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62579"/>
            <a:ext cx="7766936" cy="3227294"/>
          </a:xfrm>
        </p:spPr>
        <p:txBody>
          <a:bodyPr/>
          <a:lstStyle/>
          <a:p>
            <a:pPr algn="ctr"/>
            <a:r>
              <a:rPr lang="fa-IR" sz="6600" dirty="0" smtClean="0"/>
              <a:t>انتخابات از دیدگاه امام خامنه ای روحی فداه</a:t>
            </a:r>
            <a:endParaRPr lang="en-US" sz="6600" dirty="0"/>
          </a:p>
        </p:txBody>
      </p:sp>
      <p:sp>
        <p:nvSpPr>
          <p:cNvPr id="3" name="Subtitle 2"/>
          <p:cNvSpPr>
            <a:spLocks noGrp="1"/>
          </p:cNvSpPr>
          <p:nvPr>
            <p:ph type="subTitle" idx="1"/>
          </p:nvPr>
        </p:nvSpPr>
        <p:spPr>
          <a:xfrm>
            <a:off x="1507067" y="5099125"/>
            <a:ext cx="7766936" cy="48607"/>
          </a:xfrm>
        </p:spPr>
        <p:txBody>
          <a:bodyPr>
            <a:normAutofit fontScale="25000" lnSpcReduction="20000"/>
          </a:bodyPr>
          <a:lstStyle/>
          <a:p>
            <a:pPr algn="ctr"/>
            <a:endParaRPr lang="en-US" dirty="0"/>
          </a:p>
        </p:txBody>
      </p:sp>
    </p:spTree>
    <p:extLst>
      <p:ext uri="{BB962C8B-B14F-4D97-AF65-F5344CB8AC3E}">
        <p14:creationId xmlns:p14="http://schemas.microsoft.com/office/powerpoint/2010/main" val="2678007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fontScale="92500" lnSpcReduction="20000"/>
          </a:bodyPr>
          <a:lstStyle/>
          <a:p>
            <a:pPr algn="ctr" rtl="1"/>
            <a:r>
              <a:rPr lang="ar-SA" dirty="0"/>
              <a:t>.</a:t>
            </a:r>
            <a:endParaRPr lang="en-US" dirty="0"/>
          </a:p>
          <a:p>
            <a:pPr algn="ctr"/>
            <a:r>
              <a:rPr lang="ar-SA" dirty="0"/>
              <a:t>انتخابات، فقط یک پدیده سیاسی نیست.</a:t>
            </a:r>
            <a:endParaRPr lang="en-US" dirty="0"/>
          </a:p>
          <a:p>
            <a:pPr algn="ctr"/>
            <a:r>
              <a:rPr lang="ar-SA" dirty="0"/>
              <a:t> انتخابات، </a:t>
            </a:r>
            <a:endParaRPr lang="en-US" dirty="0"/>
          </a:p>
          <a:p>
            <a:pPr algn="ctr"/>
            <a:r>
              <a:rPr lang="ar-SA" dirty="0"/>
              <a:t>مظهر حضور </a:t>
            </a:r>
            <a:r>
              <a:rPr lang="ar-SA" dirty="0" smtClean="0"/>
              <a:t>مردم</a:t>
            </a:r>
            <a:r>
              <a:rPr lang="fa-IR" dirty="0"/>
              <a:t> </a:t>
            </a:r>
            <a:r>
              <a:rPr lang="ar-SA" dirty="0" smtClean="0"/>
              <a:t>مظهر </a:t>
            </a:r>
            <a:r>
              <a:rPr lang="ar-SA" dirty="0"/>
              <a:t>احقاق </a:t>
            </a:r>
            <a:r>
              <a:rPr lang="ar-SA" dirty="0" smtClean="0"/>
              <a:t>حق</a:t>
            </a:r>
            <a:r>
              <a:rPr lang="fa-IR" dirty="0"/>
              <a:t> </a:t>
            </a:r>
            <a:r>
              <a:rPr lang="ar-SA" dirty="0" smtClean="0"/>
              <a:t>و </a:t>
            </a:r>
            <a:r>
              <a:rPr lang="ar-SA" dirty="0"/>
              <a:t>مظهر توانایی </a:t>
            </a:r>
            <a:endParaRPr lang="en-US" dirty="0"/>
          </a:p>
          <a:p>
            <a:pPr algn="ctr"/>
            <a:r>
              <a:rPr lang="ar-SA" dirty="0"/>
              <a:t>و اقتدار ملی برای یک کشور است. </a:t>
            </a:r>
            <a:endParaRPr lang="en-US" dirty="0"/>
          </a:p>
          <a:p>
            <a:pPr algn="ctr"/>
            <a:r>
              <a:rPr lang="ar-SA" dirty="0"/>
              <a:t>از نظر مردم دنیا و تحلیلگران و سیاستگذاران عالم، آن نظامی مستحکم است که </a:t>
            </a:r>
            <a:endParaRPr lang="en-US" dirty="0"/>
          </a:p>
          <a:p>
            <a:pPr algn="ctr"/>
            <a:r>
              <a:rPr lang="ar-SA" dirty="0"/>
              <a:t>تعداد بیشتری از مردمش در هنگام انتخابات پای صندوقها بیایند و رأی بدهند. این نشانه استحکام یک نظام است؛ </a:t>
            </a:r>
            <a:endParaRPr lang="en-US" dirty="0"/>
          </a:p>
          <a:p>
            <a:pPr algn="ctr"/>
            <a:r>
              <a:rPr lang="ar-SA" dirty="0"/>
              <a:t>هم حق و هم تکلیف مردم است که بیایند و سرنوشت کشورشان را به‌دست خودشان معیّن کنند؛</a:t>
            </a:r>
            <a:endParaRPr lang="en-US" dirty="0"/>
          </a:p>
          <a:p>
            <a:pPr algn="ctr"/>
            <a:r>
              <a:rPr lang="ar-SA" dirty="0"/>
              <a:t> زیرا که کشور متعلّق به مردم است.</a:t>
            </a:r>
            <a:endParaRPr lang="en-US" dirty="0"/>
          </a:p>
          <a:p>
            <a:pPr algn="ctr"/>
            <a:r>
              <a:rPr lang="ar-SA" dirty="0"/>
              <a:t>  مهم این است که در روز انتخابات، ان‌شاءاللَّه همه مردم - زن و مرد، پیر و جوان و هرکس که از لحاظ قانونی میتواند رأی بدهد - بروند و رأی بدهند و انتخابات را پُرشور و پُررونق کنند.</a:t>
            </a:r>
            <a:endParaRPr lang="en-US" dirty="0"/>
          </a:p>
          <a:p>
            <a:pPr algn="ctr"/>
            <a:r>
              <a:rPr lang="ar-SA" dirty="0"/>
              <a:t> هرکس که</a:t>
            </a:r>
            <a:endParaRPr lang="en-US" dirty="0"/>
          </a:p>
          <a:p>
            <a:pPr algn="ctr"/>
            <a:r>
              <a:rPr lang="ar-SA" dirty="0"/>
              <a:t> به نظام اسلامی علاقه دارد، در این انتخابات شرکت خواهد کرد.</a:t>
            </a:r>
            <a:endParaRPr lang="en-US" dirty="0"/>
          </a:p>
          <a:p>
            <a:pPr algn="ctr"/>
            <a:r>
              <a:rPr lang="ar-SA" dirty="0"/>
              <a:t> هرکس که به سربلندی نظام جمهوری اسلامی علاقه‌ای دارد، در این انتخابات شرکت خواهد کرد</a:t>
            </a:r>
            <a:endParaRPr lang="en-US" dirty="0"/>
          </a:p>
        </p:txBody>
      </p:sp>
    </p:spTree>
    <p:extLst>
      <p:ext uri="{BB962C8B-B14F-4D97-AF65-F5344CB8AC3E}">
        <p14:creationId xmlns:p14="http://schemas.microsoft.com/office/powerpoint/2010/main" val="831078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lstStyle/>
          <a:p>
            <a:pPr algn="ctr" rtl="1"/>
            <a:r>
              <a:rPr lang="en-US" dirty="0"/>
              <a:t> </a:t>
            </a:r>
            <a:r>
              <a:rPr lang="ar-SA" dirty="0"/>
              <a:t>اگر چه تعداد آراء فرد منتخب مهم است اما اینجانب به حضور مردم در پای صندوقها بیشتر اهمیت می‌دهم و باید اکثریت قاطعی از واجدین شرایط رأی دادن احساس مسؤولیت کنند و در پای صندوقها حاضر شوند.</a:t>
            </a:r>
            <a:endParaRPr lang="en-US" dirty="0"/>
          </a:p>
          <a:p>
            <a:pPr algn="ctr"/>
            <a:r>
              <a:rPr lang="ar-SA" dirty="0"/>
              <a:t>انتخابات حائز اهمّیّت است، همیشه؛</a:t>
            </a:r>
            <a:endParaRPr lang="en-US" dirty="0"/>
          </a:p>
          <a:p>
            <a:pPr algn="ctr"/>
            <a:r>
              <a:rPr lang="ar-SA" dirty="0"/>
              <a:t> در بعضی از مقاطع اهمّیّت بیشتری دارد.</a:t>
            </a:r>
            <a:endParaRPr lang="en-US" dirty="0"/>
          </a:p>
          <a:p>
            <a:pPr algn="ctr"/>
            <a:r>
              <a:rPr lang="ar-SA" dirty="0"/>
              <a:t> توصیه‌ی من به مردم عزیزمان این است که اوّلاً همان‌طور که قبلاً عرض کردیم، همه شرکت کنند در انتخابات؛</a:t>
            </a:r>
            <a:endParaRPr lang="en-US" dirty="0"/>
          </a:p>
          <a:p>
            <a:pPr algn="ctr"/>
            <a:r>
              <a:rPr lang="ar-SA" dirty="0"/>
              <a:t> همه، هر کسی که ایران را دوست دارد،</a:t>
            </a:r>
            <a:endParaRPr lang="en-US" dirty="0"/>
          </a:p>
          <a:p>
            <a:pPr algn="ctr"/>
            <a:r>
              <a:rPr lang="ar-SA" dirty="0"/>
              <a:t> هر کسی که جمهوری اسلامی را دوست دارد،</a:t>
            </a:r>
            <a:endParaRPr lang="en-US" dirty="0"/>
          </a:p>
          <a:p>
            <a:pPr algn="ctr"/>
            <a:r>
              <a:rPr lang="ar-SA" dirty="0" smtClean="0"/>
              <a:t>هر </a:t>
            </a:r>
            <a:r>
              <a:rPr lang="ar-SA" dirty="0"/>
              <a:t>کسی که شکوه </a:t>
            </a:r>
            <a:endParaRPr lang="en-US" dirty="0"/>
          </a:p>
          <a:p>
            <a:pPr marL="0" indent="0" algn="ctr">
              <a:buNone/>
            </a:pPr>
            <a:r>
              <a:rPr lang="fa-IR" dirty="0"/>
              <a:t>و عزت </a:t>
            </a:r>
            <a:r>
              <a:rPr lang="fa-IR" dirty="0" smtClean="0"/>
              <a:t>ملی</a:t>
            </a:r>
            <a:endParaRPr lang="en-US" dirty="0"/>
          </a:p>
          <a:p>
            <a:pPr algn="ctr"/>
            <a:r>
              <a:rPr lang="ar-SA" dirty="0"/>
              <a:t> و عظمت ملّی را دوست دارد،</a:t>
            </a:r>
            <a:endParaRPr lang="en-US" dirty="0"/>
          </a:p>
          <a:p>
            <a:pPr algn="ctr"/>
            <a:r>
              <a:rPr lang="ar-SA" dirty="0"/>
              <a:t> در این انتخابات شرکت کند</a:t>
            </a:r>
            <a:endParaRPr lang="en-US" dirty="0"/>
          </a:p>
          <a:p>
            <a:pPr algn="ctr"/>
            <a:endParaRPr lang="en-US" dirty="0"/>
          </a:p>
        </p:txBody>
      </p:sp>
    </p:spTree>
    <p:extLst>
      <p:ext uri="{BB962C8B-B14F-4D97-AF65-F5344CB8AC3E}">
        <p14:creationId xmlns:p14="http://schemas.microsoft.com/office/powerpoint/2010/main" val="488204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حضور پر شور وهمگانی</a:t>
            </a:r>
            <a:endParaRPr lang="en-US" dirty="0"/>
          </a:p>
        </p:txBody>
      </p:sp>
      <p:sp>
        <p:nvSpPr>
          <p:cNvPr id="3" name="Content Placeholder 2"/>
          <p:cNvSpPr>
            <a:spLocks noGrp="1"/>
          </p:cNvSpPr>
          <p:nvPr>
            <p:ph idx="1"/>
          </p:nvPr>
        </p:nvSpPr>
        <p:spPr/>
        <p:txBody>
          <a:bodyPr>
            <a:normAutofit fontScale="85000" lnSpcReduction="20000"/>
          </a:bodyPr>
          <a:lstStyle/>
          <a:p>
            <a:pPr algn="ctr"/>
            <a:r>
              <a:rPr lang="ar-SA" dirty="0"/>
              <a:t>حتّی کسانی که ممکن است در دل از نظام اسلامی گله‌مندی هم داشته باشند، امّا وقتی می‌آید در چهارچوب نظام رأی میدهد، معنایش این است که این چهارچوب را قبول میکند و به آن اعتماد میکند و آن را کارآمد میداند که در چهارچوب آن دارد حرکت میکند.</a:t>
            </a:r>
            <a:endParaRPr lang="en-US" dirty="0"/>
          </a:p>
          <a:p>
            <a:pPr algn="ctr"/>
            <a:r>
              <a:rPr lang="ar-SA" dirty="0"/>
              <a:t>همه شرکت کنند در انتخابات؛ همه،</a:t>
            </a:r>
            <a:endParaRPr lang="en-US" dirty="0"/>
          </a:p>
          <a:p>
            <a:pPr algn="ctr"/>
            <a:r>
              <a:rPr lang="ar-SA" dirty="0"/>
              <a:t> هر کسی که ایران را دوست دارد،</a:t>
            </a:r>
            <a:endParaRPr lang="en-US" dirty="0"/>
          </a:p>
          <a:p>
            <a:pPr algn="ctr"/>
            <a:r>
              <a:rPr lang="ar-SA" dirty="0"/>
              <a:t> هر کسی که جمهوری اسلامی را دوست دارد،</a:t>
            </a:r>
            <a:endParaRPr lang="en-US" dirty="0"/>
          </a:p>
          <a:p>
            <a:pPr algn="ctr"/>
            <a:r>
              <a:rPr lang="ar-SA" dirty="0"/>
              <a:t> هر کسی که شکوه و عزّت و عظمت ملّی را دوست دارد، در این انتخابات شرکت کند</a:t>
            </a:r>
            <a:endParaRPr lang="en-US" dirty="0"/>
          </a:p>
          <a:p>
            <a:pPr algn="ctr"/>
            <a:r>
              <a:rPr lang="ar-SA" dirty="0"/>
              <a:t>آنهایی که حتّی نظام را هم قبول ندارند، ایران را که قبول دارید؛ [پس‌] برای عزّت ایران بیایید؛ </a:t>
            </a:r>
            <a:endParaRPr lang="en-US" dirty="0"/>
          </a:p>
          <a:p>
            <a:pPr algn="ctr"/>
            <a:r>
              <a:rPr lang="ar-SA" dirty="0"/>
              <a:t>انتخابات، نشان دادنِ وفاداری ملّت ایران است.</a:t>
            </a:r>
            <a:endParaRPr lang="en-US" dirty="0"/>
          </a:p>
          <a:p>
            <a:pPr algn="ctr"/>
            <a:r>
              <a:rPr lang="ar-SA" dirty="0"/>
              <a:t>برای عزّت بخشیدن به ایران و ایرانی،</a:t>
            </a:r>
            <a:endParaRPr lang="en-US" dirty="0"/>
          </a:p>
          <a:p>
            <a:pPr algn="ctr"/>
            <a:r>
              <a:rPr lang="ar-SA" dirty="0"/>
              <a:t> برای استمرار امنیّت ملّی،</a:t>
            </a:r>
            <a:endParaRPr lang="en-US" dirty="0"/>
          </a:p>
          <a:p>
            <a:pPr algn="ctr"/>
            <a:r>
              <a:rPr lang="ar-SA" dirty="0"/>
              <a:t> برای تضمین پیشرفتی که بحمدالله از اوّل انقلاب شروع شده و تا امروز بی‌وقفه پیش رفته؛ </a:t>
            </a:r>
            <a:endParaRPr lang="en-US" dirty="0"/>
          </a:p>
          <a:p>
            <a:pPr algn="ctr"/>
            <a:r>
              <a:rPr lang="ar-SA" dirty="0"/>
              <a:t>یک دستاورد دیگری هم دارد که بسیار عظیم است و آن دستاورد، رضای الهی است، رضای خدا است</a:t>
            </a:r>
            <a:endParaRPr lang="en-US" dirty="0"/>
          </a:p>
        </p:txBody>
      </p:sp>
    </p:spTree>
    <p:extLst>
      <p:ext uri="{BB962C8B-B14F-4D97-AF65-F5344CB8AC3E}">
        <p14:creationId xmlns:p14="http://schemas.microsoft.com/office/powerpoint/2010/main" val="2564751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rtl="1"/>
            <a:r>
              <a:rPr lang="en-US" sz="2800" dirty="0"/>
              <a:t> </a:t>
            </a:r>
            <a:r>
              <a:rPr lang="ar-SA" sz="2800" dirty="0"/>
              <a:t>ملت عزیز ما در همه‌ی نقاط کشور این را بدانند؛ حضور گسترده‌ی آنها در پای صندوق رأی،</a:t>
            </a:r>
            <a:endParaRPr lang="en-US" sz="2800" dirty="0"/>
          </a:p>
          <a:p>
            <a:pPr algn="ctr"/>
            <a:r>
              <a:rPr lang="ar-SA" sz="2800" dirty="0"/>
              <a:t>شور انتخاباتی در کشور و حضور مردم پای صندوقهای رأی</a:t>
            </a:r>
            <a:endParaRPr lang="en-US" sz="2800" dirty="0"/>
          </a:p>
          <a:p>
            <a:pPr algn="ctr"/>
            <a:r>
              <a:rPr lang="ar-SA" sz="2800" dirty="0"/>
              <a:t> در آینده‌ی کشور </a:t>
            </a:r>
            <a:endParaRPr lang="en-US" sz="2800" dirty="0"/>
          </a:p>
          <a:p>
            <a:pPr algn="ctr"/>
            <a:r>
              <a:rPr lang="ar-SA" sz="2800" dirty="0"/>
              <a:t> در امنیت کشور</a:t>
            </a:r>
            <a:endParaRPr lang="en-US" sz="2800" dirty="0"/>
          </a:p>
          <a:p>
            <a:pPr algn="ctr"/>
            <a:r>
              <a:rPr lang="ar-SA" sz="2800" dirty="0"/>
              <a:t>در استقلال کشور </a:t>
            </a:r>
            <a:endParaRPr lang="en-US" sz="2800" dirty="0"/>
          </a:p>
          <a:p>
            <a:pPr algn="ctr"/>
            <a:r>
              <a:rPr lang="ar-SA" sz="2800" dirty="0"/>
              <a:t>در ثروت ملی</a:t>
            </a:r>
            <a:endParaRPr lang="en-US" sz="2800" dirty="0"/>
          </a:p>
          <a:p>
            <a:pPr algn="ctr"/>
            <a:r>
              <a:rPr lang="ar-SA" sz="2800" dirty="0"/>
              <a:t> در اقتصاد کشور</a:t>
            </a:r>
            <a:endParaRPr lang="en-US" sz="2800" dirty="0"/>
          </a:p>
          <a:p>
            <a:pPr algn="ctr"/>
            <a:r>
              <a:rPr lang="ar-SA" sz="2800" dirty="0"/>
              <a:t> در همه‌ی مسائل مهم کشور تأثیر میگذارد</a:t>
            </a:r>
            <a:endParaRPr lang="en-US" sz="2800" dirty="0"/>
          </a:p>
        </p:txBody>
      </p:sp>
    </p:spTree>
    <p:extLst>
      <p:ext uri="{BB962C8B-B14F-4D97-AF65-F5344CB8AC3E}">
        <p14:creationId xmlns:p14="http://schemas.microsoft.com/office/powerpoint/2010/main" val="2590626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lnSpcReduction="10000"/>
          </a:bodyPr>
          <a:lstStyle/>
          <a:p>
            <a:pPr algn="ctr" rtl="1"/>
            <a:r>
              <a:rPr lang="en-US" dirty="0"/>
              <a:t> </a:t>
            </a:r>
            <a:r>
              <a:rPr lang="ar-SA" dirty="0"/>
              <a:t>شرکت در انتخابات را وظیفه‌ی خودش میداند</a:t>
            </a:r>
            <a:endParaRPr lang="en-US" dirty="0"/>
          </a:p>
          <a:p>
            <a:pPr algn="ctr"/>
            <a:r>
              <a:rPr lang="ar-SA" dirty="0"/>
              <a:t> آنچه مهم است این است که مردم حضور پیدا کنند</a:t>
            </a:r>
            <a:endParaRPr lang="en-US" dirty="0"/>
          </a:p>
          <a:p>
            <a:pPr algn="ctr"/>
            <a:r>
              <a:rPr lang="ar-SA" dirty="0"/>
              <a:t> البته این هم مهم است که به نامزدهای صالح رأی بدهند.</a:t>
            </a:r>
            <a:endParaRPr lang="en-US" dirty="0"/>
          </a:p>
          <a:p>
            <a:pPr algn="ctr"/>
            <a:r>
              <a:rPr lang="ar-SA" dirty="0"/>
              <a:t> هر دو مهم است،</a:t>
            </a:r>
            <a:endParaRPr lang="en-US" dirty="0"/>
          </a:p>
          <a:p>
            <a:pPr algn="ctr"/>
            <a:r>
              <a:rPr lang="ar-SA" dirty="0"/>
              <a:t> لیکن حضور در درجه‌ی اول است</a:t>
            </a:r>
            <a:endParaRPr lang="en-US" dirty="0"/>
          </a:p>
          <a:p>
            <a:pPr algn="ctr"/>
            <a:r>
              <a:rPr lang="ar-SA" dirty="0"/>
              <a:t> هرچه حضور مردم بیشتر باشد</a:t>
            </a:r>
            <a:endParaRPr lang="en-US" dirty="0"/>
          </a:p>
          <a:p>
            <a:pPr algn="ctr"/>
            <a:r>
              <a:rPr lang="ar-SA" dirty="0"/>
              <a:t> پشتوانه‌ی مجلس شورای اسلامی قویتر باشد</a:t>
            </a:r>
            <a:endParaRPr lang="en-US" dirty="0"/>
          </a:p>
          <a:p>
            <a:pPr algn="ctr"/>
            <a:r>
              <a:rPr lang="ar-SA" dirty="0"/>
              <a:t> مجلس</a:t>
            </a:r>
            <a:endParaRPr lang="en-US" dirty="0"/>
          </a:p>
          <a:p>
            <a:pPr algn="ctr"/>
            <a:r>
              <a:rPr lang="ar-SA" dirty="0"/>
              <a:t> محکم‌تری</a:t>
            </a:r>
            <a:endParaRPr lang="en-US" dirty="0"/>
          </a:p>
          <a:p>
            <a:pPr algn="ctr"/>
            <a:r>
              <a:rPr lang="ar-SA" dirty="0"/>
              <a:t> تواناتری</a:t>
            </a:r>
            <a:endParaRPr lang="en-US" dirty="0"/>
          </a:p>
          <a:p>
            <a:pPr algn="ctr"/>
            <a:r>
              <a:rPr lang="ar-SA" dirty="0"/>
              <a:t> شجاع‌تری</a:t>
            </a:r>
            <a:endParaRPr lang="en-US" dirty="0"/>
          </a:p>
          <a:p>
            <a:pPr algn="ctr"/>
            <a:r>
              <a:rPr lang="ar-SA" dirty="0"/>
              <a:t> تشکیل خواهد شد</a:t>
            </a:r>
            <a:endParaRPr lang="en-US" dirty="0"/>
          </a:p>
          <a:p>
            <a:pPr algn="ctr"/>
            <a:r>
              <a:rPr lang="ar-SA" dirty="0"/>
              <a:t> صدای عموم مردم را میتواند با قدرتِ تمام به گوش دنیا برساند.</a:t>
            </a:r>
            <a:endParaRPr lang="en-US" dirty="0"/>
          </a:p>
          <a:p>
            <a:pPr algn="ctr"/>
            <a:r>
              <a:rPr lang="ar-SA" dirty="0"/>
              <a:t> این است که این حضور، حضور بسیار بااهمیتی است؛ حضور بسیار باعظمتی است</a:t>
            </a:r>
            <a:endParaRPr lang="en-US" dirty="0"/>
          </a:p>
        </p:txBody>
      </p:sp>
    </p:spTree>
    <p:extLst>
      <p:ext uri="{BB962C8B-B14F-4D97-AF65-F5344CB8AC3E}">
        <p14:creationId xmlns:p14="http://schemas.microsoft.com/office/powerpoint/2010/main" val="4195675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fontScale="47500" lnSpcReduction="20000"/>
          </a:bodyPr>
          <a:lstStyle/>
          <a:p>
            <a:pPr algn="ctr"/>
            <a:r>
              <a:rPr lang="ar-SA" dirty="0"/>
              <a:t>رأی شما [مردم]</a:t>
            </a:r>
            <a:endParaRPr lang="en-US" dirty="0"/>
          </a:p>
          <a:p>
            <a:pPr algn="ctr"/>
            <a:r>
              <a:rPr lang="ar-SA" dirty="0"/>
              <a:t>که در محیطی آزاد </a:t>
            </a:r>
            <a:endParaRPr lang="en-US" dirty="0"/>
          </a:p>
          <a:p>
            <a:pPr algn="ctr"/>
            <a:r>
              <a:rPr lang="ar-SA" dirty="0"/>
              <a:t> با حضور سلایق گوناگون </a:t>
            </a:r>
            <a:endParaRPr lang="en-US" dirty="0"/>
          </a:p>
          <a:p>
            <a:pPr algn="ctr"/>
            <a:r>
              <a:rPr lang="ar-SA" dirty="0"/>
              <a:t> به نامزدهائی با چهره‌ها و گرایشهای متنوع</a:t>
            </a:r>
            <a:endParaRPr lang="en-US" dirty="0"/>
          </a:p>
          <a:p>
            <a:pPr algn="ctr"/>
            <a:r>
              <a:rPr lang="ar-SA" dirty="0"/>
              <a:t> در صندوق رأی ریخته  می شود</a:t>
            </a:r>
            <a:endParaRPr lang="en-US" dirty="0"/>
          </a:p>
          <a:p>
            <a:pPr algn="ctr"/>
            <a:r>
              <a:rPr lang="ar-SA" dirty="0"/>
              <a:t>پیش از هرچیز، رأی به جمهوری اسلامی،</a:t>
            </a:r>
            <a:endParaRPr lang="en-US" dirty="0"/>
          </a:p>
          <a:p>
            <a:pPr algn="ctr"/>
            <a:r>
              <a:rPr lang="ar-SA" dirty="0"/>
              <a:t>‌ رأی به استقلال ملی،‌</a:t>
            </a:r>
            <a:endParaRPr lang="en-US" dirty="0"/>
          </a:p>
          <a:p>
            <a:pPr algn="ctr"/>
            <a:r>
              <a:rPr lang="ar-SA" dirty="0"/>
              <a:t> رأی به قانون اساسی</a:t>
            </a:r>
            <a:r>
              <a:rPr lang="ar-SA" dirty="0" smtClean="0"/>
              <a:t>،</a:t>
            </a:r>
            <a:endParaRPr lang="en-US" dirty="0"/>
          </a:p>
          <a:p>
            <a:pPr algn="ctr"/>
            <a:r>
              <a:rPr lang="ar-SA" dirty="0"/>
              <a:t> رأی به </a:t>
            </a:r>
            <a:r>
              <a:rPr lang="ar-SA" dirty="0" smtClean="0"/>
              <a:t>پیشر</a:t>
            </a:r>
            <a:r>
              <a:rPr lang="fa-IR" dirty="0" smtClean="0"/>
              <a:t>فت</a:t>
            </a:r>
            <a:endParaRPr lang="en-US" dirty="0"/>
          </a:p>
          <a:p>
            <a:pPr algn="ctr"/>
            <a:r>
              <a:rPr lang="ar-SA" dirty="0"/>
              <a:t> و عدالت </a:t>
            </a:r>
            <a:endParaRPr lang="en-US" dirty="0"/>
          </a:p>
          <a:p>
            <a:pPr algn="ctr"/>
            <a:r>
              <a:rPr lang="ar-SA" dirty="0"/>
              <a:t>و آرمانهای اسلامی است</a:t>
            </a:r>
            <a:endParaRPr lang="en-US" dirty="0"/>
          </a:p>
          <a:p>
            <a:pPr algn="ctr"/>
            <a:r>
              <a:rPr lang="ar-SA" dirty="0"/>
              <a:t> که در آن،‌</a:t>
            </a:r>
            <a:endParaRPr lang="en-US" dirty="0"/>
          </a:p>
          <a:p>
            <a:pPr algn="ctr"/>
            <a:r>
              <a:rPr lang="ar-SA" dirty="0"/>
              <a:t> دین و دنیای مردم،‌</a:t>
            </a:r>
            <a:endParaRPr lang="en-US" dirty="0"/>
          </a:p>
          <a:p>
            <a:pPr algn="ctr"/>
            <a:r>
              <a:rPr lang="ar-SA" dirty="0"/>
              <a:t> و رفاه و معنویت عمومی،</a:t>
            </a:r>
            <a:endParaRPr lang="en-US" dirty="0"/>
          </a:p>
          <a:p>
            <a:pPr algn="ctr"/>
            <a:r>
              <a:rPr lang="ar-SA" dirty="0"/>
              <a:t>‌ و عزت</a:t>
            </a:r>
            <a:endParaRPr lang="en-US" dirty="0"/>
          </a:p>
          <a:p>
            <a:pPr algn="ctr"/>
            <a:r>
              <a:rPr lang="ar-SA" dirty="0"/>
              <a:t> و افتخار ملی تأمین خواهدشد</a:t>
            </a:r>
            <a:endParaRPr lang="en-US" dirty="0"/>
          </a:p>
          <a:p>
            <a:pPr algn="ctr"/>
            <a:r>
              <a:rPr lang="ar-SA" dirty="0"/>
              <a:t>شما با مشارکت انبوه و حداکثری</a:t>
            </a:r>
            <a:endParaRPr lang="en-US" dirty="0"/>
          </a:p>
          <a:p>
            <a:pPr algn="ctr"/>
            <a:r>
              <a:rPr lang="ar-SA" dirty="0"/>
              <a:t> ملتی سَر زِنده </a:t>
            </a:r>
            <a:endParaRPr lang="en-US" dirty="0"/>
          </a:p>
          <a:p>
            <a:pPr algn="ctr"/>
            <a:r>
              <a:rPr lang="ar-SA" dirty="0"/>
              <a:t> هشیار </a:t>
            </a:r>
            <a:endParaRPr lang="en-US" dirty="0"/>
          </a:p>
          <a:p>
            <a:pPr algn="ctr"/>
            <a:r>
              <a:rPr lang="ar-SA" dirty="0"/>
              <a:t> زمان‌شناس</a:t>
            </a:r>
            <a:endParaRPr lang="en-US" dirty="0"/>
          </a:p>
          <a:p>
            <a:pPr algn="ctr"/>
            <a:r>
              <a:rPr lang="ar-SA" dirty="0"/>
              <a:t> را در برابر جهانیان به نمایش  می گذارید </a:t>
            </a:r>
            <a:endParaRPr lang="en-US" dirty="0"/>
          </a:p>
          <a:p>
            <a:pPr algn="ctr"/>
            <a:r>
              <a:rPr lang="ar-SA" dirty="0"/>
              <a:t> به بزرگترین نیاز کشور خود پاسخی شجاعانه  می دهید.</a:t>
            </a:r>
            <a:endParaRPr lang="en-US" dirty="0"/>
          </a:p>
        </p:txBody>
      </p:sp>
    </p:spTree>
    <p:extLst>
      <p:ext uri="{BB962C8B-B14F-4D97-AF65-F5344CB8AC3E}">
        <p14:creationId xmlns:p14="http://schemas.microsoft.com/office/powerpoint/2010/main" val="3005967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0"/>
            <a:ext cx="8596668" cy="5159235"/>
          </a:xfrm>
        </p:spPr>
        <p:txBody>
          <a:bodyPr>
            <a:normAutofit/>
          </a:bodyPr>
          <a:lstStyle/>
          <a:p>
            <a:pPr algn="ctr"/>
            <a:r>
              <a:rPr lang="ar-SA" sz="2000" dirty="0"/>
              <a:t>مسئله‌ی دیگری که سلامت انتخابات و سلامت این رقابت را تأمین و تضمین میکند، این است که:</a:t>
            </a:r>
            <a:endParaRPr lang="en-US" sz="2000" dirty="0"/>
          </a:p>
          <a:p>
            <a:pPr algn="ctr"/>
            <a:r>
              <a:rPr lang="ar-SA" sz="2000" dirty="0"/>
              <a:t> مردم با بصیرت، با فکر وارد بشوند</a:t>
            </a:r>
            <a:endParaRPr lang="en-US" sz="2000" dirty="0"/>
          </a:p>
          <a:p>
            <a:pPr algn="ctr"/>
            <a:r>
              <a:rPr lang="ar-SA" sz="2000" dirty="0"/>
              <a:t> و انسانهای صالح را انتخاب بکنند.</a:t>
            </a:r>
            <a:endParaRPr lang="en-US" sz="2000" dirty="0"/>
          </a:p>
          <a:p>
            <a:pPr algn="ctr"/>
            <a:r>
              <a:rPr lang="ar-SA" sz="2000" dirty="0"/>
              <a:t> آدمهایی را انتخاب بکنند که وقتی رفت در آن مسند نشست -حالا آن مسند هرچه باشد؛ چه مسند عضویّت در مجلس خبرگان باشد یا در مجلس شورای اسلامی باشد یا ریاست جمهوری باشد- خودش را سپر بلای مشکلات کشور قرار بدهد،</a:t>
            </a:r>
            <a:endParaRPr lang="en-US" sz="2000" dirty="0"/>
          </a:p>
          <a:p>
            <a:pPr algn="ctr"/>
            <a:r>
              <a:rPr lang="ar-SA" sz="2000" dirty="0"/>
              <a:t> فانی در خدمات و مصالح و منافع عمومی مردم باشد،</a:t>
            </a:r>
            <a:endParaRPr lang="en-US" sz="2000" dirty="0"/>
          </a:p>
          <a:p>
            <a:pPr algn="ctr"/>
            <a:r>
              <a:rPr lang="ar-SA" sz="2000" dirty="0"/>
              <a:t> کشور را به دشمن نفروشد، </a:t>
            </a:r>
            <a:endParaRPr lang="en-US" sz="2000" dirty="0"/>
          </a:p>
          <a:p>
            <a:pPr algn="ctr"/>
            <a:r>
              <a:rPr lang="ar-SA" sz="2000" dirty="0"/>
              <a:t>مصالح کشور را برای رودربایستی با این و آن زیر پا نگذارد؛ </a:t>
            </a:r>
            <a:endParaRPr lang="en-US" sz="2000" dirty="0"/>
          </a:p>
          <a:p>
            <a:pPr algn="ctr"/>
            <a:r>
              <a:rPr lang="ar-SA" sz="2000" dirty="0"/>
              <a:t>باید این را انتخاب کنند. این میشود یک انتخابات خوب</a:t>
            </a:r>
            <a:endParaRPr lang="en-US" sz="2000" dirty="0"/>
          </a:p>
          <a:p>
            <a:pPr algn="ctr"/>
            <a:endParaRPr lang="en-US" sz="2000" dirty="0"/>
          </a:p>
        </p:txBody>
      </p:sp>
    </p:spTree>
    <p:extLst>
      <p:ext uri="{BB962C8B-B14F-4D97-AF65-F5344CB8AC3E}">
        <p14:creationId xmlns:p14="http://schemas.microsoft.com/office/powerpoint/2010/main" val="3741839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dirty="0" smtClean="0"/>
              <a:t>دشمنان وانتخابات</a:t>
            </a:r>
            <a:endParaRPr lang="en-US" sz="4800" dirty="0"/>
          </a:p>
        </p:txBody>
      </p:sp>
      <p:sp>
        <p:nvSpPr>
          <p:cNvPr id="3" name="Content Placeholder 2"/>
          <p:cNvSpPr>
            <a:spLocks noGrp="1"/>
          </p:cNvSpPr>
          <p:nvPr>
            <p:ph idx="1"/>
          </p:nvPr>
        </p:nvSpPr>
        <p:spPr/>
        <p:txBody>
          <a:bodyPr>
            <a:normAutofit/>
          </a:bodyPr>
          <a:lstStyle/>
          <a:p>
            <a:pPr algn="ctr"/>
            <a:r>
              <a:rPr lang="ar-SA" sz="2000" dirty="0"/>
              <a:t> </a:t>
            </a:r>
            <a:endParaRPr lang="en-US" sz="2000" dirty="0"/>
          </a:p>
          <a:p>
            <a:pPr algn="ctr"/>
            <a:r>
              <a:rPr lang="ar-SA" sz="2000" dirty="0"/>
              <a:t>ملت ایران با حضور در پای صندوقهای رأی، با شرکت در رأی دادن، ارتباط و اتّصال مستحکم خودش را با نظام اسلامی دارد اثبات میکند.</a:t>
            </a:r>
            <a:endParaRPr lang="en-US" sz="2000" dirty="0"/>
          </a:p>
          <a:p>
            <a:pPr algn="ctr"/>
            <a:r>
              <a:rPr lang="ar-SA" sz="2000" dirty="0"/>
              <a:t>یک نمایش قدرتی است، هم برای ملت ایران، هم برای نظام جمهوری اسلامی، در مقابل چشم دشمنان.</a:t>
            </a:r>
            <a:endParaRPr lang="en-US" sz="2000" dirty="0"/>
          </a:p>
          <a:p>
            <a:pPr algn="ctr"/>
            <a:r>
              <a:rPr lang="ar-SA" sz="2000" dirty="0"/>
              <a:t>اینهمه تلاش کردند ملت را جدا کنند، بیتفاوت کنند، نسبت به انتخابات بدبین کنند، نسبت به دستگاه برگزارکنندهی انتخابات بدبین کنند، امّا ناکام شدند</a:t>
            </a:r>
            <a:endParaRPr lang="en-US" sz="2000" dirty="0"/>
          </a:p>
          <a:p>
            <a:pPr algn="ctr"/>
            <a:r>
              <a:rPr lang="ar-SA" sz="2000" dirty="0"/>
              <a:t>همه باید تلاش كنند انتخابات، پرشور و با حضور عمومی مردم انجام بگیرد. این موجب میشود كشور مصونیت،اقتدار و امنیت پیدا كن</a:t>
            </a:r>
            <a:endParaRPr lang="en-US" sz="2000" dirty="0"/>
          </a:p>
        </p:txBody>
      </p:sp>
    </p:spTree>
    <p:extLst>
      <p:ext uri="{BB962C8B-B14F-4D97-AF65-F5344CB8AC3E}">
        <p14:creationId xmlns:p14="http://schemas.microsoft.com/office/powerpoint/2010/main" val="1420507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a:r>
              <a:rPr lang="ar-SA" dirty="0"/>
              <a:t> </a:t>
            </a:r>
            <a:endParaRPr lang="en-US" dirty="0"/>
          </a:p>
          <a:p>
            <a:pPr algn="ctr"/>
            <a:r>
              <a:rPr lang="ar-SA" dirty="0"/>
              <a:t> سایه‌ی یأس و ناامیدی و بحران را بیندازند بر روی حوادث کشور</a:t>
            </a:r>
            <a:endParaRPr lang="en-US" dirty="0"/>
          </a:p>
          <a:p>
            <a:pPr algn="ctr"/>
            <a:r>
              <a:rPr lang="ar-SA" dirty="0"/>
              <a:t> مشکلات کوچک را چند برابر بزرگ کنند</a:t>
            </a:r>
            <a:endParaRPr lang="en-US" dirty="0"/>
          </a:p>
          <a:p>
            <a:pPr algn="ctr"/>
            <a:r>
              <a:rPr lang="ar-SA" dirty="0"/>
              <a:t> مشکلاتی که وجود ندارد، بیخود ملت را، کشور را متهم به آن کنند؛</a:t>
            </a:r>
            <a:endParaRPr lang="en-US" dirty="0"/>
          </a:p>
          <a:p>
            <a:pPr algn="ctr"/>
            <a:r>
              <a:rPr lang="ar-SA" dirty="0"/>
              <a:t> آینده را تاریک نشان دهند،</a:t>
            </a:r>
            <a:endParaRPr lang="en-US" dirty="0"/>
          </a:p>
          <a:p>
            <a:pPr algn="ctr"/>
            <a:r>
              <a:rPr lang="ar-SA" dirty="0"/>
              <a:t> ملت را ناامید کنند؛</a:t>
            </a:r>
            <a:endParaRPr lang="en-US" dirty="0"/>
          </a:p>
          <a:p>
            <a:pPr algn="ctr"/>
            <a:r>
              <a:rPr lang="ar-SA" dirty="0"/>
              <a:t> هدف دشمن این است.</a:t>
            </a:r>
            <a:endParaRPr lang="en-US" dirty="0"/>
          </a:p>
          <a:p>
            <a:pPr algn="ctr"/>
            <a:r>
              <a:rPr lang="ar-SA" dirty="0"/>
              <a:t> این ناامیدی از نظر آنها مقدمه‌ای است برای از رونق انداختن انتخابات.</a:t>
            </a:r>
            <a:endParaRPr lang="en-US" dirty="0"/>
          </a:p>
          <a:p>
            <a:pPr algn="ctr"/>
            <a:r>
              <a:rPr lang="ar-SA" dirty="0"/>
              <a:t> شما باید بعکس عمل کنید.</a:t>
            </a:r>
            <a:endParaRPr lang="en-US" dirty="0"/>
          </a:p>
          <a:p>
            <a:pPr algn="ctr"/>
            <a:r>
              <a:rPr lang="ar-SA" dirty="0"/>
              <a:t>شور و هیجان انتخابات، </a:t>
            </a:r>
            <a:endParaRPr lang="en-US" dirty="0"/>
          </a:p>
          <a:p>
            <a:pPr algn="ctr"/>
            <a:r>
              <a:rPr lang="ar-SA" dirty="0"/>
              <a:t>حرکت عمومی به سمت انتخابات - اولین کار بزرگی است که ملت میتواند انجام دهد؛</a:t>
            </a:r>
            <a:endParaRPr lang="en-US" dirty="0"/>
          </a:p>
          <a:p>
            <a:pPr algn="ctr"/>
            <a:r>
              <a:rPr lang="ar-SA" dirty="0"/>
              <a:t> دشمن میخواهد این اتفاق نیفتد</a:t>
            </a:r>
            <a:endParaRPr lang="en-US" dirty="0"/>
          </a:p>
        </p:txBody>
      </p:sp>
    </p:spTree>
    <p:extLst>
      <p:ext uri="{BB962C8B-B14F-4D97-AF65-F5344CB8AC3E}">
        <p14:creationId xmlns:p14="http://schemas.microsoft.com/office/powerpoint/2010/main" val="2356347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a:r>
              <a:rPr lang="ar-SA" sz="2000" dirty="0"/>
              <a:t> </a:t>
            </a:r>
            <a:endParaRPr lang="en-US" sz="2000" dirty="0"/>
          </a:p>
          <a:p>
            <a:pPr algn="ctr"/>
            <a:r>
              <a:rPr lang="ar-SA" sz="2000" dirty="0"/>
              <a:t> برنامه‌ریزی کردند که مردم را از حضور در پای صندوقهای رأی باز بدارند؛</a:t>
            </a:r>
            <a:endParaRPr lang="en-US" sz="2000" dirty="0"/>
          </a:p>
          <a:p>
            <a:pPr algn="ctr"/>
            <a:r>
              <a:rPr lang="ar-SA" sz="2000" dirty="0"/>
              <a:t> مردم را دلسرد کنند،</a:t>
            </a:r>
            <a:endParaRPr lang="en-US" sz="2000" dirty="0"/>
          </a:p>
          <a:p>
            <a:pPr algn="ctr"/>
            <a:r>
              <a:rPr lang="ar-SA" sz="2000" dirty="0"/>
              <a:t> مردم را ناامید کنند.</a:t>
            </a:r>
            <a:endParaRPr lang="en-US" sz="2000" dirty="0"/>
          </a:p>
          <a:p>
            <a:pPr algn="ctr"/>
            <a:r>
              <a:rPr lang="ar-SA" sz="2000" dirty="0"/>
              <a:t> ـ همیشه دشمنان ما سعی کردند این انتخابات را بیرونق کنند؛ </a:t>
            </a:r>
            <a:endParaRPr lang="en-US" sz="2000" dirty="0"/>
          </a:p>
          <a:p>
            <a:pPr algn="ctr"/>
            <a:r>
              <a:rPr lang="ar-SA" sz="2000" dirty="0"/>
              <a:t>این به خاطر اهمیت انتخابات در کار کشور است</a:t>
            </a:r>
            <a:endParaRPr lang="en-US" sz="2000" dirty="0"/>
          </a:p>
          <a:p>
            <a:pPr algn="ctr"/>
            <a:r>
              <a:rPr lang="ar-SA" sz="2000" dirty="0"/>
              <a:t> [دشمنان] همه‌ی تلاش خودشان را گذاشتند</a:t>
            </a:r>
            <a:endParaRPr lang="en-US" sz="2000" dirty="0"/>
          </a:p>
          <a:p>
            <a:pPr algn="ctr"/>
            <a:r>
              <a:rPr lang="ar-SA" sz="2000" dirty="0"/>
              <a:t> تا مردم را نسبت به انتخابات دلسرد کنند.</a:t>
            </a:r>
            <a:endParaRPr lang="en-US" sz="2000" dirty="0"/>
          </a:p>
          <a:p>
            <a:pPr algn="ctr"/>
            <a:r>
              <a:rPr lang="ar-SA" sz="2000" dirty="0"/>
              <a:t> گاهی گفتند در انتخابات تقلب میشود؛</a:t>
            </a:r>
            <a:endParaRPr lang="en-US" sz="2000" dirty="0"/>
          </a:p>
          <a:p>
            <a:pPr algn="ctr"/>
            <a:r>
              <a:rPr lang="ar-SA" sz="2000" dirty="0"/>
              <a:t> گاهی گفتند مردم اگر به انتخابات نیایند، دشمنىِ دشمن کم میشود؛</a:t>
            </a:r>
            <a:endParaRPr lang="en-US" sz="2000" dirty="0"/>
          </a:p>
        </p:txBody>
      </p:sp>
    </p:spTree>
    <p:extLst>
      <p:ext uri="{BB962C8B-B14F-4D97-AF65-F5344CB8AC3E}">
        <p14:creationId xmlns:p14="http://schemas.microsoft.com/office/powerpoint/2010/main" val="1908147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5719"/>
          </a:xfrm>
        </p:spPr>
        <p:txBody>
          <a:bodyPr>
            <a:normAutofit fontScale="90000"/>
          </a:bodyPr>
          <a:lstStyle/>
          <a:p>
            <a:endParaRPr lang="en-US" dirty="0"/>
          </a:p>
        </p:txBody>
      </p:sp>
      <p:sp>
        <p:nvSpPr>
          <p:cNvPr id="3" name="Content Placeholder 2"/>
          <p:cNvSpPr>
            <a:spLocks noGrp="1"/>
          </p:cNvSpPr>
          <p:nvPr>
            <p:ph idx="1"/>
          </p:nvPr>
        </p:nvSpPr>
        <p:spPr>
          <a:xfrm>
            <a:off x="677334" y="1742739"/>
            <a:ext cx="8596668" cy="4298623"/>
          </a:xfrm>
        </p:spPr>
        <p:txBody>
          <a:bodyPr>
            <a:normAutofit/>
          </a:bodyPr>
          <a:lstStyle/>
          <a:p>
            <a:pPr marL="0" lvl="0" indent="0" algn="ctr">
              <a:buClr>
                <a:srgbClr val="90C226"/>
              </a:buClr>
              <a:buNone/>
            </a:pPr>
            <a:r>
              <a:rPr lang="fa-IR" sz="8000" dirty="0">
                <a:solidFill>
                  <a:prstClr val="black">
                    <a:lumMod val="50000"/>
                    <a:lumOff val="50000"/>
                  </a:prstClr>
                </a:solidFill>
              </a:rPr>
              <a:t>بسم الله الرحمن الرحیم</a:t>
            </a:r>
            <a:endParaRPr lang="en-US" sz="8000" dirty="0">
              <a:solidFill>
                <a:prstClr val="black">
                  <a:lumMod val="50000"/>
                  <a:lumOff val="50000"/>
                </a:prstClr>
              </a:solidFill>
            </a:endParaRPr>
          </a:p>
          <a:p>
            <a:endParaRPr lang="en-US" sz="8000" dirty="0"/>
          </a:p>
        </p:txBody>
      </p:sp>
    </p:spTree>
    <p:extLst>
      <p:ext uri="{BB962C8B-B14F-4D97-AF65-F5344CB8AC3E}">
        <p14:creationId xmlns:p14="http://schemas.microsoft.com/office/powerpoint/2010/main" val="1293493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a:r>
              <a:rPr lang="ar-SA" sz="2400" dirty="0"/>
              <a:t> </a:t>
            </a:r>
            <a:endParaRPr lang="en-US" sz="2400" dirty="0"/>
          </a:p>
          <a:p>
            <a:pPr algn="ctr"/>
            <a:r>
              <a:rPr lang="ar-SA" sz="2400" dirty="0"/>
              <a:t> تا در انتخابات شرکت نکنند؛</a:t>
            </a:r>
            <a:endParaRPr lang="en-US" sz="2400" dirty="0"/>
          </a:p>
          <a:p>
            <a:pPr algn="ctr"/>
            <a:r>
              <a:rPr lang="ar-SA" sz="2400" dirty="0"/>
              <a:t> بعضی هم در داخل بدون اینکه بفهمند چه کار دارند میکنند، متأسفانه با آنها همصدا میشوند</a:t>
            </a:r>
            <a:endParaRPr lang="en-US" sz="2400" dirty="0"/>
          </a:p>
          <a:p>
            <a:pPr algn="ctr"/>
            <a:r>
              <a:rPr lang="ar-SA" sz="2400" dirty="0"/>
              <a:t> آنها مغرضند</a:t>
            </a:r>
            <a:endParaRPr lang="en-US" sz="2400" dirty="0"/>
          </a:p>
          <a:p>
            <a:pPr algn="ctr"/>
            <a:r>
              <a:rPr lang="ar-SA" sz="2400" dirty="0"/>
              <a:t> اینها غافلند</a:t>
            </a:r>
            <a:endParaRPr lang="en-US" sz="2400" dirty="0"/>
          </a:p>
          <a:p>
            <a:pPr algn="ctr"/>
            <a:r>
              <a:rPr lang="ar-SA" sz="2400" dirty="0"/>
              <a:t>مشارکت مردم میتواند آینده‌ی کشور را تأمین و تضمین کند</a:t>
            </a:r>
            <a:endParaRPr lang="en-US" sz="2400" dirty="0"/>
          </a:p>
          <a:p>
            <a:pPr algn="ctr"/>
            <a:r>
              <a:rPr lang="ar-SA" sz="2400" dirty="0"/>
              <a:t>یكی از بركات حضور مردم همین است</a:t>
            </a:r>
            <a:endParaRPr lang="en-US" sz="2400" dirty="0"/>
          </a:p>
          <a:p>
            <a:pPr algn="ctr"/>
            <a:r>
              <a:rPr lang="ar-SA" sz="2400" dirty="0"/>
              <a:t> كه وقتی دشمنان نگاه میكنند و می‌بینند كه مردم پشت سر نظام هستند، احساس میكنند كه نمیشود با این نظام معارضه كرد؛ چون با یك ملت نمیشود معارضه </a:t>
            </a:r>
            <a:r>
              <a:rPr lang="ar-SA" sz="2400" dirty="0" smtClean="0"/>
              <a:t>كر</a:t>
            </a:r>
            <a:r>
              <a:rPr lang="fa-IR" sz="2400" dirty="0" smtClean="0"/>
              <a:t>د</a:t>
            </a:r>
            <a:endParaRPr lang="en-US" sz="2400" dirty="0"/>
          </a:p>
        </p:txBody>
      </p:sp>
    </p:spTree>
    <p:extLst>
      <p:ext uri="{BB962C8B-B14F-4D97-AF65-F5344CB8AC3E}">
        <p14:creationId xmlns:p14="http://schemas.microsoft.com/office/powerpoint/2010/main" val="3070675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fontScale="92500" lnSpcReduction="20000"/>
          </a:bodyPr>
          <a:lstStyle/>
          <a:p>
            <a:pPr algn="ctr"/>
            <a:r>
              <a:rPr lang="ar-SA" dirty="0"/>
              <a:t>هرچه که برای ایران و ایرانی مایه‌ی عزت و قدرت و رفاه و راحتی است، آنها]دشمنان[ باهاش دشمنند؛</a:t>
            </a:r>
            <a:endParaRPr lang="en-US" dirty="0"/>
          </a:p>
          <a:p>
            <a:pPr algn="ctr"/>
            <a:r>
              <a:rPr lang="ar-SA" dirty="0"/>
              <a:t> یکی همین انتخاباتی است که چند روز دیگر تجربه‌ی عظیم مردم ماست که بروند به پای صندوقهای رأی.</a:t>
            </a:r>
            <a:endParaRPr lang="en-US" dirty="0"/>
          </a:p>
          <a:p>
            <a:pPr algn="ctr"/>
            <a:r>
              <a:rPr lang="ar-SA" dirty="0"/>
              <a:t> با انتخابات شما اینها دشمنند؛</a:t>
            </a:r>
            <a:endParaRPr lang="en-US" dirty="0"/>
          </a:p>
          <a:p>
            <a:pPr algn="ctr"/>
            <a:r>
              <a:rPr lang="ar-SA" dirty="0"/>
              <a:t> با اصل انتخابات دشمنند؛ </a:t>
            </a:r>
            <a:endParaRPr lang="en-US" dirty="0"/>
          </a:p>
          <a:p>
            <a:pPr algn="ctr"/>
            <a:r>
              <a:rPr lang="ar-SA" dirty="0"/>
              <a:t>با حضور پرشور و گسترده‌ی مردم در انتخابات دشمنند؛</a:t>
            </a:r>
            <a:endParaRPr lang="en-US" dirty="0"/>
          </a:p>
          <a:p>
            <a:pPr algn="ctr"/>
            <a:r>
              <a:rPr lang="ar-SA" dirty="0"/>
              <a:t> با انتخاب آدمهای اصلح </a:t>
            </a:r>
            <a:endParaRPr lang="en-US" dirty="0"/>
          </a:p>
          <a:p>
            <a:pPr algn="ctr"/>
            <a:r>
              <a:rPr lang="ar-SA" dirty="0"/>
              <a:t> طرفدار حقوق مردم </a:t>
            </a:r>
            <a:endParaRPr lang="en-US" dirty="0"/>
          </a:p>
          <a:p>
            <a:pPr algn="ctr"/>
            <a:r>
              <a:rPr lang="ar-SA" dirty="0"/>
              <a:t> متعبد </a:t>
            </a:r>
            <a:endParaRPr lang="en-US" dirty="0"/>
          </a:p>
          <a:p>
            <a:pPr algn="ctr"/>
            <a:r>
              <a:rPr lang="ar-SA" dirty="0"/>
              <a:t> پایبند به مبانی اسلامی و ارزشهای اسلامی مخالفند،</a:t>
            </a:r>
            <a:endParaRPr lang="en-US" dirty="0"/>
          </a:p>
          <a:p>
            <a:pPr algn="ctr"/>
            <a:r>
              <a:rPr lang="ar-SA" dirty="0"/>
              <a:t> دشمنند؛ چرا؟ </a:t>
            </a:r>
            <a:endParaRPr lang="en-US" dirty="0"/>
          </a:p>
          <a:p>
            <a:pPr algn="ctr"/>
            <a:r>
              <a:rPr lang="ar-SA" dirty="0"/>
              <a:t>چون میدانند هم انتخابات</a:t>
            </a:r>
            <a:endParaRPr lang="en-US" dirty="0"/>
          </a:p>
          <a:p>
            <a:pPr algn="ctr"/>
            <a:r>
              <a:rPr lang="ar-SA" dirty="0"/>
              <a:t> هم حضور گسترده‌ی مردم</a:t>
            </a:r>
            <a:endParaRPr lang="en-US" dirty="0"/>
          </a:p>
          <a:p>
            <a:pPr algn="ctr"/>
            <a:r>
              <a:rPr lang="ar-SA" dirty="0"/>
              <a:t> هم حضور آدمهای مناسب و شایسته در مجلس</a:t>
            </a:r>
            <a:endParaRPr lang="en-US" dirty="0"/>
          </a:p>
          <a:p>
            <a:pPr algn="ctr"/>
            <a:r>
              <a:rPr lang="ar-SA" dirty="0"/>
              <a:t> به ضرر آنهاست</a:t>
            </a:r>
            <a:endParaRPr lang="en-US" dirty="0"/>
          </a:p>
          <a:p>
            <a:pPr algn="ctr"/>
            <a:r>
              <a:rPr lang="ar-SA" dirty="0"/>
              <a:t> لذا مخالفت میکنند</a:t>
            </a:r>
            <a:endParaRPr lang="en-US" dirty="0"/>
          </a:p>
        </p:txBody>
      </p:sp>
    </p:spTree>
    <p:extLst>
      <p:ext uri="{BB962C8B-B14F-4D97-AF65-F5344CB8AC3E}">
        <p14:creationId xmlns:p14="http://schemas.microsoft.com/office/powerpoint/2010/main" val="4053515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fontScale="92500"/>
          </a:bodyPr>
          <a:lstStyle/>
          <a:p>
            <a:pPr algn="ctr"/>
            <a:r>
              <a:rPr lang="ar-SA" dirty="0"/>
              <a:t>امروز تبلیغات دشمنان سوگندخورده‌ی این ملت متوجه این است که این انتخابات را کمرنگ</a:t>
            </a:r>
            <a:endParaRPr lang="en-US" dirty="0"/>
          </a:p>
          <a:p>
            <a:pPr algn="ctr"/>
            <a:r>
              <a:rPr lang="ar-SA" dirty="0"/>
              <a:t> و بیرونق کند.</a:t>
            </a:r>
            <a:endParaRPr lang="en-US" dirty="0"/>
          </a:p>
          <a:p>
            <a:pPr algn="ctr"/>
            <a:r>
              <a:rPr lang="ar-SA" dirty="0"/>
              <a:t> معنای کار آنها چیست؟</a:t>
            </a:r>
            <a:endParaRPr lang="en-US" dirty="0"/>
          </a:p>
          <a:p>
            <a:pPr algn="ctr"/>
            <a:r>
              <a:rPr lang="ar-SA" dirty="0"/>
              <a:t> از انتخابات شما ضرر میبینند.</a:t>
            </a:r>
            <a:endParaRPr lang="en-US" dirty="0"/>
          </a:p>
          <a:p>
            <a:pPr algn="ctr"/>
            <a:r>
              <a:rPr lang="ar-SA" dirty="0"/>
              <a:t> انتخابات شما جمهوری اسلامی را در دنیای اسلام و در افکار عمومی عالم به درستی معنی میکند؛</a:t>
            </a:r>
            <a:endParaRPr lang="en-US" dirty="0"/>
          </a:p>
          <a:p>
            <a:pPr algn="ctr"/>
            <a:r>
              <a:rPr lang="ar-SA" dirty="0"/>
              <a:t> آنها از این ناراحتند؛</a:t>
            </a:r>
            <a:endParaRPr lang="en-US" dirty="0"/>
          </a:p>
          <a:p>
            <a:pPr algn="ctr"/>
            <a:r>
              <a:rPr lang="ar-SA" dirty="0"/>
              <a:t> لذا با انتخابات مخالفند.</a:t>
            </a:r>
            <a:endParaRPr lang="en-US" dirty="0"/>
          </a:p>
          <a:p>
            <a:pPr algn="ctr"/>
            <a:r>
              <a:rPr lang="ar-SA" dirty="0"/>
              <a:t> اگر به تبلیغات دشمنان نگاه کنید،</a:t>
            </a:r>
            <a:endParaRPr lang="en-US" dirty="0"/>
          </a:p>
          <a:p>
            <a:pPr algn="ctr"/>
            <a:r>
              <a:rPr lang="ar-SA" dirty="0"/>
              <a:t> میبینید همه بر ضد انتخابات است.</a:t>
            </a:r>
            <a:endParaRPr lang="en-US" dirty="0"/>
          </a:p>
          <a:p>
            <a:pPr algn="ctr"/>
            <a:r>
              <a:rPr lang="ar-SA" dirty="0"/>
              <a:t>من بارها گفته‌ام كه اصل حضور مردم در انتخابات، حتى از انتخاب اصلح هم مهمتر است؛ اگرچه انتخاب اصلح هم بسيار اهميت دارد.</a:t>
            </a:r>
            <a:endParaRPr lang="en-US" dirty="0"/>
          </a:p>
          <a:p>
            <a:pPr algn="ctr"/>
            <a:r>
              <a:rPr lang="ar-SA" dirty="0"/>
              <a:t>اصل حضور مردم در صحنه‌ی انتخابات مهم است</a:t>
            </a:r>
            <a:endParaRPr lang="en-US" dirty="0"/>
          </a:p>
          <a:p>
            <a:pPr algn="ctr"/>
            <a:r>
              <a:rPr lang="ar-SA" dirty="0"/>
              <a:t> زیرا مشارکت عمومی نشان‌دهنده‌ی همبستگی ملی است و همبستگی ملی میتواند در مقابل توطئه‌های دشمنان به کشور مصونیت ببخشد</a:t>
            </a:r>
            <a:endParaRPr lang="en-US" dirty="0"/>
          </a:p>
        </p:txBody>
      </p:sp>
    </p:spTree>
    <p:extLst>
      <p:ext uri="{BB962C8B-B14F-4D97-AF65-F5344CB8AC3E}">
        <p14:creationId xmlns:p14="http://schemas.microsoft.com/office/powerpoint/2010/main" val="3931518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a:r>
              <a:rPr lang="ar-SA" dirty="0"/>
              <a:t>کسانی که با اخبار سروکار دارند، میبینند که مراکز سیاسی دنیا از گوشه و کنار سر بلند میکنند و میگویند ما نگران انتخابات ایران هستیم و مسائل انتخابات ایران را پیگیری میکنیم؛ این به همین خاطر است.</a:t>
            </a:r>
            <a:endParaRPr lang="en-US" dirty="0"/>
          </a:p>
          <a:p>
            <a:pPr algn="ctr"/>
            <a:r>
              <a:rPr lang="ar-SA" dirty="0"/>
              <a:t> نگاه میکنند تا ببینند آیا مردم در صحنه حضور دارند یا نه؛ </a:t>
            </a:r>
            <a:endParaRPr lang="en-US" dirty="0"/>
          </a:p>
          <a:p>
            <a:pPr algn="ctr"/>
            <a:r>
              <a:rPr lang="ar-SA" dirty="0"/>
              <a:t>اگر دارند، مثل گذشته نمیشود با این نظام کاری کرد؛</a:t>
            </a:r>
            <a:endParaRPr lang="en-US" dirty="0"/>
          </a:p>
          <a:p>
            <a:pPr algn="ctr"/>
            <a:r>
              <a:rPr lang="ar-SA" dirty="0"/>
              <a:t> اگر حضور مردم ضعیف شود،</a:t>
            </a:r>
            <a:endParaRPr lang="en-US" dirty="0"/>
          </a:p>
          <a:p>
            <a:pPr algn="ctr"/>
            <a:r>
              <a:rPr lang="ar-SA" dirty="0"/>
              <a:t> آن وقت استنتاج میکنند که بین مردم و نظام فاصله افتاده است؛</a:t>
            </a:r>
            <a:endParaRPr lang="en-US" dirty="0"/>
          </a:p>
          <a:p>
            <a:pPr algn="ctr"/>
            <a:r>
              <a:rPr lang="ar-SA" dirty="0"/>
              <a:t> در این صورت راه را برای </a:t>
            </a:r>
            <a:endParaRPr lang="en-US" dirty="0"/>
          </a:p>
          <a:p>
            <a:pPr algn="ctr"/>
            <a:r>
              <a:rPr lang="ar-SA" dirty="0"/>
              <a:t>دخالت </a:t>
            </a:r>
            <a:endParaRPr lang="en-US" dirty="0"/>
          </a:p>
          <a:p>
            <a:pPr algn="ctr"/>
            <a:r>
              <a:rPr lang="ar-SA" dirty="0"/>
              <a:t> سلطه </a:t>
            </a:r>
            <a:endParaRPr lang="en-US" dirty="0"/>
          </a:p>
          <a:p>
            <a:pPr algn="ctr"/>
            <a:r>
              <a:rPr lang="ar-SA" dirty="0"/>
              <a:t> پنجه انداختنِ دوباره بر کشور</a:t>
            </a:r>
            <a:endParaRPr lang="en-US" dirty="0"/>
          </a:p>
          <a:p>
            <a:pPr algn="ctr"/>
            <a:r>
              <a:rPr lang="ar-SA" dirty="0"/>
              <a:t> هموار میبینند؛ </a:t>
            </a:r>
            <a:endParaRPr lang="en-US" dirty="0"/>
          </a:p>
          <a:p>
            <a:pPr algn="ctr"/>
            <a:r>
              <a:rPr lang="ar-SA" dirty="0"/>
              <a:t>از این جهت متوجّه انتخاباتند</a:t>
            </a:r>
            <a:endParaRPr lang="en-US" dirty="0"/>
          </a:p>
        </p:txBody>
      </p:sp>
    </p:spTree>
    <p:extLst>
      <p:ext uri="{BB962C8B-B14F-4D97-AF65-F5344CB8AC3E}">
        <p14:creationId xmlns:p14="http://schemas.microsoft.com/office/powerpoint/2010/main" val="3164455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fontScale="92500" lnSpcReduction="10000"/>
          </a:bodyPr>
          <a:lstStyle/>
          <a:p>
            <a:pPr algn="ctr" rtl="1"/>
            <a:r>
              <a:rPr lang="en-US" dirty="0"/>
              <a:t> </a:t>
            </a:r>
            <a:r>
              <a:rPr lang="ar-SA" dirty="0"/>
              <a:t>شما و همه ملت عزیز ایران بدانید - و میدانم که میدانید - دشمن چشم دوخته است که انتخابات ، انتخابات بیرونقی شود. برای آنها این مهمّ است.</a:t>
            </a:r>
            <a:endParaRPr lang="en-US" dirty="0"/>
          </a:p>
          <a:p>
            <a:pPr algn="ctr"/>
            <a:r>
              <a:rPr lang="ar-SA" dirty="0"/>
              <a:t> در درجه اوّل، دشمن مایل است که انتخابات بی رونق شود - البته در درجه دوم ممکن است کسی را بر کسی ترجیح دهند؛ اما آن درجه بعدی است؛ نقطه مقابل آن، برای دلسوزان نظام و شخص این‌جانب، در درجه اوّل این مهم است که انتخابات، انتخابات پُررونق و پُرشوری شود و آحاد عظیم مردم، شرکت در انتخابات را وظیفه خودشان بدانند.</a:t>
            </a:r>
            <a:endParaRPr lang="en-US" dirty="0"/>
          </a:p>
          <a:p>
            <a:pPr algn="ctr"/>
            <a:r>
              <a:rPr lang="ar-SA" dirty="0"/>
              <a:t>امروز کشور و ملت، احتیاج دارد به این‌که مردم</a:t>
            </a:r>
            <a:endParaRPr lang="en-US" dirty="0"/>
          </a:p>
          <a:p>
            <a:pPr algn="ctr"/>
            <a:r>
              <a:rPr lang="ar-SA" dirty="0"/>
              <a:t>تیزبین و هوشیار باشند،</a:t>
            </a:r>
            <a:endParaRPr lang="en-US" dirty="0"/>
          </a:p>
          <a:p>
            <a:pPr algn="ctr"/>
            <a:r>
              <a:rPr lang="ar-SA" dirty="0"/>
              <a:t> بیدار و دشمن‌شناس باشند</a:t>
            </a:r>
            <a:endParaRPr lang="en-US" dirty="0"/>
          </a:p>
          <a:p>
            <a:pPr algn="ctr"/>
            <a:r>
              <a:rPr lang="ar-SA" dirty="0"/>
              <a:t> و بفهمند دشمن چه میکند.</a:t>
            </a:r>
            <a:endParaRPr lang="en-US" dirty="0"/>
          </a:p>
          <a:p>
            <a:pPr algn="ctr"/>
            <a:r>
              <a:rPr lang="ar-SA" dirty="0"/>
              <a:t> الان ببینید تمام رادیوهای بیگانه و مطبوعات خارجی و خبرگزاریها، دست به هم داده‌اند برای این‌که انتخابات مجلس خبرگان را سست کنند.</a:t>
            </a:r>
            <a:endParaRPr lang="en-US" dirty="0"/>
          </a:p>
          <a:p>
            <a:pPr algn="ctr"/>
            <a:r>
              <a:rPr lang="ar-SA" dirty="0"/>
              <a:t> مسأله از نظر دشمنان این نیست که چه کسی انتخاب خواهد شد و چه کسی نخواهد شد؛</a:t>
            </a:r>
            <a:endParaRPr lang="en-US" dirty="0"/>
          </a:p>
          <a:p>
            <a:pPr algn="ctr"/>
            <a:r>
              <a:rPr lang="ar-SA" dirty="0"/>
              <a:t> این برای آنها درجه دوم است.</a:t>
            </a:r>
            <a:endParaRPr lang="en-US" dirty="0"/>
          </a:p>
          <a:p>
            <a:pPr algn="ctr"/>
            <a:r>
              <a:rPr lang="ar-SA" dirty="0"/>
              <a:t> در درجه اوّل، آنچه برای آنها اهمیت دارد، این است که</a:t>
            </a:r>
            <a:endParaRPr lang="en-US" dirty="0"/>
          </a:p>
          <a:p>
            <a:pPr algn="ctr"/>
            <a:r>
              <a:rPr lang="ar-SA" dirty="0"/>
              <a:t> مردم پای صندوقها حاضر نشوند.</a:t>
            </a:r>
            <a:endParaRPr lang="en-US" dirty="0"/>
          </a:p>
        </p:txBody>
      </p:sp>
    </p:spTree>
    <p:extLst>
      <p:ext uri="{BB962C8B-B14F-4D97-AF65-F5344CB8AC3E}">
        <p14:creationId xmlns:p14="http://schemas.microsoft.com/office/powerpoint/2010/main" val="3425361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t>وظایف مردم در برابر دشمن</a:t>
            </a:r>
            <a:endParaRPr lang="en-US" sz="4000" dirty="0"/>
          </a:p>
        </p:txBody>
      </p:sp>
      <p:sp>
        <p:nvSpPr>
          <p:cNvPr id="3" name="Content Placeholder 2"/>
          <p:cNvSpPr>
            <a:spLocks noGrp="1"/>
          </p:cNvSpPr>
          <p:nvPr>
            <p:ph idx="1"/>
          </p:nvPr>
        </p:nvSpPr>
        <p:spPr/>
        <p:txBody>
          <a:bodyPr/>
          <a:lstStyle/>
          <a:p>
            <a:pPr algn="ctr"/>
            <a:r>
              <a:rPr lang="ar-SA" dirty="0"/>
              <a:t>حضور پرشور همه‌ی واجدان شرایط در انتخابات، بر عزت و اقتدار و آبروی ایران خواهد افزود و با درخشش واقعی در انتخابات، شکوه خود را به رخ دشمنان خواهد کشید</a:t>
            </a:r>
            <a:endParaRPr lang="en-US" dirty="0"/>
          </a:p>
          <a:p>
            <a:pPr algn="ctr"/>
            <a:r>
              <a:rPr lang="ar-SA" dirty="0"/>
              <a:t>این حضور مردمی، خیلی معنادار است؛ مردم به‌معنای واقعی کلمه اعتماد خودشان را به نظام اسلامی نشان دادند و عملًا ثابت کردند.</a:t>
            </a:r>
            <a:endParaRPr lang="en-US" dirty="0"/>
          </a:p>
          <a:p>
            <a:pPr algn="ctr"/>
            <a:r>
              <a:rPr lang="ar-SA" dirty="0"/>
              <a:t>اصرار بر حضور حدّاكثری و عمومی ملت ایران موجب می‌شود كه دشمن مأیوس بشود؛ وقتی دشمن مأیوس شد، كارآیی خود را از دست خواهد داد.</a:t>
            </a:r>
            <a:endParaRPr lang="en-US" dirty="0"/>
          </a:p>
          <a:p>
            <a:pPr algn="ctr"/>
            <a:r>
              <a:rPr lang="ar-SA" dirty="0"/>
              <a:t>وقتی مردم در یک نظامی متحدند، یکپارچه اند، پشتیبان نظامند، با نظامند، این نظام مصونیت پیدا میکند، اقتدار پیدا میکند، قدرت پیدا میکند، برکندن آن از جا ناممکن میشود؛</a:t>
            </a:r>
            <a:endParaRPr lang="en-US" dirty="0"/>
          </a:p>
        </p:txBody>
      </p:sp>
    </p:spTree>
    <p:extLst>
      <p:ext uri="{BB962C8B-B14F-4D97-AF65-F5344CB8AC3E}">
        <p14:creationId xmlns:p14="http://schemas.microsoft.com/office/powerpoint/2010/main" val="2859975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677334" y="785309"/>
            <a:ext cx="8596668" cy="5256054"/>
          </a:xfrm>
        </p:spPr>
        <p:txBody>
          <a:bodyPr>
            <a:normAutofit fontScale="92500" lnSpcReduction="20000"/>
          </a:bodyPr>
          <a:lstStyle/>
          <a:p>
            <a:pPr algn="ctr"/>
            <a:r>
              <a:rPr lang="ar-SA" dirty="0"/>
              <a:t>مشارکت مردم در امر انتخابات میتواند همبستگی ملی را در مقابل چشمان دشمنِ عنود و حیله‌گر به نمایش بگذارد و به ملت و کشور ما مصونیت ببخشد.</a:t>
            </a:r>
            <a:endParaRPr lang="en-US" dirty="0"/>
          </a:p>
          <a:p>
            <a:pPr algn="ctr"/>
            <a:r>
              <a:rPr lang="ar-SA" dirty="0"/>
              <a:t>مشارکت در سرنوشت کشور علاوه بر این که</a:t>
            </a:r>
            <a:endParaRPr lang="en-US" dirty="0"/>
          </a:p>
          <a:p>
            <a:pPr algn="ctr"/>
            <a:r>
              <a:rPr lang="ar-SA" dirty="0"/>
              <a:t> در اداره و تعیین مدیریت کشور نقش دارد،</a:t>
            </a:r>
            <a:endParaRPr lang="en-US" dirty="0"/>
          </a:p>
          <a:p>
            <a:pPr algn="ctr"/>
            <a:r>
              <a:rPr lang="ar-SA" dirty="0"/>
              <a:t> در خنثی کردن دشمنىِ دشمنان هم بزرگترین نقش را ایفا می کند.</a:t>
            </a:r>
            <a:endParaRPr lang="en-US" dirty="0"/>
          </a:p>
          <a:p>
            <a:pPr algn="ctr"/>
            <a:r>
              <a:rPr lang="ar-SA" dirty="0"/>
              <a:t>اهمیت اوّلِ انتخابات به‌خاطر این است که</a:t>
            </a:r>
            <a:endParaRPr lang="en-US" dirty="0"/>
          </a:p>
          <a:p>
            <a:pPr algn="ctr"/>
            <a:r>
              <a:rPr lang="ar-SA" dirty="0"/>
              <a:t> انتخابات سنگر کشور است</a:t>
            </a:r>
            <a:endParaRPr lang="en-US" dirty="0"/>
          </a:p>
          <a:p>
            <a:pPr algn="ctr"/>
            <a:r>
              <a:rPr lang="ar-SA" dirty="0"/>
              <a:t>حضور مردم در پای صندوقهای رأی</a:t>
            </a:r>
            <a:endParaRPr lang="en-US" dirty="0"/>
          </a:p>
          <a:p>
            <a:pPr algn="ctr"/>
            <a:r>
              <a:rPr lang="ar-SA" dirty="0"/>
              <a:t> مصون‌ساز </a:t>
            </a:r>
            <a:endParaRPr lang="en-US" dirty="0"/>
          </a:p>
          <a:p>
            <a:pPr algn="ctr"/>
            <a:r>
              <a:rPr lang="ar-SA" dirty="0"/>
              <a:t>سرنوشت ملت </a:t>
            </a:r>
            <a:endParaRPr lang="en-US" dirty="0"/>
          </a:p>
          <a:p>
            <a:pPr algn="ctr"/>
            <a:r>
              <a:rPr lang="ar-SA" dirty="0"/>
              <a:t>و مردم است</a:t>
            </a:r>
            <a:endParaRPr lang="en-US" dirty="0"/>
          </a:p>
          <a:p>
            <a:pPr algn="ctr"/>
            <a:r>
              <a:rPr lang="ar-SA" dirty="0"/>
              <a:t> و دشمن را از</a:t>
            </a:r>
            <a:endParaRPr lang="en-US" dirty="0"/>
          </a:p>
          <a:p>
            <a:pPr algn="ctr"/>
            <a:r>
              <a:rPr lang="ar-SA" dirty="0"/>
              <a:t> تعرّض</a:t>
            </a:r>
            <a:endParaRPr lang="en-US" dirty="0"/>
          </a:p>
          <a:p>
            <a:pPr algn="ctr"/>
            <a:r>
              <a:rPr lang="ar-SA" dirty="0"/>
              <a:t> و تجاوز</a:t>
            </a:r>
            <a:endParaRPr lang="en-US" dirty="0"/>
          </a:p>
          <a:p>
            <a:pPr algn="ctr"/>
            <a:r>
              <a:rPr lang="ar-SA" dirty="0"/>
              <a:t> و پُررویىِ </a:t>
            </a:r>
            <a:endParaRPr lang="en-US" dirty="0"/>
          </a:p>
          <a:p>
            <a:pPr algn="ctr"/>
            <a:r>
              <a:rPr lang="ar-SA" dirty="0"/>
              <a:t>بیشتر باز میدارد</a:t>
            </a:r>
            <a:endParaRPr lang="en-US" dirty="0"/>
          </a:p>
        </p:txBody>
      </p:sp>
    </p:spTree>
    <p:extLst>
      <p:ext uri="{BB962C8B-B14F-4D97-AF65-F5344CB8AC3E}">
        <p14:creationId xmlns:p14="http://schemas.microsoft.com/office/powerpoint/2010/main" val="224380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Autofit/>
          </a:bodyPr>
          <a:lstStyle/>
          <a:p>
            <a:pPr algn="ctr" rtl="1"/>
            <a:r>
              <a:rPr lang="en-US" sz="2400" dirty="0"/>
              <a:t> </a:t>
            </a:r>
            <a:r>
              <a:rPr lang="ar-SA" sz="2400" dirty="0"/>
              <a:t>نظام اسلامی در مقابل چشمهای دوستان و دشمنان خود در دنیا به این میبالد که تعداد حاضر شوندگان در پای صندوقهای رأی، زیاد است.</a:t>
            </a:r>
            <a:endParaRPr lang="en-US" sz="2400" dirty="0"/>
          </a:p>
          <a:p>
            <a:pPr algn="ctr"/>
            <a:r>
              <a:rPr lang="ar-SA" sz="2400" dirty="0"/>
              <a:t> این مایه افتخار نظام اسلامی است. </a:t>
            </a:r>
            <a:endParaRPr lang="en-US" sz="2400" dirty="0"/>
          </a:p>
          <a:p>
            <a:pPr algn="ctr"/>
            <a:r>
              <a:rPr lang="ar-SA" sz="2400" dirty="0"/>
              <a:t>همه کسانی که در مقابل اسلام و آینده این کشور احساس مسؤولیت میکنند،</a:t>
            </a:r>
            <a:endParaRPr lang="en-US" sz="2400" dirty="0"/>
          </a:p>
          <a:p>
            <a:pPr algn="ctr"/>
            <a:r>
              <a:rPr lang="ar-SA" sz="2400" dirty="0"/>
              <a:t> وظیفه دارند که در این آزمایش الهی شرکت کنند.</a:t>
            </a:r>
            <a:endParaRPr lang="en-US" sz="2400" dirty="0"/>
          </a:p>
          <a:p>
            <a:pPr algn="ctr"/>
            <a:r>
              <a:rPr lang="ar-SA" sz="2400" dirty="0"/>
              <a:t>جمع شدن آراءِ زیاد در اصل انتخابات، مهم است.</a:t>
            </a:r>
            <a:endParaRPr lang="en-US" sz="2400" dirty="0"/>
          </a:p>
          <a:p>
            <a:pPr algn="ctr"/>
            <a:r>
              <a:rPr lang="ar-SA" sz="2400" dirty="0"/>
              <a:t> این، در واقع رأی به استقلال کشور</a:t>
            </a:r>
            <a:endParaRPr lang="en-US" sz="2400" dirty="0"/>
          </a:p>
          <a:p>
            <a:pPr algn="ctr"/>
            <a:r>
              <a:rPr lang="ar-SA" sz="2400" dirty="0"/>
              <a:t> و رأی به تبعیّت از نظام و همراهی با رهبری است. </a:t>
            </a:r>
            <a:endParaRPr lang="en-US" sz="2400" dirty="0"/>
          </a:p>
          <a:p>
            <a:pPr algn="ctr"/>
            <a:r>
              <a:rPr lang="ar-SA" sz="2400" dirty="0"/>
              <a:t>مردم با این کار، دشمن را مأیوس کنند </a:t>
            </a:r>
            <a:endParaRPr lang="en-US" sz="2400" dirty="0"/>
          </a:p>
          <a:p>
            <a:pPr algn="ctr"/>
            <a:r>
              <a:rPr lang="ar-SA" sz="2400" dirty="0"/>
              <a:t>و در واقع به دهان او مشت بکوبند</a:t>
            </a:r>
            <a:endParaRPr lang="en-US" sz="2400" dirty="0"/>
          </a:p>
        </p:txBody>
      </p:sp>
    </p:spTree>
    <p:extLst>
      <p:ext uri="{BB962C8B-B14F-4D97-AF65-F5344CB8AC3E}">
        <p14:creationId xmlns:p14="http://schemas.microsoft.com/office/powerpoint/2010/main" val="18252957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a:r>
              <a:rPr lang="ar-SA" sz="3200" dirty="0"/>
              <a:t>حضور در انتخابات </a:t>
            </a:r>
            <a:endParaRPr lang="en-US" sz="3200" dirty="0"/>
          </a:p>
          <a:p>
            <a:pPr algn="ctr"/>
            <a:r>
              <a:rPr lang="ar-SA" sz="3200" dirty="0"/>
              <a:t>یکی از مستحکم‌ترین وسیله‌هایی است که این ملت میتواند آن را مثل یک زره پولادین در مقابل خود و در مقابل حمله دشمنان و سوءنیّت و بد دلىِ مستکبران و دخالت‌کنندگان نگه دارد.</a:t>
            </a:r>
            <a:endParaRPr lang="en-US" sz="3200" dirty="0"/>
          </a:p>
          <a:p>
            <a:pPr algn="ctr"/>
            <a:r>
              <a:rPr lang="ar-SA" sz="3200" dirty="0"/>
              <a:t>در واقع، رفتن مردم با تعداد زیاد آرا پای صندوقهای رأی و جمع شدن آراءِ زیاد برای مجموعه نامزدها، دشمن را مأیوس خواهد کرد.</a:t>
            </a:r>
            <a:endParaRPr lang="en-US" sz="3200" dirty="0"/>
          </a:p>
        </p:txBody>
      </p:sp>
    </p:spTree>
    <p:extLst>
      <p:ext uri="{BB962C8B-B14F-4D97-AF65-F5344CB8AC3E}">
        <p14:creationId xmlns:p14="http://schemas.microsoft.com/office/powerpoint/2010/main" val="10685884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a:r>
              <a:rPr lang="ar-SA" sz="3600" dirty="0"/>
              <a:t>حضور مردم پرشور در انتخابات میتواند</a:t>
            </a:r>
            <a:endParaRPr lang="en-US" sz="3600" dirty="0"/>
          </a:p>
          <a:p>
            <a:pPr algn="ctr"/>
            <a:r>
              <a:rPr lang="ar-SA" sz="3600" dirty="0"/>
              <a:t> کشور را پیش ببرد</a:t>
            </a:r>
            <a:endParaRPr lang="en-US" sz="3600" dirty="0"/>
          </a:p>
          <a:p>
            <a:pPr algn="ctr"/>
            <a:r>
              <a:rPr lang="ar-SA" sz="3600" dirty="0"/>
              <a:t> از شر دشمن محفوظ و مصون نگه دارد</a:t>
            </a:r>
            <a:endParaRPr lang="en-US" sz="3600" dirty="0"/>
          </a:p>
          <a:p>
            <a:pPr algn="ctr"/>
            <a:r>
              <a:rPr lang="ar-SA" sz="3600" dirty="0"/>
              <a:t> دشمن را در توطئه‌های خودش دچار تزلزل و تردید بکند</a:t>
            </a:r>
            <a:endParaRPr lang="en-US" sz="3600" dirty="0"/>
          </a:p>
          <a:p>
            <a:pPr algn="ctr"/>
            <a:r>
              <a:rPr lang="ar-SA" sz="3600" dirty="0"/>
              <a:t> دشمن را وادار به عقب‌نشینی کند.</a:t>
            </a:r>
            <a:endParaRPr lang="en-US" sz="3600" dirty="0"/>
          </a:p>
          <a:p>
            <a:pPr algn="ctr"/>
            <a:r>
              <a:rPr lang="ar-SA" sz="3600" dirty="0"/>
              <a:t> مشت محکمی به دهان دشمن است</a:t>
            </a:r>
            <a:endParaRPr lang="en-US" sz="3600" dirty="0"/>
          </a:p>
        </p:txBody>
      </p:sp>
    </p:spTree>
    <p:extLst>
      <p:ext uri="{BB962C8B-B14F-4D97-AF65-F5344CB8AC3E}">
        <p14:creationId xmlns:p14="http://schemas.microsoft.com/office/powerpoint/2010/main" val="3406368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اهمیت انتخابات</a:t>
            </a:r>
            <a:endParaRPr lang="en-US" dirty="0"/>
          </a:p>
        </p:txBody>
      </p:sp>
      <p:sp>
        <p:nvSpPr>
          <p:cNvPr id="3" name="Content Placeholder 2"/>
          <p:cNvSpPr>
            <a:spLocks noGrp="1"/>
          </p:cNvSpPr>
          <p:nvPr>
            <p:ph idx="1"/>
          </p:nvPr>
        </p:nvSpPr>
        <p:spPr/>
        <p:txBody>
          <a:bodyPr>
            <a:normAutofit fontScale="92500" lnSpcReduction="20000"/>
          </a:bodyPr>
          <a:lstStyle/>
          <a:p>
            <a:pPr algn="ctr"/>
            <a:r>
              <a:rPr lang="ar-SA" dirty="0"/>
              <a:t>انتخابات حائز اهمّیّت است، همیشه؛ در بعضی از مقاطع اهمّیّت بیشتری دارد.</a:t>
            </a:r>
            <a:endParaRPr lang="en-US" dirty="0"/>
          </a:p>
          <a:p>
            <a:pPr algn="ctr"/>
            <a:r>
              <a:rPr lang="ar-SA" dirty="0"/>
              <a:t>همه باید تلاش کنند تا انتخابات پرشور و با حضور عمومی مردم برگزار شود، زیرا اقتدار و استحکام نظام اسلامی از ابتدای پیروزی انقلاب اسلامی تاکنون بر مبنای حضور و پشتیبانی مردمی بوده است.</a:t>
            </a:r>
            <a:endParaRPr lang="en-US" dirty="0"/>
          </a:p>
          <a:p>
            <a:pPr algn="ctr"/>
            <a:r>
              <a:rPr lang="ar-SA" dirty="0"/>
              <a:t>حضور مردم در پای صندوقهای رأی - که اعلام حضور قدرتمندانه‌ی این ملت در عرصه‌ی حرکت و تاخت به سوی آرمانها است </a:t>
            </a:r>
            <a:endParaRPr lang="en-US" dirty="0"/>
          </a:p>
          <a:p>
            <a:pPr algn="ctr"/>
            <a:r>
              <a:rPr lang="ar-SA" dirty="0"/>
              <a:t>- بلاشک به دنبال خود، موفقیتهای دیگری را دارد؛</a:t>
            </a:r>
            <a:endParaRPr lang="en-US" dirty="0"/>
          </a:p>
          <a:p>
            <a:pPr algn="ctr"/>
            <a:r>
              <a:rPr lang="ar-SA" dirty="0"/>
              <a:t> به کشور مصونیت میبخشد،</a:t>
            </a:r>
            <a:endParaRPr lang="en-US" dirty="0"/>
          </a:p>
          <a:p>
            <a:pPr algn="ctr"/>
            <a:r>
              <a:rPr lang="ar-SA" dirty="0"/>
              <a:t> عزت میبخشد،</a:t>
            </a:r>
            <a:endParaRPr lang="en-US" dirty="0"/>
          </a:p>
          <a:p>
            <a:pPr algn="ctr"/>
            <a:r>
              <a:rPr lang="ar-SA" dirty="0"/>
              <a:t> آبروی بین‌المللی میبخشد، </a:t>
            </a:r>
            <a:endParaRPr lang="en-US" dirty="0"/>
          </a:p>
          <a:p>
            <a:pPr algn="ctr"/>
            <a:r>
              <a:rPr lang="ar-SA" dirty="0"/>
              <a:t>دوستان شما را خوشحال میکند،</a:t>
            </a:r>
            <a:endParaRPr lang="en-US" dirty="0"/>
          </a:p>
          <a:p>
            <a:pPr algn="ctr"/>
            <a:r>
              <a:rPr lang="ar-SA" dirty="0"/>
              <a:t> دشمنان شما را ناکام و بدحال میکند</a:t>
            </a:r>
            <a:endParaRPr lang="en-US" dirty="0"/>
          </a:p>
          <a:p>
            <a:pPr algn="ctr"/>
            <a:endParaRPr lang="en-US" dirty="0"/>
          </a:p>
        </p:txBody>
      </p:sp>
    </p:spTree>
    <p:extLst>
      <p:ext uri="{BB962C8B-B14F-4D97-AF65-F5344CB8AC3E}">
        <p14:creationId xmlns:p14="http://schemas.microsoft.com/office/powerpoint/2010/main" val="10628541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وظایف مسئولین در انتخابات</a:t>
            </a:r>
            <a:endParaRPr lang="en-US" dirty="0"/>
          </a:p>
        </p:txBody>
      </p:sp>
      <p:sp>
        <p:nvSpPr>
          <p:cNvPr id="3" name="Content Placeholder 2"/>
          <p:cNvSpPr>
            <a:spLocks noGrp="1"/>
          </p:cNvSpPr>
          <p:nvPr>
            <p:ph idx="1"/>
          </p:nvPr>
        </p:nvSpPr>
        <p:spPr/>
        <p:txBody>
          <a:bodyPr>
            <a:normAutofit/>
          </a:bodyPr>
          <a:lstStyle/>
          <a:p>
            <a:pPr algn="ctr"/>
            <a:r>
              <a:rPr lang="fa-IR" sz="2400" dirty="0"/>
              <a:t>رسادن </a:t>
            </a:r>
            <a:r>
              <a:rPr lang="fa-IR" sz="2400" dirty="0" smtClean="0"/>
              <a:t>صندوق </a:t>
            </a:r>
            <a:r>
              <a:rPr lang="fa-IR" sz="2400" dirty="0"/>
              <a:t>در تمامی نقاط کشور</a:t>
            </a:r>
            <a:endParaRPr lang="en-US" sz="2400" dirty="0"/>
          </a:p>
          <a:p>
            <a:pPr algn="ctr"/>
            <a:r>
              <a:rPr lang="ar-SA" sz="2400" dirty="0"/>
              <a:t>کشور ما، مثل فلان کشور اروپایی نیست که از این سرِ کشور تا آن را، در ظرف دوساعت بشود طی کرد. در آن‌جا، کشورها کوچک است و جاده‌ها اتوبان. اما در کشور ما با این‌که بعد از انقلاب، این همه جاده‌کشی شده است، در عین‌حال هنوز روستاهایی وجوددارد که دسترسی به آنها آسان نیست. شصت هزار روستا درنقاط مختلف کشور گسترده است و تقریباً نیمیاز جمعیت را در خودشان جا داده‌اند. صندوق رأی هم به بسیاری نمیرسد. به آنهایی هم که میرسد، نیم‌ساعت یا یک ساعت بیشتر در یک ده نمی‌ماند. همه اینها موجب میشود که آرا کم شود</a:t>
            </a:r>
            <a:endParaRPr lang="en-US" sz="2400" dirty="0"/>
          </a:p>
        </p:txBody>
      </p:sp>
    </p:spTree>
    <p:extLst>
      <p:ext uri="{BB962C8B-B14F-4D97-AF65-F5344CB8AC3E}">
        <p14:creationId xmlns:p14="http://schemas.microsoft.com/office/powerpoint/2010/main" val="12277346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609600"/>
            <a:ext cx="8596668" cy="5431763"/>
          </a:xfrm>
        </p:spPr>
        <p:txBody>
          <a:bodyPr>
            <a:normAutofit/>
          </a:bodyPr>
          <a:lstStyle/>
          <a:p>
            <a:pPr algn="ctr"/>
            <a:r>
              <a:rPr lang="ar-SA" sz="2000" dirty="0"/>
              <a:t>جمهوری اسلامی ریشه دارد؛ این ریشه، مردمند. اجتماع مردم حول این نظام، مایهی عزت و برکت کشور و برکت نظام و برکت خود آن مردم است.</a:t>
            </a:r>
            <a:endParaRPr lang="en-US" sz="2000" dirty="0"/>
          </a:p>
          <a:p>
            <a:pPr algn="ctr"/>
            <a:r>
              <a:rPr lang="ar-SA" sz="2000" dirty="0"/>
              <a:t> مردم کمک میکنند به این که نظام عزت پیدا کند؛ خود این، عزت مردم است؛</a:t>
            </a:r>
            <a:endParaRPr lang="en-US" sz="2000" dirty="0"/>
          </a:p>
          <a:p>
            <a:pPr algn="ctr"/>
            <a:r>
              <a:rPr lang="ar-SA" sz="2000" dirty="0"/>
              <a:t> خود این، مصونیت و امنیت مردم است؛ </a:t>
            </a:r>
            <a:endParaRPr lang="en-US" sz="2000" dirty="0"/>
          </a:p>
          <a:p>
            <a:pPr algn="ctr"/>
            <a:r>
              <a:rPr lang="ar-SA" sz="2000" dirty="0"/>
              <a:t>خود این، امکانی است برای حل همهی مشکلات مردم؛ این را باید دانست؛ این یک فرمول کلی است.</a:t>
            </a:r>
            <a:endParaRPr lang="en-US" sz="2000" dirty="0"/>
          </a:p>
          <a:p>
            <a:pPr algn="ctr"/>
            <a:r>
              <a:rPr lang="ar-SA" sz="2000" dirty="0"/>
              <a:t> بنابراین انتخابات که مظهر حضور مردم است، باید پرشور برگزار شود؛ همهی تلاش و همت مسئولان باید این باشد</a:t>
            </a:r>
            <a:endParaRPr lang="en-US" sz="2000" dirty="0"/>
          </a:p>
          <a:p>
            <a:pPr algn="ctr"/>
            <a:r>
              <a:rPr lang="ar-SA" sz="2000" dirty="0"/>
              <a:t>عزیزان! جوانان! مسئولان! مبلّغان! کسانی که عرصه‌ی سخن گفتن با مردم در مقابل شما است!</a:t>
            </a:r>
            <a:endParaRPr lang="en-US" sz="2000" dirty="0"/>
          </a:p>
          <a:p>
            <a:pPr algn="ctr"/>
            <a:r>
              <a:rPr lang="ar-SA" sz="2000" dirty="0"/>
              <a:t> شما باید بعکس عمل کنید؛ به مردم امید دهید. این امید، امید واهی نیست؛ امید واقعی است</a:t>
            </a:r>
            <a:endParaRPr lang="en-US" sz="2000" dirty="0"/>
          </a:p>
        </p:txBody>
      </p:sp>
    </p:spTree>
    <p:extLst>
      <p:ext uri="{BB962C8B-B14F-4D97-AF65-F5344CB8AC3E}">
        <p14:creationId xmlns:p14="http://schemas.microsoft.com/office/powerpoint/2010/main" val="5665807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fontScale="92500"/>
          </a:bodyPr>
          <a:lstStyle/>
          <a:p>
            <a:pPr algn="ctr"/>
            <a:r>
              <a:rPr lang="ar-SA" dirty="0"/>
              <a:t>در قوانین ما، راه‌های قانونىِ بسیار خوبی برای حفظ سلامت انتخابات پیش‌بینی شده است. </a:t>
            </a:r>
            <a:endParaRPr lang="en-US" dirty="0"/>
          </a:p>
          <a:p>
            <a:pPr algn="ctr"/>
            <a:r>
              <a:rPr lang="ar-SA" dirty="0"/>
              <a:t>البته کسانی بخواهند از طرق غیر قانونی عمل کنند، خب به ضرر کشور میکنند؛ کمااینکه در سال </a:t>
            </a:r>
            <a:r>
              <a:rPr lang="fa-IR" dirty="0"/>
              <a:t>۸۸ </a:t>
            </a:r>
            <a:r>
              <a:rPr lang="ar-SA" dirty="0"/>
              <a:t>از راه‌های غیر قانونی وارد شدند، کشور را دچار هزینه کردند، برای مردم اسباب زحمت درست کردند،  برای خودشان هم اسباب بدبختی و سرشکستگی در زمین و در ملأ اعلی شدند. </a:t>
            </a:r>
            <a:endParaRPr lang="en-US" dirty="0"/>
          </a:p>
          <a:p>
            <a:pPr algn="ctr"/>
            <a:r>
              <a:rPr lang="ar-SA" dirty="0"/>
              <a:t>انتخابات برای کشور مایه‌ی آبروست، مایه‌ی افتخار است. همه مراقب باشند که انتخابات مایه‌ی بی‌آبروئی برای کشور نشود؛ آنطوری که در سال 88 یک عده‌ای سعی کردند انتخابات را مظهر اختلافات وانمود کنند، جنجال سیاسىِ طبیعىِ انتخابات را تبدیل کنند به یک فتنه؛ که البته ملت ایران در مقابلش ایستاد و هر وقت هم شبیه آن اتفاق بیفتد، ملت در مقابل آن خواهد ایستاد</a:t>
            </a:r>
            <a:endParaRPr lang="en-US" dirty="0"/>
          </a:p>
          <a:p>
            <a:pPr algn="ctr"/>
            <a:r>
              <a:rPr lang="en-US" dirty="0"/>
              <a:t> </a:t>
            </a:r>
            <a:r>
              <a:rPr lang="ar-SA" dirty="0"/>
              <a:t>البته سلامت انتخابات هم مسئله‌ی اساسی و مهمی است. منتها فرض ما بر این است که مسئولین کشور با وجدان اسلامی و الهی وارد میشوند و انتخابات ما سالم است</a:t>
            </a:r>
            <a:endParaRPr lang="en-US" dirty="0"/>
          </a:p>
          <a:p>
            <a:pPr algn="ctr"/>
            <a:r>
              <a:rPr lang="ar-SA" dirty="0"/>
              <a:t>کسانی که وارد عرصه‌ی انتخابات میشوند، چه از طرف مجریان و مسئولان، چه از طرف کسانی که نامزد میشوند، بایستی به آداب و شروط یک حرکت عمومىِ سالم پایبند باشند،</a:t>
            </a:r>
            <a:endParaRPr lang="en-US" dirty="0"/>
          </a:p>
          <a:p>
            <a:pPr algn="ctr"/>
            <a:r>
              <a:rPr lang="ar-SA" dirty="0"/>
              <a:t> متعهد باشند؛ این لازم است</a:t>
            </a:r>
            <a:endParaRPr lang="en-US" dirty="0"/>
          </a:p>
          <a:p>
            <a:pPr algn="ctr"/>
            <a:r>
              <a:rPr lang="en-US" dirty="0"/>
              <a:t> </a:t>
            </a:r>
            <a:r>
              <a:rPr lang="ar-SA" dirty="0"/>
              <a:t>مجریان باید تمام سعی خودشان را بکنند که امانتداری کنند</a:t>
            </a:r>
            <a:endParaRPr lang="en-US" dirty="0"/>
          </a:p>
        </p:txBody>
      </p:sp>
    </p:spTree>
    <p:extLst>
      <p:ext uri="{BB962C8B-B14F-4D97-AF65-F5344CB8AC3E}">
        <p14:creationId xmlns:p14="http://schemas.microsoft.com/office/powerpoint/2010/main" val="2232783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41873"/>
            <a:ext cx="8596668" cy="89647"/>
          </a:xfrm>
        </p:spPr>
        <p:txBody>
          <a:bodyPr>
            <a:normAutofit fontScale="90000"/>
          </a:bodyPr>
          <a:lstStyle/>
          <a:p>
            <a:endParaRPr lang="en-US"/>
          </a:p>
        </p:txBody>
      </p:sp>
      <p:sp>
        <p:nvSpPr>
          <p:cNvPr id="3" name="Content Placeholder 2"/>
          <p:cNvSpPr>
            <a:spLocks noGrp="1"/>
          </p:cNvSpPr>
          <p:nvPr>
            <p:ph idx="1"/>
          </p:nvPr>
        </p:nvSpPr>
        <p:spPr>
          <a:xfrm>
            <a:off x="677334" y="731520"/>
            <a:ext cx="8596668" cy="5309843"/>
          </a:xfrm>
        </p:spPr>
        <p:txBody>
          <a:bodyPr>
            <a:normAutofit/>
          </a:bodyPr>
          <a:lstStyle/>
          <a:p>
            <a:pPr algn="ctr"/>
            <a:r>
              <a:rPr lang="ar-SA" sz="2400" dirty="0"/>
              <a:t>انتخابات باید به توفیق الهی، به کمک پروردگار، با همت ملت ایران، با مشارکت گسترده تحقق پیدا کند</a:t>
            </a:r>
            <a:endParaRPr lang="en-US" sz="2400" dirty="0"/>
          </a:p>
          <a:p>
            <a:pPr algn="ctr"/>
            <a:r>
              <a:rPr lang="ar-SA" sz="2400" dirty="0"/>
              <a:t>ابروی جمهوری اسلامی به انتخابات و حضور مردم در پای صندوقهای رأی و تأثیر یکایک مردم در انتخاب مدیران کشور است.</a:t>
            </a:r>
            <a:endParaRPr lang="en-US" sz="2400" dirty="0"/>
          </a:p>
          <a:p>
            <a:pPr algn="ctr"/>
            <a:r>
              <a:rPr lang="ar-SA" sz="2400" dirty="0"/>
              <a:t> انتخابات مظهر اراده‌ی ملی است،</a:t>
            </a:r>
            <a:endParaRPr lang="en-US" sz="2400" dirty="0"/>
          </a:p>
          <a:p>
            <a:pPr algn="ctr"/>
            <a:r>
              <a:rPr lang="ar-SA" sz="2400" dirty="0"/>
              <a:t> نماد مردم‌سالاری اسلامی است.</a:t>
            </a:r>
            <a:endParaRPr lang="en-US" sz="2400" dirty="0"/>
          </a:p>
          <a:p>
            <a:pPr algn="ctr"/>
            <a:r>
              <a:rPr lang="ar-SA" sz="2400" dirty="0"/>
              <a:t> مظهر مردم‌سالاری اسلامی همین حضور مردم در انتخابات است. </a:t>
            </a:r>
            <a:endParaRPr lang="en-US" sz="2400" dirty="0"/>
          </a:p>
          <a:p>
            <a:pPr algn="ctr"/>
            <a:r>
              <a:rPr lang="ar-SA" sz="2400" dirty="0"/>
              <a:t>در همه‌ی دنیا، انتخابات پرشور</a:t>
            </a:r>
            <a:endParaRPr lang="en-US" sz="2400" dirty="0"/>
          </a:p>
          <a:p>
            <a:pPr algn="ctr"/>
            <a:r>
              <a:rPr lang="ar-SA" sz="2400" dirty="0"/>
              <a:t> مظهر زنده بودن و حضور بااراده و عزم راسخ یک ملت در عرصه‌هاست.</a:t>
            </a:r>
            <a:endParaRPr lang="en-US" sz="2400" dirty="0"/>
          </a:p>
        </p:txBody>
      </p:sp>
    </p:spTree>
    <p:extLst>
      <p:ext uri="{BB962C8B-B14F-4D97-AF65-F5344CB8AC3E}">
        <p14:creationId xmlns:p14="http://schemas.microsoft.com/office/powerpoint/2010/main" val="2893562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a:r>
              <a:rPr lang="ar-SA" sz="2800" dirty="0"/>
              <a:t>انتخابات مصونیت‌بخش به کشور است:</a:t>
            </a:r>
            <a:endParaRPr lang="en-US" sz="2800" dirty="0"/>
          </a:p>
          <a:p>
            <a:pPr algn="ctr"/>
            <a:r>
              <a:rPr lang="ar-SA" sz="2800" dirty="0"/>
              <a:t> آن چیزی که:</a:t>
            </a:r>
            <a:endParaRPr lang="en-US" sz="2800" dirty="0"/>
          </a:p>
          <a:p>
            <a:pPr algn="ctr"/>
            <a:r>
              <a:rPr lang="ar-SA" sz="2800" dirty="0"/>
              <a:t> هیبت این ملت را حفظ میکند</a:t>
            </a:r>
            <a:endParaRPr lang="en-US" sz="2800" dirty="0"/>
          </a:p>
          <a:p>
            <a:pPr algn="ctr"/>
            <a:r>
              <a:rPr lang="ar-SA" sz="2800" dirty="0"/>
              <a:t> قدرت معنوی او را به رخ دشمنان میکشاند</a:t>
            </a:r>
            <a:endParaRPr lang="en-US" sz="2800" dirty="0"/>
          </a:p>
          <a:p>
            <a:pPr algn="ctr"/>
            <a:r>
              <a:rPr lang="ar-SA" sz="2800" dirty="0"/>
              <a:t> و آنها را از تعرض منع میکند و میترساند</a:t>
            </a:r>
            <a:endParaRPr lang="en-US" sz="2800" dirty="0"/>
          </a:p>
          <a:p>
            <a:pPr algn="ctr"/>
            <a:r>
              <a:rPr lang="ar-SA" sz="2800" dirty="0"/>
              <a:t> حضور مردمی است</a:t>
            </a:r>
            <a:endParaRPr lang="en-US" sz="2800" dirty="0"/>
          </a:p>
          <a:p>
            <a:pPr algn="ctr"/>
            <a:r>
              <a:rPr lang="ar-SA" sz="2800" dirty="0"/>
              <a:t> که یکی از مظاهرش همین انتخابات است</a:t>
            </a:r>
            <a:endParaRPr lang="en-US" sz="2800" dirty="0"/>
          </a:p>
          <a:p>
            <a:pPr algn="ctr"/>
            <a:r>
              <a:rPr lang="ar-SA" sz="2800" dirty="0"/>
              <a:t> یکی از مظاهرش همین بیست و دوی بهمن است</a:t>
            </a:r>
            <a:endParaRPr lang="en-US" sz="2800" dirty="0"/>
          </a:p>
        </p:txBody>
      </p:sp>
    </p:spTree>
    <p:extLst>
      <p:ext uri="{BB962C8B-B14F-4D97-AF65-F5344CB8AC3E}">
        <p14:creationId xmlns:p14="http://schemas.microsoft.com/office/powerpoint/2010/main" val="3853710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rtl="1"/>
            <a:r>
              <a:rPr lang="en-US" sz="2400" dirty="0"/>
              <a:t> </a:t>
            </a:r>
            <a:r>
              <a:rPr lang="ar-SA" sz="2400" dirty="0"/>
              <a:t>مشارکت مردم میتواند آینده‌ی کشور را تأمین و تضمین کند. </a:t>
            </a:r>
            <a:endParaRPr lang="en-US" sz="2400" dirty="0"/>
          </a:p>
          <a:p>
            <a:pPr algn="ctr"/>
            <a:r>
              <a:rPr lang="ar-SA" sz="2400" dirty="0"/>
              <a:t>یک مجلس صالح و سالم و قوی </a:t>
            </a:r>
            <a:endParaRPr lang="en-US" sz="2400" dirty="0"/>
          </a:p>
          <a:p>
            <a:pPr algn="ctr"/>
            <a:r>
              <a:rPr lang="ar-SA" sz="2400" dirty="0"/>
              <a:t>میتواند بر عملکرد همه‌ی دستگاه‌های کشور اثر بگذارد</a:t>
            </a:r>
            <a:endParaRPr lang="en-US" sz="2400" dirty="0"/>
          </a:p>
          <a:p>
            <a:pPr algn="ctr"/>
            <a:r>
              <a:rPr lang="ar-SA" sz="2400" dirty="0"/>
              <a:t>بر عملکرد دولت</a:t>
            </a:r>
            <a:endParaRPr lang="en-US" sz="2400" dirty="0"/>
          </a:p>
          <a:p>
            <a:pPr algn="ctr"/>
            <a:r>
              <a:rPr lang="ar-SA" sz="2400" dirty="0"/>
              <a:t> بر عملکرد قوه‌ی قضائیه</a:t>
            </a:r>
            <a:endParaRPr lang="en-US" sz="2400" dirty="0"/>
          </a:p>
          <a:p>
            <a:pPr algn="ctr"/>
            <a:r>
              <a:rPr lang="ar-SA" sz="2400" dirty="0"/>
              <a:t> حتّی بر عملکرد نیروهای مسلح میتواند اثر بگذارد.</a:t>
            </a:r>
            <a:endParaRPr lang="en-US" sz="2400" dirty="0"/>
          </a:p>
          <a:p>
            <a:pPr algn="ctr"/>
            <a:r>
              <a:rPr lang="ar-SA" sz="2400" dirty="0"/>
              <a:t> مجلس قوی،</a:t>
            </a:r>
            <a:endParaRPr lang="en-US" sz="2400" dirty="0"/>
          </a:p>
          <a:p>
            <a:pPr algn="ctr"/>
            <a:r>
              <a:rPr lang="ar-SA" sz="2400" dirty="0"/>
              <a:t> مجلس صالح، </a:t>
            </a:r>
            <a:endParaRPr lang="en-US" sz="2400" dirty="0"/>
          </a:p>
          <a:p>
            <a:pPr algn="ctr"/>
            <a:r>
              <a:rPr lang="ar-SA" sz="2400" dirty="0"/>
              <a:t>مجلس سالم،</a:t>
            </a:r>
            <a:endParaRPr lang="en-US" sz="2400" dirty="0"/>
          </a:p>
          <a:p>
            <a:pPr algn="ctr"/>
            <a:r>
              <a:rPr lang="ar-SA" sz="2400" dirty="0"/>
              <a:t> یک چنین وضعی دارد.</a:t>
            </a:r>
            <a:endParaRPr lang="en-US" sz="2400" dirty="0"/>
          </a:p>
        </p:txBody>
      </p:sp>
    </p:spTree>
    <p:extLst>
      <p:ext uri="{BB962C8B-B14F-4D97-AF65-F5344CB8AC3E}">
        <p14:creationId xmlns:p14="http://schemas.microsoft.com/office/powerpoint/2010/main" val="1964541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a:r>
              <a:rPr lang="ar-SA" sz="2000" dirty="0"/>
              <a:t> </a:t>
            </a:r>
            <a:endParaRPr lang="en-US" sz="2000" dirty="0"/>
          </a:p>
          <a:p>
            <a:pPr algn="ctr"/>
            <a:r>
              <a:rPr lang="ar-SA" sz="2000" dirty="0"/>
              <a:t> برای گفتگو کردن</a:t>
            </a:r>
            <a:endParaRPr lang="en-US" sz="2000" dirty="0"/>
          </a:p>
          <a:p>
            <a:pPr algn="ctr"/>
            <a:r>
              <a:rPr lang="ar-SA" sz="2000" dirty="0"/>
              <a:t> برای ورود افراد با گرایشهای مختلف</a:t>
            </a:r>
            <a:endParaRPr lang="en-US" sz="2000" dirty="0"/>
          </a:p>
          <a:p>
            <a:pPr algn="ctr"/>
            <a:r>
              <a:rPr lang="ar-SA" sz="2000" dirty="0"/>
              <a:t>برای به صحنه آوردن و روی دایره ریختن نظرات گوناگون</a:t>
            </a:r>
            <a:endParaRPr lang="en-US" sz="2000" dirty="0"/>
          </a:p>
          <a:p>
            <a:pPr algn="ctr"/>
            <a:r>
              <a:rPr lang="ar-SA" sz="2000" dirty="0"/>
              <a:t> باز شد.</a:t>
            </a:r>
            <a:endParaRPr lang="en-US" sz="2000" dirty="0"/>
          </a:p>
          <a:p>
            <a:pPr algn="ctr"/>
            <a:r>
              <a:rPr lang="ar-SA" sz="2000" dirty="0"/>
              <a:t> این، نشانه‌‌‌‌‌‌‌‌‌‌‌‌‌‌‌ی اعتماد به نفس نظام است </a:t>
            </a:r>
            <a:endParaRPr lang="en-US" sz="2000" dirty="0"/>
          </a:p>
          <a:p>
            <a:pPr algn="ctr"/>
            <a:r>
              <a:rPr lang="ar-SA" sz="2000" dirty="0"/>
              <a:t> نشانه‌‌‌‌‌‌‌‌‌‌‌‌‌‌‌ی این است که نظام اسلامی به مردم خود اعتماد دارد</a:t>
            </a:r>
            <a:endParaRPr lang="en-US" sz="2000" dirty="0"/>
          </a:p>
          <a:p>
            <a:pPr algn="ctr"/>
            <a:r>
              <a:rPr lang="ar-SA" sz="2000" dirty="0"/>
              <a:t> به مردم اعتماد میکند.</a:t>
            </a:r>
            <a:endParaRPr lang="en-US" sz="2000" dirty="0"/>
          </a:p>
          <a:p>
            <a:pPr algn="ctr"/>
            <a:r>
              <a:rPr lang="ar-SA" sz="2000" dirty="0"/>
              <a:t>اگر اعتماد به نظام نباشد</a:t>
            </a:r>
            <a:endParaRPr lang="en-US" sz="2000" dirty="0"/>
          </a:p>
          <a:p>
            <a:pPr algn="ctr"/>
            <a:r>
              <a:rPr lang="ar-SA" sz="2000" dirty="0"/>
              <a:t> این توجه مردمی</a:t>
            </a:r>
            <a:endParaRPr lang="en-US" sz="2000" dirty="0"/>
          </a:p>
          <a:p>
            <a:pPr algn="ctr"/>
            <a:r>
              <a:rPr lang="ar-SA" sz="2000" dirty="0"/>
              <a:t> این اقبال مردمی</a:t>
            </a:r>
            <a:endParaRPr lang="en-US" sz="2000" dirty="0"/>
          </a:p>
          <a:p>
            <a:pPr algn="ctr"/>
            <a:r>
              <a:rPr lang="ar-SA" sz="2000" dirty="0"/>
              <a:t> وجود نخواهد داشت</a:t>
            </a:r>
            <a:endParaRPr lang="en-US" sz="2000" dirty="0"/>
          </a:p>
        </p:txBody>
      </p:sp>
    </p:spTree>
    <p:extLst>
      <p:ext uri="{BB962C8B-B14F-4D97-AF65-F5344CB8AC3E}">
        <p14:creationId xmlns:p14="http://schemas.microsoft.com/office/powerpoint/2010/main" val="764247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rtl="1"/>
            <a:r>
              <a:rPr lang="ar-SA" sz="3200" dirty="0"/>
              <a:t>.</a:t>
            </a:r>
            <a:endParaRPr lang="en-US" sz="3200" dirty="0"/>
          </a:p>
          <a:p>
            <a:pPr algn="ctr"/>
            <a:r>
              <a:rPr lang="ar-SA" sz="3200" dirty="0"/>
              <a:t>ملت ایران اسلامی با حضور گسترده و پرشور خود در این انتخابات ثابت (کرد) می کند که </a:t>
            </a:r>
            <a:endParaRPr lang="en-US" sz="3200" dirty="0"/>
          </a:p>
          <a:p>
            <a:pPr algn="ctr"/>
            <a:r>
              <a:rPr lang="ar-SA" sz="3200" dirty="0"/>
              <a:t>به عزت ملی اهمیت می‌دهد </a:t>
            </a:r>
            <a:endParaRPr lang="en-US" sz="3200" dirty="0"/>
          </a:p>
          <a:p>
            <a:pPr algn="ctr"/>
            <a:r>
              <a:rPr lang="ar-SA" sz="3200" dirty="0"/>
              <a:t> ایستادگی در مقابل زورگویان و زیاده‌خواهان و پایداری برای إحقاق حق را جزو ارزش‌های اساسی و افتخار خود می‌داند </a:t>
            </a:r>
            <a:endParaRPr lang="en-US" sz="3200" dirty="0"/>
          </a:p>
          <a:p>
            <a:pPr algn="ctr"/>
            <a:r>
              <a:rPr lang="ar-SA" sz="3200" dirty="0"/>
              <a:t>انتخابات در کشور ما یک حرکت نمایشی نیست</a:t>
            </a:r>
            <a:endParaRPr lang="en-US" sz="3200" dirty="0"/>
          </a:p>
        </p:txBody>
      </p:sp>
    </p:spTree>
    <p:extLst>
      <p:ext uri="{BB962C8B-B14F-4D97-AF65-F5344CB8AC3E}">
        <p14:creationId xmlns:p14="http://schemas.microsoft.com/office/powerpoint/2010/main" val="2837753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609601"/>
            <a:ext cx="8596668" cy="5431762"/>
          </a:xfrm>
        </p:spPr>
        <p:txBody>
          <a:bodyPr>
            <a:normAutofit/>
          </a:bodyPr>
          <a:lstStyle/>
          <a:p>
            <a:pPr algn="ctr"/>
            <a:r>
              <a:rPr lang="ar-SA" sz="2400" dirty="0"/>
              <a:t> </a:t>
            </a:r>
            <a:endParaRPr lang="en-US" sz="2400" dirty="0"/>
          </a:p>
          <a:p>
            <a:pPr algn="ctr"/>
            <a:r>
              <a:rPr lang="ar-SA" sz="2400" dirty="0"/>
              <a:t> حضور عمومی مردم است</a:t>
            </a:r>
            <a:endParaRPr lang="en-US" sz="2400" dirty="0"/>
          </a:p>
          <a:p>
            <a:pPr algn="ctr"/>
            <a:r>
              <a:rPr lang="ar-SA" sz="2400" dirty="0"/>
              <a:t> همه باید در انتخابات شرکت کنند</a:t>
            </a:r>
            <a:endParaRPr lang="en-US" sz="2400" dirty="0"/>
          </a:p>
          <a:p>
            <a:pPr algn="ctr"/>
            <a:r>
              <a:rPr lang="ar-SA" sz="2400" dirty="0"/>
              <a:t> این یک وظیفه‌ی ملی است</a:t>
            </a:r>
            <a:endParaRPr lang="en-US" sz="2400" dirty="0"/>
          </a:p>
          <a:p>
            <a:pPr algn="ctr"/>
            <a:r>
              <a:rPr lang="ar-SA" sz="2400" dirty="0"/>
              <a:t> این چیزی نیست که با بودن دولت دولتهای مختلف</a:t>
            </a:r>
            <a:endParaRPr lang="en-US" sz="2400" dirty="0"/>
          </a:p>
          <a:p>
            <a:pPr algn="ctr"/>
            <a:r>
              <a:rPr lang="ar-SA" sz="2400" dirty="0"/>
              <a:t> روی کار بودن جریانهای مختلف</a:t>
            </a:r>
            <a:endParaRPr lang="en-US" sz="2400" dirty="0"/>
          </a:p>
          <a:p>
            <a:pPr algn="ctr"/>
            <a:r>
              <a:rPr lang="ar-SA" sz="2400" dirty="0"/>
              <a:t> جناحهای مختلف، تغییر بپذیرد.</a:t>
            </a:r>
            <a:endParaRPr lang="en-US" sz="2400" dirty="0"/>
          </a:p>
          <a:p>
            <a:pPr algn="ctr"/>
            <a:r>
              <a:rPr lang="ar-SA" sz="2400" dirty="0"/>
              <a:t> انتخابات یک فریضه است</a:t>
            </a:r>
            <a:endParaRPr lang="en-US" sz="2400" dirty="0"/>
          </a:p>
          <a:p>
            <a:pPr algn="ctr"/>
            <a:r>
              <a:rPr lang="ar-SA" sz="2400" dirty="0"/>
              <a:t> همه باید شرکت کنند</a:t>
            </a:r>
            <a:endParaRPr lang="en-US" sz="2400" dirty="0"/>
          </a:p>
          <a:p>
            <a:pPr algn="ctr"/>
            <a:r>
              <a:rPr lang="ar-SA" sz="2400" dirty="0"/>
              <a:t> همه باید خود را موظف بدانند برای اینکه در انتخابات شرکت </a:t>
            </a:r>
            <a:r>
              <a:rPr lang="ar-SA" sz="2400" dirty="0" smtClean="0"/>
              <a:t>کنن</a:t>
            </a:r>
            <a:r>
              <a:rPr lang="fa-IR" sz="2400" dirty="0" smtClean="0"/>
              <a:t>د</a:t>
            </a:r>
            <a:endParaRPr lang="en-US" sz="2400" dirty="0"/>
          </a:p>
        </p:txBody>
      </p:sp>
    </p:spTree>
    <p:extLst>
      <p:ext uri="{BB962C8B-B14F-4D97-AF65-F5344CB8AC3E}">
        <p14:creationId xmlns:p14="http://schemas.microsoft.com/office/powerpoint/2010/main" val="3444251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171</TotalTime>
  <Words>2766</Words>
  <Application>Microsoft Office PowerPoint</Application>
  <PresentationFormat>Widescreen</PresentationFormat>
  <Paragraphs>291</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Tahoma</vt:lpstr>
      <vt:lpstr>Trebuchet MS</vt:lpstr>
      <vt:lpstr>Wingdings 3</vt:lpstr>
      <vt:lpstr>Facet</vt:lpstr>
      <vt:lpstr>انتخابات از دیدگاه امام خامنه ای روحی فداه</vt:lpstr>
      <vt:lpstr>PowerPoint Presentation</vt:lpstr>
      <vt:lpstr>اهمیت انتخابات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حضور پر شور وهمگانی</vt:lpstr>
      <vt:lpstr>PowerPoint Presentation</vt:lpstr>
      <vt:lpstr>PowerPoint Presentation</vt:lpstr>
      <vt:lpstr>PowerPoint Presentation</vt:lpstr>
      <vt:lpstr>PowerPoint Presentation</vt:lpstr>
      <vt:lpstr>دشمنان وانتخابات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وظایف مردم در برابر دشمن</vt:lpstr>
      <vt:lpstr>PowerPoint Presentation</vt:lpstr>
      <vt:lpstr>PowerPoint Presentation</vt:lpstr>
      <vt:lpstr>PowerPoint Presentation</vt:lpstr>
      <vt:lpstr>PowerPoint Presentation</vt:lpstr>
      <vt:lpstr>وظایف مسئولین در انتخابات</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انتخابات از دیدگاه امام خامنه ای روحی فداه</dc:title>
  <dc:creator>user</dc:creator>
  <cp:lastModifiedBy>user</cp:lastModifiedBy>
  <cp:revision>7</cp:revision>
  <dcterms:created xsi:type="dcterms:W3CDTF">2024-02-19T15:49:47Z</dcterms:created>
  <dcterms:modified xsi:type="dcterms:W3CDTF">2024-02-19T18:41:06Z</dcterms:modified>
</cp:coreProperties>
</file>