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07/7/12/main" val="0"/>
    </p:ext>
    <p:ext uri="{D31A062A-798A-4329-ABDD-BBA856620510}">
      <p14:defaultImageDpi xmlns:p14="http://schemas.microsoft.com/office/powerpoint/2007/7/12/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57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xmlns:mc="http://schemas.openxmlformats.org/markup-compatibility/2006" xmlns:a14="http://schemas.microsoft.com/office/drawing/2007/7/7/main" val="000000" mc:Ignorable="">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xmlns:mc="http://schemas.openxmlformats.org/markup-compatibility/2006" xmlns:a14="http://schemas.microsoft.com/office/drawing/2007/7/7/main" val="000000" mc:Ignorable="">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xmlns:mc="http://schemas.openxmlformats.org/markup-compatibility/2006" xmlns:a14="http://schemas.microsoft.com/office/drawing/2007/7/7/main" val="FFFFFF" mc:Ignorable=""/>
                </a:solidFill>
              </a:defRPr>
            </a:lvl1pPr>
            <a:extLst/>
          </a:lstStyle>
          <a:p>
            <a:fld id="{62AD387B-5E9A-4DA0-8470-D1C8B3BDC2B4}" type="datetimeFigureOut">
              <a:rPr lang="fa-IR" smtClean="0"/>
              <a:t>01/11/1430</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xmlns:mc="http://schemas.openxmlformats.org/markup-compatibility/2006" xmlns:a14="http://schemas.microsoft.com/office/drawing/2007/7/7/main" val="FFFFFF" mc:Ignorable=""/>
                </a:solidFill>
              </a:defRPr>
            </a:lvl1pPr>
            <a:extLst/>
          </a:lstStyle>
          <a:p>
            <a:fld id="{6BAE36F4-A22F-468F-AC4B-E259005F2089}"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AD387B-5E9A-4DA0-8470-D1C8B3BDC2B4}" type="datetimeFigureOut">
              <a:rPr lang="fa-IR" smtClean="0"/>
              <a:t>01/11/1430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BAE36F4-A22F-468F-AC4B-E259005F2089}"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AD387B-5E9A-4DA0-8470-D1C8B3BDC2B4}" type="datetimeFigureOut">
              <a:rPr lang="fa-IR" smtClean="0"/>
              <a:t>01/11/1430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BAE36F4-A22F-468F-AC4B-E259005F2089}"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AD387B-5E9A-4DA0-8470-D1C8B3BDC2B4}" type="datetimeFigureOut">
              <a:rPr lang="fa-IR" smtClean="0"/>
              <a:t>01/11/1430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BAE36F4-A22F-468F-AC4B-E259005F2089}" type="slidenum">
              <a:rPr lang="fa-IR" smtClean="0"/>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xmlns:mc="http://schemas.openxmlformats.org/markup-compatibility/2006" xmlns:a14="http://schemas.microsoft.com/office/drawing/2007/7/7/main" val="000000" mc:Ignorable="">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2AD387B-5E9A-4DA0-8470-D1C8B3BDC2B4}" type="datetimeFigureOut">
              <a:rPr lang="fa-IR" smtClean="0"/>
              <a:t>01/11/1430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BAE36F4-A22F-468F-AC4B-E259005F2089}" type="slidenum">
              <a:rPr lang="fa-IR" smtClean="0"/>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xmlns:mc="http://schemas.openxmlformats.org/markup-compatibility/2006" xmlns:a14="http://schemas.microsoft.com/office/drawing/2007/7/7/main" val="000000" mc:Ignorable="">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xmlns:mc="http://schemas.openxmlformats.org/markup-compatibility/2006" xmlns:a14="http://schemas.microsoft.com/office/drawing/2007/7/7/main" val="000000" mc:Ignorable="">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AD387B-5E9A-4DA0-8470-D1C8B3BDC2B4}" type="datetimeFigureOut">
              <a:rPr lang="fa-IR" smtClean="0"/>
              <a:t>01/11/1430</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6BAE36F4-A22F-468F-AC4B-E259005F2089}" type="slidenum">
              <a:rPr lang="fa-IR" smtClean="0"/>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AD387B-5E9A-4DA0-8470-D1C8B3BDC2B4}" type="datetimeFigureOut">
              <a:rPr lang="fa-IR" smtClean="0"/>
              <a:t>01/11/1430</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6BAE36F4-A22F-468F-AC4B-E259005F2089}"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2AD387B-5E9A-4DA0-8470-D1C8B3BDC2B4}" type="datetimeFigureOut">
              <a:rPr lang="fa-IR" smtClean="0"/>
              <a:t>01/11/1430</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6BAE36F4-A22F-468F-AC4B-E259005F2089}" type="slidenum">
              <a:rPr lang="fa-IR" smtClean="0"/>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2AD387B-5E9A-4DA0-8470-D1C8B3BDC2B4}" type="datetimeFigureOut">
              <a:rPr lang="fa-IR" smtClean="0"/>
              <a:t>01/11/1430</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6BAE36F4-A22F-468F-AC4B-E259005F2089}"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2AD387B-5E9A-4DA0-8470-D1C8B3BDC2B4}" type="datetimeFigureOut">
              <a:rPr lang="fa-IR" smtClean="0"/>
              <a:t>01/11/1430</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6BAE36F4-A22F-468F-AC4B-E259005F2089}"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xmlns:mc="http://schemas.openxmlformats.org/markup-compatibility/2006" xmlns:a14="http://schemas.microsoft.com/office/drawing/2007/7/7/main" val="000000" mc:Ignorable=""/>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2AD387B-5E9A-4DA0-8470-D1C8B3BDC2B4}" type="datetimeFigureOut">
              <a:rPr lang="fa-IR" smtClean="0"/>
              <a:t>01/11/1430</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BAE36F4-A22F-468F-AC4B-E259005F2089}" type="slidenum">
              <a:rPr lang="fa-IR" smtClean="0"/>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xmlns:mc="http://schemas.openxmlformats.org/markup-compatibility/2006" xmlns:a14="http://schemas.microsoft.com/office/drawing/2007/7/7/main" val="000000" mc:Ignorable="">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xmlns:mc="http://schemas.openxmlformats.org/markup-compatibility/2006" xmlns:a14="http://schemas.microsoft.com/office/drawing/2007/7/7/main" val="000000" mc:Ignorable="">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xmlns:mc="http://schemas.openxmlformats.org/markup-compatibility/2006" xmlns:a14="http://schemas.microsoft.com/office/drawing/2007/7/7/main" val="000000" mc:Ignorable="">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xmlns:mc="http://schemas.openxmlformats.org/markup-compatibility/2006" xmlns:a14="http://schemas.microsoft.com/office/drawing/2007/7/7/main" val="000000" mc:Ignorable="">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2AD387B-5E9A-4DA0-8470-D1C8B3BDC2B4}" type="datetimeFigureOut">
              <a:rPr lang="fa-IR" smtClean="0"/>
              <a:t>01/11/1430</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BAE36F4-A22F-468F-AC4B-E259005F2089}"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xmlns:mc="http://schemas.openxmlformats.org/markup-compatibility/2006" xmlns:a14="http://schemas.microsoft.com/office/drawing/2007/7/7/main" val="000000" mc:Ignorable="">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falundafa.or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http://tanzil.net/#88:22" TargetMode="External"/><Relationship Id="rId2" Type="http://schemas.openxmlformats.org/officeDocument/2006/relationships/hyperlink" Target="http://tanzil.net/#88:21"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14554"/>
            <a:ext cx="7772400" cy="3643338"/>
          </a:xfrm>
        </p:spPr>
        <p:txBody>
          <a:bodyPr>
            <a:normAutofit/>
          </a:bodyPr>
          <a:lstStyle/>
          <a:p>
            <a:r>
              <a:rPr lang="fa-IR" sz="7200" b="1"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 فالون دافا » یا تزکیه ذهن و بدن</a:t>
            </a:r>
            <a:r>
              <a:rPr lang="en-US" sz="7200" dirty="0" smtClean="0">
                <a:effectLst/>
                <a:latin typeface="Times New Roman"/>
                <a:ea typeface="Times New Roman"/>
              </a:rPr>
              <a:t/>
            </a:r>
            <a:br>
              <a:rPr lang="en-US" sz="7200" dirty="0" smtClean="0">
                <a:effectLst/>
                <a:latin typeface="Times New Roman"/>
                <a:ea typeface="Times New Roman"/>
              </a:rPr>
            </a:br>
            <a:endParaRPr lang="fa-IR" sz="7200" dirty="0"/>
          </a:p>
        </p:txBody>
      </p:sp>
      <p:sp>
        <p:nvSpPr>
          <p:cNvPr id="3" name="Subtitle 2"/>
          <p:cNvSpPr>
            <a:spLocks noGrp="1"/>
          </p:cNvSpPr>
          <p:nvPr>
            <p:ph type="subTitle" idx="1"/>
          </p:nvPr>
        </p:nvSpPr>
        <p:spPr>
          <a:xfrm>
            <a:off x="357158" y="714356"/>
            <a:ext cx="8429684" cy="1214446"/>
          </a:xfrm>
        </p:spPr>
        <p:txBody>
          <a:bodyPr>
            <a:noAutofit/>
          </a:bodyPr>
          <a:lstStyle/>
          <a:p>
            <a:r>
              <a:rPr lang="fa-IR" sz="8800" dirty="0" smtClean="0">
                <a:solidFill>
                  <a:srgbClr xmlns:mc="http://schemas.openxmlformats.org/markup-compatibility/2006" xmlns:a14="http://schemas.microsoft.com/office/drawing/2007/7/7/main" val="00B050" mc:Ignorable=""/>
                </a:solidFill>
              </a:rPr>
              <a:t>بسم الله الرحمن الرحیم</a:t>
            </a:r>
            <a:endParaRPr lang="fa-IR" sz="8800" dirty="0">
              <a:solidFill>
                <a:srgbClr xmlns:mc="http://schemas.openxmlformats.org/markup-compatibility/2006" xmlns:a14="http://schemas.microsoft.com/office/drawing/2007/7/7/main" val="00B050" mc:Ignorable=""/>
              </a:solidFill>
            </a:endParaRPr>
          </a:p>
        </p:txBody>
      </p:sp>
    </p:spTree>
    <p:extLst>
      <p:ext uri="{BB962C8B-B14F-4D97-AF65-F5344CB8AC3E}">
        <p14:creationId xmlns:p14="http://schemas.microsoft.com/office/powerpoint/2007/7/12/main" val="3886759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algn="justLow"/>
            <a:r>
              <a:rPr lang="fa-IR" sz="3600" dirty="0">
                <a:latin typeface="Times New Roman"/>
                <a:ea typeface="Times New Roman"/>
                <a:cs typeface="Tahoma"/>
              </a:rPr>
              <a:t>او بر این مطلب تأکید می کند که تمرین کنندگان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فالون دافا </a:t>
            </a:r>
            <a:r>
              <a:rPr lang="fa-IR" sz="3600" dirty="0">
                <a:latin typeface="Times New Roman"/>
                <a:ea typeface="Times New Roman"/>
                <a:cs typeface="Tahoma"/>
              </a:rPr>
              <a:t>نباید ، به انگیزه درمان بیماری یا به دست آوردن توانایی های فوق طبیعی به این کار بپردازد، بلکه هدف ایشان از این تمرین ها، باید تزکیه باشد، زیرا فقط در این صورت است که رنج و سختی از بین رفته و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کارما</a:t>
            </a:r>
            <a:r>
              <a:rPr lang="fa-IR" sz="3600" dirty="0">
                <a:latin typeface="Times New Roman"/>
                <a:ea typeface="Times New Roman"/>
                <a:cs typeface="Tahoma"/>
              </a:rPr>
              <a:t> نابود      می شود.</a:t>
            </a:r>
            <a:endParaRPr lang="en-US" sz="3600" dirty="0">
              <a:latin typeface="Times New Roman"/>
              <a:ea typeface="Times New Roman"/>
            </a:endParaRPr>
          </a:p>
          <a:p>
            <a:r>
              <a:rPr lang="fa-IR" sz="3600" dirty="0">
                <a:latin typeface="Times New Roman"/>
                <a:ea typeface="Times New Roman"/>
                <a:cs typeface="B Mitra"/>
              </a:rPr>
              <a:t> </a:t>
            </a:r>
            <a:r>
              <a:rPr lang="fa-IR" sz="2000" dirty="0">
                <a:latin typeface="Times New Roman"/>
                <a:ea typeface="Times New Roman"/>
                <a:cs typeface="B Mitra"/>
              </a:rPr>
              <a:t>- شریف زاده ، بهمن ، عرفان دینی - معنویت گرایی نوپدید ، ص 181</a:t>
            </a:r>
            <a:endParaRPr lang="en-US" sz="2000" dirty="0">
              <a:latin typeface="Times New Roman"/>
              <a:ea typeface="Times New Roman"/>
            </a:endParaRPr>
          </a:p>
          <a:p>
            <a:endParaRPr lang="fa-IR" sz="3600" dirty="0"/>
          </a:p>
        </p:txBody>
      </p:sp>
      <p:sp>
        <p:nvSpPr>
          <p:cNvPr id="2" name="Title 1"/>
          <p:cNvSpPr>
            <a:spLocks noGrp="1"/>
          </p:cNvSpPr>
          <p:nvPr>
            <p:ph type="title"/>
          </p:nvPr>
        </p:nvSpPr>
        <p:spPr>
          <a:xfrm>
            <a:off x="457200" y="274638"/>
            <a:ext cx="8229600" cy="153966"/>
          </a:xfrm>
        </p:spPr>
        <p:txBody>
          <a:bodyPr>
            <a:normAutofit fontScale="90000"/>
          </a:bodyPr>
          <a:lstStyle/>
          <a:p>
            <a:endParaRPr lang="fa-IR" dirty="0"/>
          </a:p>
        </p:txBody>
      </p:sp>
    </p:spTree>
    <p:extLst>
      <p:ext uri="{BB962C8B-B14F-4D97-AF65-F5344CB8AC3E}">
        <p14:creationId xmlns:p14="http://schemas.microsoft.com/office/powerpoint/2007/7/12/main" val="2052668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algn="justLow"/>
            <a:r>
              <a:rPr lang="fa-IR" dirty="0">
                <a:solidFill>
                  <a:srgbClr xmlns:mc="http://schemas.openxmlformats.org/markup-compatibility/2006" xmlns:a14="http://schemas.microsoft.com/office/drawing/2007/7/7/main" val="C00000" mc:Ignorable=""/>
                </a:solidFill>
                <a:latin typeface="Times New Roman"/>
                <a:ea typeface="Times New Roman"/>
                <a:cs typeface="Tahoma"/>
              </a:rPr>
              <a:t>لی هنگ جی </a:t>
            </a:r>
            <a:r>
              <a:rPr lang="fa-IR" dirty="0">
                <a:latin typeface="Times New Roman"/>
                <a:ea typeface="Times New Roman"/>
                <a:cs typeface="Tahoma"/>
              </a:rPr>
              <a:t>می کوشد با ناقص یا نادرست اعلام کردن همه روش های دیگر خود را منجی بشر و روش خود را کامل تر از سنت های کهن و روش های نوپدید معنوی معرفی کند او    می گوید</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 تا امروز تنها کسی هستم که به طور واقعی  «چی گونگ» ( چی : انرژی حیات و گونگ : انرژی تزکیه است ، چی گونگ نام روش هایی است که با تمرین بدنی در صدد کسب انرژی معنوی و فوق العاده هستند</a:t>
            </a:r>
            <a:r>
              <a:rPr lang="fa-IR" dirty="0">
                <a:latin typeface="Times New Roman"/>
                <a:ea typeface="Times New Roman"/>
                <a:cs typeface="Tahoma"/>
              </a:rPr>
              <a:t>) در سطح و سطوح بالا را به طور عمومی منتقل می کنم، فرد دیگری وجود ندارد.»</a:t>
            </a:r>
            <a:endParaRPr lang="en-US" sz="2400" dirty="0">
              <a:latin typeface="Times New Roman"/>
              <a:ea typeface="Times New Roman"/>
            </a:endParaRPr>
          </a:p>
          <a:p>
            <a:r>
              <a:rPr lang="fa-IR" sz="2400" dirty="0">
                <a:latin typeface="Times New Roman"/>
                <a:ea typeface="Times New Roman"/>
                <a:cs typeface="B Mitra"/>
              </a:rPr>
              <a:t> -  لی هنگ جی ، شو آن فالون ، ص 118</a:t>
            </a:r>
            <a:endParaRPr lang="en-US" sz="16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408071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algn="justLow"/>
            <a:r>
              <a:rPr lang="fa-IR" b="1" dirty="0">
                <a:latin typeface="Times New Roman"/>
                <a:ea typeface="Times New Roman"/>
                <a:cs typeface="Tahoma"/>
              </a:rPr>
              <a:t>الف ) مبانی </a:t>
            </a:r>
            <a:r>
              <a:rPr lang="fa-IR" b="1" dirty="0">
                <a:solidFill>
                  <a:srgbClr xmlns:mc="http://schemas.openxmlformats.org/markup-compatibility/2006" xmlns:a14="http://schemas.microsoft.com/office/drawing/2007/7/7/main" val="C00000" mc:Ignorable=""/>
                </a:solidFill>
                <a:latin typeface="Times New Roman"/>
                <a:ea typeface="Times New Roman"/>
                <a:cs typeface="Tahoma"/>
              </a:rPr>
              <a:t>تائوییسم: </a:t>
            </a:r>
            <a:endParaRPr lang="en-US" sz="2400" dirty="0">
              <a:solidFill>
                <a:srgbClr xmlns:mc="http://schemas.openxmlformats.org/markup-compatibility/2006" xmlns:a14="http://schemas.microsoft.com/office/drawing/2007/7/7/main" val="C00000" mc:Ignorable=""/>
              </a:solidFill>
              <a:latin typeface="Times New Roman"/>
              <a:ea typeface="Times New Roman"/>
            </a:endParaRPr>
          </a:p>
          <a:p>
            <a:pPr algn="justLow"/>
            <a:r>
              <a:rPr lang="fa-IR" dirty="0">
                <a:latin typeface="Times New Roman"/>
                <a:ea typeface="Times New Roman"/>
                <a:cs typeface="Tahoma"/>
              </a:rPr>
              <a:t>کسی که با رویکردی معنوی به جهان می نگرد، اولین چیزی که چشم و دلش را پر می کند ، نیروی در جریان و تحول پذیری یا تحول آفرینی است که شب و روز و روییدن و خشکیدن و فصول رنگارنگ و گوناگون و سایر مظاهر متغیر طبیعت را رقم می زند و عظمت طبیعت بازیچه نیروی غالب اوست.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 </a:t>
            </a:r>
            <a:r>
              <a:rPr lang="fa-IR" b="1" dirty="0">
                <a:solidFill>
                  <a:srgbClr xmlns:mc="http://schemas.openxmlformats.org/markup-compatibility/2006" xmlns:a14="http://schemas.microsoft.com/office/drawing/2007/7/7/main" val="C00000" mc:Ignorable=""/>
                </a:solidFill>
                <a:latin typeface="Times New Roman"/>
                <a:ea typeface="Times New Roman"/>
                <a:cs typeface="Tahoma"/>
              </a:rPr>
              <a:t>فوتسی ، لائوتسه، چانگ تزو</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 </a:t>
            </a:r>
            <a:r>
              <a:rPr lang="fa-IR" dirty="0">
                <a:latin typeface="Times New Roman"/>
                <a:ea typeface="Times New Roman"/>
                <a:cs typeface="Tahoma"/>
              </a:rPr>
              <a:t>و حکیمانی که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تائوئیسم </a:t>
            </a:r>
            <a:r>
              <a:rPr lang="fa-IR" dirty="0">
                <a:latin typeface="Times New Roman"/>
                <a:ea typeface="Times New Roman"/>
                <a:cs typeface="Tahoma"/>
              </a:rPr>
              <a:t>را یافته و پرورانده اند این حقایق عینی را در کانون توجه خویش قرار داده و با رویکردی معنوی به زندگی، کوشیده اند تا تفسیر و تبیینی از این نیرو ارائه دهند.</a:t>
            </a:r>
            <a:endParaRPr lang="en-US" sz="2400" dirty="0">
              <a:latin typeface="Times New Roman"/>
              <a:ea typeface="Times New Roman"/>
            </a:endParaRPr>
          </a:p>
          <a:p>
            <a:r>
              <a:rPr lang="fa-IR" sz="2400" dirty="0">
                <a:latin typeface="Times New Roman"/>
                <a:ea typeface="Times New Roman"/>
                <a:cs typeface="B Mitra"/>
              </a:rPr>
              <a:t> -  مظاهری سیف ، حمیدرضا ، نقدی بر یک مکتب عرفانی نوظهور«فالون دافا» ، نشریه پگاه حوزه، شماره 249 ، بهمن 87 </a:t>
            </a:r>
            <a:endParaRPr lang="en-US" sz="16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998732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lnSpcReduction="10000"/>
          </a:bodyPr>
          <a:lstStyle/>
          <a:p>
            <a:pPr lvl="0" algn="justLow">
              <a:buFont typeface="Times New Roman"/>
              <a:buChar char="-"/>
              <a:tabLst>
                <a:tab pos="457200" algn="l"/>
              </a:tabLst>
            </a:pPr>
            <a:r>
              <a:rPr lang="fa-IR" dirty="0">
                <a:latin typeface="Times New Roman"/>
                <a:ea typeface="Times New Roman"/>
                <a:cs typeface="Tahoma"/>
              </a:rPr>
              <a:t>اصول جهان بینی ت</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ائوییسم </a:t>
            </a:r>
            <a:r>
              <a:rPr lang="fa-IR" dirty="0">
                <a:latin typeface="Times New Roman"/>
                <a:ea typeface="Times New Roman"/>
                <a:cs typeface="Tahoma"/>
              </a:rPr>
              <a:t>را می توان به صورت زیر خلاصه کرد: </a:t>
            </a:r>
            <a:endParaRPr lang="en-US" sz="2400" dirty="0">
              <a:latin typeface="Times New Roman"/>
              <a:ea typeface="Times New Roman"/>
              <a:cs typeface="B Mitra"/>
            </a:endParaRPr>
          </a:p>
          <a:p>
            <a:pPr lvl="0" algn="justLow">
              <a:buFont typeface="+mj-lt"/>
              <a:buAutoNum type="arabicPeriod"/>
              <a:tabLst>
                <a:tab pos="466725" algn="l"/>
              </a:tabLst>
            </a:pPr>
            <a:r>
              <a:rPr lang="fa-IR" dirty="0">
                <a:latin typeface="Times New Roman"/>
                <a:ea typeface="Times New Roman"/>
                <a:cs typeface="Tahoma"/>
              </a:rPr>
              <a:t>جهان با شعور و منظم است. </a:t>
            </a:r>
            <a:endParaRPr lang="en-US" sz="2400" dirty="0">
              <a:latin typeface="Times New Roman"/>
              <a:ea typeface="Times New Roman"/>
            </a:endParaRPr>
          </a:p>
          <a:p>
            <a:pPr lvl="0" algn="justLow">
              <a:buFont typeface="+mj-lt"/>
              <a:buAutoNum type="arabicPeriod"/>
              <a:tabLst>
                <a:tab pos="466725" algn="l"/>
              </a:tabLst>
            </a:pPr>
            <a:r>
              <a:rPr lang="fa-IR" dirty="0">
                <a:latin typeface="Times New Roman"/>
                <a:ea typeface="Times New Roman"/>
                <a:cs typeface="Tahoma"/>
              </a:rPr>
              <a:t>تضاد، اساس ساختار طبیعت است. ( یین و یانک)</a:t>
            </a:r>
            <a:endParaRPr lang="en-US" sz="2400" dirty="0">
              <a:latin typeface="Times New Roman"/>
              <a:ea typeface="Times New Roman"/>
            </a:endParaRPr>
          </a:p>
          <a:p>
            <a:pPr lvl="0" algn="justLow">
              <a:buFont typeface="+mj-lt"/>
              <a:buAutoNum type="arabicPeriod"/>
              <a:tabLst>
                <a:tab pos="466725" algn="l"/>
              </a:tabLst>
            </a:pPr>
            <a:r>
              <a:rPr lang="fa-IR" dirty="0">
                <a:latin typeface="Times New Roman"/>
                <a:ea typeface="Times New Roman"/>
                <a:cs typeface="Tahoma"/>
              </a:rPr>
              <a:t>جمع دو اصل قبلی نظریه تائوییست که به معنای بستر رود است و مفهوم قانون ثابت ، تغییر یا روش مقرر حرکت موجود است: </a:t>
            </a:r>
            <a:endParaRPr lang="en-US" sz="2400" dirty="0">
              <a:latin typeface="Times New Roman"/>
              <a:ea typeface="Times New Roman"/>
            </a:endParaRPr>
          </a:p>
          <a:p>
            <a:pPr lvl="1" algn="justLow">
              <a:buFont typeface="+mj-lt"/>
              <a:buAutoNum type="arabicPeriod"/>
              <a:tabLst>
                <a:tab pos="685800" algn="l"/>
              </a:tabLst>
            </a:pPr>
            <a:r>
              <a:rPr lang="fa-IR" dirty="0">
                <a:latin typeface="Times New Roman"/>
                <a:ea typeface="Times New Roman"/>
                <a:cs typeface="Tahoma"/>
              </a:rPr>
              <a:t>این قانون ازلی و ابدی است. </a:t>
            </a:r>
            <a:endParaRPr lang="en-US" sz="2000" dirty="0">
              <a:latin typeface="Times New Roman"/>
              <a:ea typeface="Times New Roman"/>
            </a:endParaRPr>
          </a:p>
          <a:p>
            <a:pPr lvl="1" algn="justLow">
              <a:buFont typeface="+mj-lt"/>
              <a:buAutoNum type="arabicPeriod"/>
              <a:tabLst>
                <a:tab pos="685800" algn="l"/>
              </a:tabLst>
            </a:pPr>
            <a:r>
              <a:rPr lang="fa-IR" dirty="0">
                <a:solidFill>
                  <a:srgbClr xmlns:mc="http://schemas.openxmlformats.org/markup-compatibility/2006" xmlns:a14="http://schemas.microsoft.com/office/drawing/2007/7/7/main" val="C00000" mc:Ignorable=""/>
                </a:solidFill>
                <a:latin typeface="Times New Roman"/>
                <a:ea typeface="Times New Roman"/>
                <a:cs typeface="Tahoma"/>
              </a:rPr>
              <a:t>قبل از پدید آمدن طبیعت و جهان بالقوه بوده و با پیدایش آن ظهور کرده است. </a:t>
            </a:r>
            <a:endParaRPr lang="en-US" sz="2000" dirty="0">
              <a:solidFill>
                <a:srgbClr xmlns:mc="http://schemas.openxmlformats.org/markup-compatibility/2006" xmlns:a14="http://schemas.microsoft.com/office/drawing/2007/7/7/main" val="C00000" mc:Ignorable=""/>
              </a:solidFill>
              <a:latin typeface="Times New Roman"/>
              <a:ea typeface="Times New Roman"/>
            </a:endParaRPr>
          </a:p>
          <a:p>
            <a:pPr lvl="1" algn="justLow">
              <a:buFont typeface="+mj-lt"/>
              <a:buAutoNum type="arabicPeriod"/>
              <a:tabLst>
                <a:tab pos="685800" algn="l"/>
              </a:tabLst>
            </a:pPr>
            <a:r>
              <a:rPr lang="fa-IR" dirty="0">
                <a:latin typeface="Times New Roman"/>
                <a:ea typeface="Times New Roman"/>
                <a:cs typeface="Tahoma"/>
              </a:rPr>
              <a:t>این روش در اوج کمال و اتقان است. </a:t>
            </a:r>
            <a:endParaRPr lang="en-US" sz="2000" dirty="0">
              <a:latin typeface="Times New Roman"/>
              <a:ea typeface="Times New Roman"/>
            </a:endParaRPr>
          </a:p>
          <a:p>
            <a:pPr lvl="1" algn="justLow">
              <a:buFont typeface="+mj-lt"/>
              <a:buAutoNum type="arabicPeriod"/>
              <a:tabLst>
                <a:tab pos="685800" algn="l"/>
              </a:tabLst>
            </a:pPr>
            <a:r>
              <a:rPr lang="fa-IR" dirty="0">
                <a:latin typeface="Times New Roman"/>
                <a:ea typeface="Times New Roman"/>
                <a:cs typeface="Tahoma"/>
              </a:rPr>
              <a:t>اگر خطا کاران و شیاطین نبودند این حرکت با سرعت پیش می رفت و سعادت    می آورد ، مثل زمان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 «یائو» و « شون» که روش « تائو» </a:t>
            </a:r>
            <a:r>
              <a:rPr lang="fa-IR" dirty="0">
                <a:latin typeface="Times New Roman"/>
                <a:ea typeface="Times New Roman"/>
                <a:cs typeface="Tahoma"/>
              </a:rPr>
              <a:t>را کشف کرده و بر اساس آن حکومت کردند.</a:t>
            </a:r>
            <a:endParaRPr lang="en-US" sz="2000" dirty="0">
              <a:latin typeface="Times New Roman"/>
              <a:ea typeface="Times New Roman"/>
            </a:endParaRPr>
          </a:p>
          <a:p>
            <a:r>
              <a:rPr lang="fa-IR" dirty="0">
                <a:latin typeface="Times New Roman"/>
                <a:ea typeface="Times New Roman"/>
                <a:cs typeface="B Mitra"/>
              </a:rPr>
              <a:t> - بایرناس ،جان، تاریخ جامع ادیان ، ترجمه علی اصغر حکمت، ص 328 </a:t>
            </a:r>
            <a:r>
              <a:rPr lang="fa-IR" dirty="0">
                <a:latin typeface="Times New Roman"/>
                <a:ea typeface="Times New Roman"/>
              </a:rPr>
              <a:t>–</a:t>
            </a:r>
            <a:r>
              <a:rPr lang="fa-IR" dirty="0">
                <a:latin typeface="Times New Roman"/>
                <a:ea typeface="Times New Roman"/>
                <a:cs typeface="B Mitra"/>
              </a:rPr>
              <a:t> 327  </a:t>
            </a:r>
            <a:endParaRPr lang="en-US" sz="2000" dirty="0">
              <a:latin typeface="Times New Roman"/>
              <a:ea typeface="Times New Roman"/>
            </a:endParaRPr>
          </a:p>
          <a:p>
            <a:endParaRPr lang="fa-IR" dirty="0"/>
          </a:p>
        </p:txBody>
      </p:sp>
      <p:sp>
        <p:nvSpPr>
          <p:cNvPr id="2" name="Title 1"/>
          <p:cNvSpPr>
            <a:spLocks noGrp="1"/>
          </p:cNvSpPr>
          <p:nvPr>
            <p:ph type="title"/>
          </p:nvPr>
        </p:nvSpPr>
        <p:spPr>
          <a:xfrm flipV="1">
            <a:off x="457200" y="0"/>
            <a:ext cx="8229600" cy="274638"/>
          </a:xfrm>
        </p:spPr>
        <p:txBody>
          <a:bodyPr>
            <a:normAutofit fontScale="90000"/>
          </a:bodyPr>
          <a:lstStyle/>
          <a:p>
            <a:endParaRPr lang="fa-IR" dirty="0"/>
          </a:p>
        </p:txBody>
      </p:sp>
    </p:spTree>
    <p:extLst>
      <p:ext uri="{BB962C8B-B14F-4D97-AF65-F5344CB8AC3E}">
        <p14:creationId xmlns:p14="http://schemas.microsoft.com/office/powerpoint/2007/7/12/main" val="2013647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228600" algn="justLow"/>
            <a:r>
              <a:rPr lang="fa-IR" sz="4000" dirty="0">
                <a:latin typeface="Times New Roman"/>
                <a:ea typeface="Times New Roman"/>
                <a:cs typeface="Tahoma"/>
              </a:rPr>
              <a:t>آن ها معتقدند که همه جهان زنده و پر از نیروهای روحانی است و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سعی می کنند که با این ارواح یا نیروهای با شعور ارتباط برقرار کرده،از نیروی آن ها استفاده کنند، بدین جهت از آفتاب و ماه و پنج ستاره و ستاره ها و باد و درختان و کوه ها و رودها و ... در معابدشان تجلیل نموده </a:t>
            </a:r>
            <a:r>
              <a:rPr lang="fa-IR" sz="4000" dirty="0">
                <a:latin typeface="Times New Roman"/>
                <a:ea typeface="Times New Roman"/>
                <a:cs typeface="Tahoma"/>
              </a:rPr>
              <a:t>و به دنبال راهی برای اتحاد با آن ها و بکارگیری شان در زندگی هستند.</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3798046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algn="justLow"/>
            <a:r>
              <a:rPr lang="fa-IR" dirty="0">
                <a:latin typeface="Times New Roman"/>
                <a:ea typeface="Times New Roman"/>
                <a:cs typeface="Tahoma"/>
              </a:rPr>
              <a:t>البته این نیروها به خیر وشر تقسیم می شوند، نیروهای خیر از روح نیکان و نیروهای شر از ارواح پلید پدید می آیند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 شن » روح نیکان و « کوی » روح بدان </a:t>
            </a:r>
            <a:r>
              <a:rPr lang="fa-IR" dirty="0">
                <a:latin typeface="Times New Roman"/>
                <a:ea typeface="Times New Roman"/>
                <a:cs typeface="Tahoma"/>
              </a:rPr>
              <a:t>یا شر است که در طبیعت همواره یکی پس از دیگری غلبه می کنند و همواره در حال تبدیل یا بازگشت هستند، زیرا مظهر تائو یعنی دگرگون شونده و جاری در جهان هستند.</a:t>
            </a:r>
            <a:endParaRPr lang="en-US" sz="2400" dirty="0">
              <a:latin typeface="Times New Roman"/>
              <a:ea typeface="Times New Roman"/>
            </a:endParaRPr>
          </a:p>
          <a:p>
            <a:pPr marL="228600" algn="justLow"/>
            <a:r>
              <a:rPr lang="fa-IR" dirty="0">
                <a:latin typeface="Times New Roman"/>
                <a:ea typeface="Times New Roman"/>
                <a:cs typeface="Tahoma"/>
              </a:rPr>
              <a:t>اگر چه در مکتب تائو « فوستی» اولین متفکر است اما اولین تدوین کننده و بنیانگذار تائوئیسم « لائوتسه» یا « لائوتزو» است و پس از او « چانگ تزو» که به تأمل در آراء     « لائوتزو» پرداخت.</a:t>
            </a:r>
            <a:endParaRPr lang="en-US" sz="2400" dirty="0">
              <a:latin typeface="Times New Roman"/>
              <a:ea typeface="Times New Roman"/>
            </a:endParaRPr>
          </a:p>
          <a:p>
            <a:r>
              <a:rPr lang="fa-IR" sz="2400" dirty="0">
                <a:latin typeface="Times New Roman"/>
                <a:ea typeface="Times New Roman"/>
                <a:cs typeface="B Mitra"/>
              </a:rPr>
              <a:t> -  مظاهری سیف ، حمیدرضا، نقدی بر یک مکتب عرفانی نوظهور «فالون دافا» نشریه پگاه حوزه، شماره 249 ،بهمن 87 </a:t>
            </a:r>
            <a:endParaRPr lang="en-US" sz="16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18035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algn="justLow"/>
            <a:r>
              <a:rPr lang="fa-IR" sz="4000" b="1" dirty="0">
                <a:solidFill>
                  <a:srgbClr xmlns:mc="http://schemas.openxmlformats.org/markup-compatibility/2006" xmlns:a14="http://schemas.microsoft.com/office/drawing/2007/7/7/main" val="C00000" mc:Ignorable=""/>
                </a:solidFill>
                <a:latin typeface="Times New Roman"/>
                <a:ea typeface="Times New Roman"/>
                <a:cs typeface="Tahoma"/>
              </a:rPr>
              <a:t>تائونیسم در فالون دافا:</a:t>
            </a:r>
            <a:endParaRPr lang="en-US" sz="4000" dirty="0">
              <a:solidFill>
                <a:srgbClr xmlns:mc="http://schemas.openxmlformats.org/markup-compatibility/2006" xmlns:a14="http://schemas.microsoft.com/office/drawing/2007/7/7/main" val="C00000" mc:Ignorable=""/>
              </a:solidFill>
              <a:latin typeface="Times New Roman"/>
              <a:ea typeface="Times New Roman"/>
            </a:endParaRPr>
          </a:p>
          <a:p>
            <a:pPr marL="228600" algn="justLow"/>
            <a:r>
              <a:rPr lang="fa-IR" sz="4000" dirty="0">
                <a:latin typeface="Times New Roman"/>
                <a:ea typeface="Times New Roman"/>
                <a:cs typeface="Tahoma"/>
              </a:rPr>
              <a:t>تأکید بر نیروی سرشتی جهان و امکان جذب شدن در آن و برخورداری از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انرژی کیهانی </a:t>
            </a:r>
            <a:r>
              <a:rPr lang="fa-IR" sz="4000" dirty="0">
                <a:latin typeface="Times New Roman"/>
                <a:ea typeface="Times New Roman"/>
                <a:cs typeface="Tahoma"/>
              </a:rPr>
              <a:t>مهم ترین اصلی است که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«لی هنگ جی» </a:t>
            </a:r>
            <a:r>
              <a:rPr lang="fa-IR" sz="4000" dirty="0">
                <a:latin typeface="Times New Roman"/>
                <a:ea typeface="Times New Roman"/>
                <a:cs typeface="Tahoma"/>
              </a:rPr>
              <a:t>از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تائوییسم</a:t>
            </a:r>
            <a:r>
              <a:rPr lang="fa-IR" sz="4000" dirty="0">
                <a:latin typeface="Times New Roman"/>
                <a:ea typeface="Times New Roman"/>
                <a:cs typeface="Tahoma"/>
              </a:rPr>
              <a:t> گرفته و در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فالون دافا </a:t>
            </a:r>
            <a:r>
              <a:rPr lang="fa-IR" sz="4000" dirty="0">
                <a:latin typeface="Times New Roman"/>
                <a:ea typeface="Times New Roman"/>
                <a:cs typeface="Tahoma"/>
              </a:rPr>
              <a:t>استفاده کرده و همراه با آن کاستی ها و کژی هایی را نیز به مرام خود وارد کرده است از جمله : </a:t>
            </a:r>
            <a:endParaRPr lang="en-US" sz="4000" dirty="0">
              <a:latin typeface="Times New Roman"/>
              <a:ea typeface="Times New Roman"/>
            </a:endParaRPr>
          </a:p>
          <a:p>
            <a:endParaRPr lang="fa-IR" sz="40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1647568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lvl="0" algn="justLow">
              <a:buFont typeface="Times New Roman"/>
              <a:buChar char="-"/>
              <a:tabLst>
                <a:tab pos="457200" algn="l"/>
              </a:tabLst>
            </a:pPr>
            <a:r>
              <a:rPr lang="fa-IR" sz="4400" b="1" dirty="0">
                <a:latin typeface="Times New Roman"/>
                <a:ea typeface="Times New Roman"/>
                <a:cs typeface="Tahoma"/>
              </a:rPr>
              <a:t>حقیقت غایی فروکاهید شده</a:t>
            </a:r>
            <a:r>
              <a:rPr lang="fa-IR" sz="4400" dirty="0">
                <a:latin typeface="Times New Roman"/>
                <a:ea typeface="Times New Roman"/>
                <a:cs typeface="Tahoma"/>
              </a:rPr>
              <a:t>؛ اعتقاد به اصالت طبیعت و حیات مادی موجب محدودیت دید ماورائی این مکتب است، هر چند که ژرف نگری در لایه های پیدا و پنهان طبیعت را به ارمغان می آورد، اما غایت سیر و سلوک را به شدت ساقط کرده به نیروی جهانی فرو می کاهد. </a:t>
            </a:r>
            <a:endParaRPr lang="en-US" sz="4400" dirty="0">
              <a:latin typeface="Times New Roman"/>
              <a:ea typeface="Times New Roman"/>
              <a:cs typeface="B Mitra"/>
            </a:endParaRPr>
          </a:p>
          <a:p>
            <a:endParaRPr lang="fa-IR" sz="44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1345637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lvl="0" algn="justLow">
              <a:buFont typeface="Times New Roman"/>
              <a:buChar char="-"/>
              <a:tabLst>
                <a:tab pos="457200" algn="l"/>
              </a:tabLst>
            </a:pPr>
            <a:r>
              <a:rPr lang="fa-IR" sz="2800" dirty="0">
                <a:latin typeface="Times New Roman"/>
                <a:ea typeface="Times New Roman"/>
                <a:cs typeface="Tahoma"/>
              </a:rPr>
              <a:t>خدایی که از اجزایی متضاد ترکیب شده، به اجزایش نیازمند و وابسته است، خدایی که همه جلوه و قلمرو حکومتش جهان بوده، فراتر از آن چیز قابل ذکری نیست . در حالی که این جهان مادی با همه عظمتش در برابر تمام هستی مانند حلقه ای در دشتی پهناور است و اگر نیرو حالتی ازماده دانست شود اثری از معنویت و ماوراء طبیعت نخواهد ماند ، غیر از نامی پوچ و بی معنا. در این صورت باید از خدای کوانتومی سخن بگوییم و آن طور که لی هنگ جی می پندارد همه هستی را به ماده و انرژی فیزیکی تقلیل بدهیم.</a:t>
            </a:r>
            <a:endParaRPr lang="en-US" sz="2800" dirty="0">
              <a:latin typeface="Times New Roman"/>
              <a:ea typeface="Times New Roman"/>
              <a:cs typeface="B Mitra"/>
            </a:endParaRPr>
          </a:p>
          <a:p>
            <a:r>
              <a:rPr lang="fa-IR" sz="2800" dirty="0">
                <a:latin typeface="Times New Roman"/>
                <a:ea typeface="Times New Roman"/>
                <a:cs typeface="B Mitra"/>
              </a:rPr>
              <a:t> -  مظاهری سیف ، حمیدرضا، نقدی بر یک مکتب عرفانی نو ظهور « فالون دافا» ، نشریه پگاه حوزه، شماره 249 ، بهمن 87</a:t>
            </a:r>
            <a:endParaRPr lang="en-US" sz="2800" dirty="0">
              <a:latin typeface="Times New Roman"/>
              <a:ea typeface="Times New Roman"/>
            </a:endParaRPr>
          </a:p>
          <a:p>
            <a:endParaRPr lang="fa-IR" sz="28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4273077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228600" algn="justLow"/>
            <a:r>
              <a:rPr lang="fa-IR" sz="4400" b="1" dirty="0">
                <a:latin typeface="Times New Roman"/>
                <a:ea typeface="Times New Roman"/>
                <a:cs typeface="Tahoma"/>
              </a:rPr>
              <a:t>در جستجوی بهره ای ناچیز رفتن</a:t>
            </a:r>
            <a:r>
              <a:rPr lang="fa-IR" sz="4400" dirty="0">
                <a:latin typeface="Times New Roman"/>
                <a:ea typeface="Times New Roman"/>
                <a:cs typeface="Tahoma"/>
              </a:rPr>
              <a:t> ؛ چون توجه این مکتب به تعالی حیات مادی و رسیدن به آرامش و سلامت جسمانی در زندگی است ، در این راه به نیروی مرموز طبیعت باید پیوست ، صد البته ارتباط با نیروی طبیعت اتفاق جالبی است و دستیابی به آرامش ارزشمند است.</a:t>
            </a:r>
            <a:endParaRPr lang="en-US" sz="4400" dirty="0">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2664885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r>
              <a:rPr lang="fa-IR" sz="3600" dirty="0">
                <a:solidFill>
                  <a:srgbClr xmlns:mc="http://schemas.openxmlformats.org/markup-compatibility/2006" xmlns:a14="http://schemas.microsoft.com/office/drawing/2007/7/7/main" val="C00000" mc:Ignorable=""/>
                </a:solidFill>
                <a:ea typeface="Times New Roman"/>
                <a:cs typeface="Tahoma"/>
              </a:rPr>
              <a:t>فالون دافا یا فالون گونگ ( تمرین چرخ قانون) یک متد     « تزکیه ذهن و بدن» </a:t>
            </a:r>
            <a:r>
              <a:rPr lang="fa-IR" sz="3600" dirty="0">
                <a:ea typeface="Times New Roman"/>
                <a:cs typeface="Tahoma"/>
              </a:rPr>
              <a:t>است که در سال 1992.م به وسیله آقای </a:t>
            </a:r>
            <a:r>
              <a:rPr lang="fa-IR" sz="3600" dirty="0">
                <a:solidFill>
                  <a:srgbClr xmlns:mc="http://schemas.openxmlformats.org/markup-compatibility/2006" xmlns:a14="http://schemas.microsoft.com/office/drawing/2007/7/7/main" val="C00000" mc:Ignorable=""/>
                </a:solidFill>
                <a:ea typeface="Times New Roman"/>
                <a:cs typeface="Tahoma"/>
              </a:rPr>
              <a:t>« لی هنگ جی » </a:t>
            </a:r>
            <a:r>
              <a:rPr lang="fa-IR" sz="3600" dirty="0">
                <a:ea typeface="Times New Roman"/>
                <a:cs typeface="Tahoma"/>
              </a:rPr>
              <a:t>به مردم چین معرفی شد. </a:t>
            </a:r>
            <a:r>
              <a:rPr lang="fa-IR" sz="3600" dirty="0">
                <a:solidFill>
                  <a:srgbClr xmlns:mc="http://schemas.openxmlformats.org/markup-compatibility/2006" xmlns:a14="http://schemas.microsoft.com/office/drawing/2007/7/7/main" val="C00000" mc:Ignorable=""/>
                </a:solidFill>
                <a:ea typeface="Times New Roman"/>
                <a:cs typeface="Tahoma"/>
              </a:rPr>
              <a:t>فالون دافا </a:t>
            </a:r>
            <a:r>
              <a:rPr lang="fa-IR" sz="3600" dirty="0">
                <a:ea typeface="Times New Roman"/>
                <a:cs typeface="Tahoma"/>
              </a:rPr>
              <a:t>که یک روش اصیل در عرفان چین است ، شامل پنج سری تمرین ( چهار تمرین ایستاده و یک تمرین نشسته) به همراه </a:t>
            </a:r>
            <a:r>
              <a:rPr lang="fa-IR" sz="3600" dirty="0">
                <a:solidFill>
                  <a:srgbClr xmlns:mc="http://schemas.openxmlformats.org/markup-compatibility/2006" xmlns:a14="http://schemas.microsoft.com/office/drawing/2007/7/7/main" val="C00000" mc:Ignorable=""/>
                </a:solidFill>
                <a:ea typeface="Times New Roman"/>
                <a:cs typeface="Tahoma"/>
              </a:rPr>
              <a:t>اصول معنوی بر پایه ی  سه اصل حقیقت، نیک خواهی و بردباری </a:t>
            </a:r>
            <a:r>
              <a:rPr lang="fa-IR" sz="3600" dirty="0">
                <a:ea typeface="Times New Roman"/>
                <a:cs typeface="Tahoma"/>
              </a:rPr>
              <a:t>است.</a:t>
            </a:r>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197457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228600" algn="justLow"/>
            <a:r>
              <a:rPr lang="fa-IR" sz="3600" dirty="0">
                <a:latin typeface="Times New Roman"/>
                <a:ea typeface="Times New Roman"/>
                <a:cs typeface="Tahoma"/>
              </a:rPr>
              <a:t>اما آیا تمام ظرفیت و نیاز معنوی انسان همین دستیابی به آرامش است؟ عرفان های دینی معمولاً به حقیقت برتری توجه دارند که یکی از آثار آن  نزدیک شدن یا رسیدن به آرامش است و هزار نکته باریک تر ازمو و ده ها هزار گنجینه گرانبهاتر از آرامش عمیق و لذت پایدار در آن نهفته است که با پیوستن به نیروی طبیعت و رسیدن به آرامش به دست نمی آید و اساساً مورد توجه نبوده ، شناخته      نمی شود.</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52480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algn="justLow"/>
            <a:r>
              <a:rPr lang="fa-IR" dirty="0">
                <a:latin typeface="Times New Roman"/>
                <a:ea typeface="Times New Roman"/>
                <a:cs typeface="Tahoma"/>
              </a:rPr>
              <a:t>حرکاتی که در اتحاد با نیروی جهانی موثر بوده، استفاده از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نیروی کیهانی </a:t>
            </a:r>
            <a:r>
              <a:rPr lang="fa-IR" dirty="0">
                <a:latin typeface="Times New Roman"/>
                <a:ea typeface="Times New Roman"/>
                <a:cs typeface="Tahoma"/>
              </a:rPr>
              <a:t>را میسر می سازد، اما مشکل اینجاست که ارواح خبیث هم می توانند این اسرار را دزدیده و از نیروی تائو سوء استفاده کنند، بنابراین کاربرد شر این نیرو توسط ارواح ناپاک و پرداختن به سحر و جادو برای رسیدن به قدرت، ثروت و یا زیان رساندن به دیگران کاملاً امکان پذیراست و این همان چیزی است که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لی هنگ جی، </a:t>
            </a:r>
            <a:r>
              <a:rPr lang="fa-IR" dirty="0">
                <a:latin typeface="Times New Roman"/>
                <a:ea typeface="Times New Roman"/>
                <a:cs typeface="Tahoma"/>
              </a:rPr>
              <a:t>تقریباً تمام استادان« چی گونگ » را به آن محکم    می کند.</a:t>
            </a:r>
            <a:endParaRPr lang="en-US" sz="2400" dirty="0">
              <a:latin typeface="Times New Roman"/>
              <a:ea typeface="Times New Roman"/>
            </a:endParaRPr>
          </a:p>
          <a:p>
            <a:r>
              <a:rPr lang="fa-IR" sz="2400" dirty="0">
                <a:latin typeface="Times New Roman"/>
                <a:ea typeface="Times New Roman"/>
                <a:cs typeface="B Mitra"/>
              </a:rPr>
              <a:t> -  لی هنگ جی، شوآن فالون ، ص 130  </a:t>
            </a:r>
            <a:endParaRPr lang="en-US" sz="16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88619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228600" algn="justLow"/>
            <a:r>
              <a:rPr lang="fa-IR" sz="6000" dirty="0">
                <a:latin typeface="Times New Roman"/>
                <a:ea typeface="Times New Roman"/>
                <a:cs typeface="Tahoma"/>
              </a:rPr>
              <a:t>البته توصیه به ترک تعلقات و وابستگی ها در </a:t>
            </a:r>
            <a:r>
              <a:rPr lang="fa-IR" sz="6000" dirty="0">
                <a:solidFill>
                  <a:srgbClr xmlns:mc="http://schemas.openxmlformats.org/markup-compatibility/2006" xmlns:a14="http://schemas.microsoft.com/office/drawing/2007/7/7/main" val="C00000" mc:Ignorable=""/>
                </a:solidFill>
                <a:latin typeface="Times New Roman"/>
                <a:ea typeface="Times New Roman"/>
                <a:cs typeface="Tahoma"/>
              </a:rPr>
              <a:t>تائوییسم</a:t>
            </a:r>
            <a:r>
              <a:rPr lang="fa-IR" sz="6000" dirty="0">
                <a:latin typeface="Times New Roman"/>
                <a:ea typeface="Times New Roman"/>
                <a:cs typeface="Tahoma"/>
              </a:rPr>
              <a:t> شاخص درست و شایسته ای است که در </a:t>
            </a:r>
            <a:r>
              <a:rPr lang="fa-IR" sz="6000" dirty="0">
                <a:solidFill>
                  <a:srgbClr xmlns:mc="http://schemas.openxmlformats.org/markup-compatibility/2006" xmlns:a14="http://schemas.microsoft.com/office/drawing/2007/7/7/main" val="C00000" mc:Ignorable=""/>
                </a:solidFill>
                <a:latin typeface="Times New Roman"/>
                <a:ea typeface="Times New Roman"/>
                <a:cs typeface="Tahoma"/>
              </a:rPr>
              <a:t>فالون دافا </a:t>
            </a:r>
            <a:r>
              <a:rPr lang="fa-IR" sz="6000" dirty="0">
                <a:latin typeface="Times New Roman"/>
                <a:ea typeface="Times New Roman"/>
                <a:cs typeface="Tahoma"/>
              </a:rPr>
              <a:t>مورد اقتباس و استفاده قرار گرفته است.</a:t>
            </a:r>
            <a:endParaRPr lang="en-US" sz="6000" dirty="0">
              <a:latin typeface="Times New Roman"/>
              <a:ea typeface="Times New Roman"/>
            </a:endParaRPr>
          </a:p>
          <a:p>
            <a:endParaRPr lang="fa-IR" sz="6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539248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algn="justLow"/>
            <a:r>
              <a:rPr lang="fa-IR" sz="4000" b="1" dirty="0">
                <a:latin typeface="Times New Roman"/>
                <a:ea typeface="Times New Roman"/>
                <a:cs typeface="Tahoma"/>
              </a:rPr>
              <a:t>ب- مبانی </a:t>
            </a:r>
            <a:r>
              <a:rPr lang="fa-IR" sz="4000" b="1" dirty="0">
                <a:solidFill>
                  <a:srgbClr xmlns:mc="http://schemas.openxmlformats.org/markup-compatibility/2006" xmlns:a14="http://schemas.microsoft.com/office/drawing/2007/7/7/main" val="C00000" mc:Ignorable=""/>
                </a:solidFill>
                <a:latin typeface="Times New Roman"/>
                <a:ea typeface="Times New Roman"/>
                <a:cs typeface="Tahoma"/>
              </a:rPr>
              <a:t>بودیسم:</a:t>
            </a:r>
            <a:endParaRPr lang="en-US" sz="4000" dirty="0">
              <a:solidFill>
                <a:srgbClr xmlns:mc="http://schemas.openxmlformats.org/markup-compatibility/2006" xmlns:a14="http://schemas.microsoft.com/office/drawing/2007/7/7/main" val="C00000" mc:Ignorable=""/>
              </a:solidFill>
              <a:latin typeface="Times New Roman"/>
              <a:ea typeface="Times New Roman"/>
            </a:endParaRPr>
          </a:p>
          <a:p>
            <a:pPr marL="228600" algn="justLow"/>
            <a:r>
              <a:rPr lang="fa-IR" sz="4000" dirty="0">
                <a:latin typeface="Times New Roman"/>
                <a:ea typeface="Times New Roman"/>
                <a:cs typeface="Tahoma"/>
              </a:rPr>
              <a:t>دراین دین، اعتقادی به خدایی بودا وجود ندارد، ولی برخی از فرقه ها بعدها«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بودا» </a:t>
            </a:r>
            <a:r>
              <a:rPr lang="fa-IR" sz="4000" dirty="0">
                <a:latin typeface="Times New Roman"/>
                <a:ea typeface="Times New Roman"/>
                <a:cs typeface="Tahoma"/>
              </a:rPr>
              <a:t>را به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مقام خدایی </a:t>
            </a:r>
            <a:r>
              <a:rPr lang="fa-IR" sz="4000" dirty="0">
                <a:latin typeface="Times New Roman"/>
                <a:ea typeface="Times New Roman"/>
                <a:cs typeface="Tahoma"/>
              </a:rPr>
              <a:t>رسانده و مورد پرستش قرار داده اند. اساس اندیشه ی بودا به تحلیل سه ویژگی انسان و جهان است که مهم ترین آن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 رنج» ( دوکه) </a:t>
            </a:r>
            <a:r>
              <a:rPr lang="fa-IR" sz="4000" dirty="0">
                <a:latin typeface="Times New Roman"/>
                <a:ea typeface="Times New Roman"/>
                <a:cs typeface="Tahoma"/>
              </a:rPr>
              <a:t>است، زیرا اعتماد و دلبستگی به هر چیز محکوم به شکست است.</a:t>
            </a:r>
            <a:endParaRPr lang="en-US" sz="4000" dirty="0">
              <a:latin typeface="Times New Roman"/>
              <a:ea typeface="Times New Roman"/>
            </a:endParaRPr>
          </a:p>
          <a:p>
            <a:endParaRPr lang="fa-IR" sz="40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18300059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a:bodyPr>
          <a:lstStyle/>
          <a:p>
            <a:pPr marL="228600" algn="justLow"/>
            <a:r>
              <a:rPr lang="fa-IR" dirty="0">
                <a:latin typeface="Times New Roman"/>
                <a:ea typeface="Times New Roman"/>
                <a:cs typeface="Tahoma"/>
              </a:rPr>
              <a:t>با این جهان بینی ،اعتقاد به چهار حقیقت شکل می گیرد؛</a:t>
            </a:r>
            <a:endParaRPr lang="en-US" sz="2400" dirty="0">
              <a:latin typeface="Times New Roman"/>
              <a:ea typeface="Times New Roman"/>
            </a:endParaRPr>
          </a:p>
          <a:p>
            <a:pPr lvl="0" algn="justLow">
              <a:buFont typeface="+mj-lt"/>
              <a:buAutoNum type="arabicPeriod"/>
              <a:tabLst>
                <a:tab pos="466725" algn="l"/>
              </a:tabLst>
            </a:pPr>
            <a:r>
              <a:rPr lang="fa-IR" dirty="0">
                <a:latin typeface="Times New Roman"/>
                <a:ea typeface="Times New Roman"/>
                <a:cs typeface="Tahoma"/>
              </a:rPr>
              <a:t>در هر جای دنیا رنج وجود دارد.</a:t>
            </a:r>
            <a:endParaRPr lang="en-US" sz="2400" dirty="0">
              <a:latin typeface="Times New Roman"/>
              <a:ea typeface="Times New Roman"/>
            </a:endParaRPr>
          </a:p>
          <a:p>
            <a:pPr lvl="0" algn="justLow">
              <a:buFont typeface="+mj-lt"/>
              <a:buAutoNum type="arabicPeriod"/>
              <a:tabLst>
                <a:tab pos="466725" algn="l"/>
              </a:tabLst>
            </a:pPr>
            <a:r>
              <a:rPr lang="fa-IR" dirty="0">
                <a:latin typeface="Times New Roman"/>
                <a:ea typeface="Times New Roman"/>
                <a:cs typeface="Tahoma"/>
              </a:rPr>
              <a:t>رنج را می توان به زنجیرة علت های دوازده گانه باز گرداند. </a:t>
            </a:r>
            <a:endParaRPr lang="en-US" sz="2400" dirty="0">
              <a:latin typeface="Times New Roman"/>
              <a:ea typeface="Times New Roman"/>
            </a:endParaRPr>
          </a:p>
          <a:p>
            <a:pPr lvl="0" algn="justLow">
              <a:buFont typeface="+mj-lt"/>
              <a:buAutoNum type="arabicPeriod"/>
              <a:tabLst>
                <a:tab pos="466725" algn="l"/>
              </a:tabLst>
            </a:pPr>
            <a:r>
              <a:rPr lang="fa-IR" dirty="0">
                <a:latin typeface="Times New Roman"/>
                <a:ea typeface="Times New Roman"/>
                <a:cs typeface="Tahoma"/>
              </a:rPr>
              <a:t>توقف رنج امکان پذیر و زنجیره علیت را می توان نابود ساخت.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 نیروانا)</a:t>
            </a:r>
            <a:endParaRPr lang="en-US" sz="2400" dirty="0">
              <a:solidFill>
                <a:srgbClr xmlns:mc="http://schemas.openxmlformats.org/markup-compatibility/2006" xmlns:a14="http://schemas.microsoft.com/office/drawing/2007/7/7/main" val="C00000" mc:Ignorable=""/>
              </a:solidFill>
              <a:latin typeface="Times New Roman"/>
              <a:ea typeface="Times New Roman"/>
            </a:endParaRPr>
          </a:p>
          <a:p>
            <a:pPr lvl="0" algn="justLow">
              <a:buFont typeface="+mj-lt"/>
              <a:buAutoNum type="arabicPeriod"/>
              <a:tabLst>
                <a:tab pos="466725" algn="l"/>
              </a:tabLst>
            </a:pPr>
            <a:r>
              <a:rPr lang="fa-IR" dirty="0">
                <a:latin typeface="Times New Roman"/>
                <a:ea typeface="Times New Roman"/>
                <a:cs typeface="Tahoma"/>
              </a:rPr>
              <a:t>راه های هشتگانه ی مشخصی برای از بین بردن رنج وجود دارد.</a:t>
            </a:r>
            <a:endParaRPr lang="en-US" sz="2400" dirty="0">
              <a:latin typeface="Times New Roman"/>
              <a:ea typeface="Times New Roman"/>
            </a:endParaRPr>
          </a:p>
          <a:p>
            <a:pPr algn="justLow"/>
            <a:r>
              <a:rPr lang="fa-IR" dirty="0">
                <a:latin typeface="Times New Roman"/>
                <a:ea typeface="Times New Roman"/>
                <a:cs typeface="Tahoma"/>
              </a:rPr>
              <a:t>زنجیره علی که بودا آن را در قالب نظریه زنجیر علی بیان می کند،یعنی« رنج از تشنگی باعث تمایل به چیزهایی می شود که از دسترس ما بیرون است،این جهان کثرت ها،جهان تغییر و شدن دائم است،ازاین جهان ناکامی پیدا می شود و از ناکامی ها هم رنج.» </a:t>
            </a:r>
            <a:endParaRPr lang="en-US" sz="2400" dirty="0">
              <a:latin typeface="Times New Roman"/>
              <a:ea typeface="Times New Roman"/>
            </a:endParaRPr>
          </a:p>
          <a:p>
            <a:r>
              <a:rPr lang="fa-IR" sz="2400" dirty="0">
                <a:latin typeface="Times New Roman"/>
                <a:ea typeface="Times New Roman"/>
                <a:cs typeface="B Mitra"/>
              </a:rPr>
              <a:t> -  ب. ل ، سوزوکی ، راه بودا، ترجمه ع . پادشاهی ، ص 4326</a:t>
            </a:r>
            <a:endParaRPr lang="en-US" sz="1600" dirty="0">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53016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algn="justLow"/>
            <a:r>
              <a:rPr lang="fa-IR" b="1" dirty="0">
                <a:latin typeface="Times New Roman"/>
                <a:ea typeface="Times New Roman"/>
                <a:cs typeface="Tahoma"/>
              </a:rPr>
              <a:t>در مورد نیروانا</a:t>
            </a:r>
            <a:r>
              <a:rPr lang="fa-IR" dirty="0">
                <a:latin typeface="Times New Roman"/>
                <a:ea typeface="Times New Roman"/>
                <a:cs typeface="Tahoma"/>
              </a:rPr>
              <a:t>:</a:t>
            </a:r>
            <a:endParaRPr lang="en-US" sz="2400" dirty="0">
              <a:latin typeface="Times New Roman"/>
              <a:ea typeface="Times New Roman"/>
            </a:endParaRPr>
          </a:p>
          <a:p>
            <a:pPr algn="justLow"/>
            <a:r>
              <a:rPr lang="fa-IR" dirty="0">
                <a:solidFill>
                  <a:srgbClr xmlns:mc="http://schemas.openxmlformats.org/markup-compatibility/2006" xmlns:a14="http://schemas.microsoft.com/office/drawing/2007/7/7/main" val="C00000" mc:Ignorable=""/>
                </a:solidFill>
                <a:latin typeface="Times New Roman"/>
                <a:ea typeface="Times New Roman"/>
                <a:cs typeface="Tahoma"/>
              </a:rPr>
              <a:t>نیروانا در لغت به معنای  «خاموشی» </a:t>
            </a:r>
            <a:r>
              <a:rPr lang="fa-IR" dirty="0">
                <a:solidFill>
                  <a:schemeClr val="tx2"/>
                </a:solidFill>
                <a:latin typeface="Times New Roman"/>
                <a:ea typeface="Times New Roman"/>
                <a:cs typeface="Tahoma"/>
              </a:rPr>
              <a:t>است،مثل</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 </a:t>
            </a:r>
            <a:r>
              <a:rPr lang="fa-IR" dirty="0">
                <a:latin typeface="Times New Roman"/>
                <a:ea typeface="Times New Roman"/>
                <a:cs typeface="Tahoma"/>
              </a:rPr>
              <a:t>فرو نشستن شعله آتش پس از تمام شدن سوخت،وقتی انسان همه امیال و شهوات را از درون ریشه کن کند و درویی را کنار بگذارد آن گاه دل پاکی آغازینش را که همان دل و جان بوداست را می یابد و یک سره از نگرانی هاو   غم ها و زاد و مرگ ها رها می شود.این مفهوم از «نیروانا» در برابر« سانسارا یا تناسخ » قرار دارد.</a:t>
            </a:r>
            <a:endParaRPr lang="en-US" sz="2400" dirty="0">
              <a:latin typeface="Times New Roman"/>
              <a:ea typeface="Times New Roman"/>
            </a:endParaRPr>
          </a:p>
          <a:p>
            <a:r>
              <a:rPr lang="fa-IR" sz="2400" dirty="0">
                <a:latin typeface="Times New Roman"/>
                <a:ea typeface="Times New Roman"/>
                <a:cs typeface="B Mitra"/>
              </a:rPr>
              <a:t> -  لی هنگ جی ، شوآن فالون ، ص 339</a:t>
            </a:r>
            <a:endParaRPr lang="en-US" sz="16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82528"/>
          </a:xfrm>
        </p:spPr>
        <p:txBody>
          <a:bodyPr>
            <a:normAutofit fontScale="90000"/>
          </a:bodyPr>
          <a:lstStyle/>
          <a:p>
            <a:endParaRPr lang="fa-IR" dirty="0"/>
          </a:p>
        </p:txBody>
      </p:sp>
    </p:spTree>
    <p:extLst>
      <p:ext uri="{BB962C8B-B14F-4D97-AF65-F5344CB8AC3E}">
        <p14:creationId xmlns:p14="http://schemas.microsoft.com/office/powerpoint/2007/7/12/main" val="36999061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a:bodyPr>
          <a:lstStyle/>
          <a:p>
            <a:pPr algn="justLow"/>
            <a:r>
              <a:rPr lang="fa-IR" sz="4400" dirty="0">
                <a:latin typeface="Times New Roman"/>
                <a:ea typeface="Times New Roman"/>
                <a:cs typeface="Tahoma"/>
              </a:rPr>
              <a:t>و اما هشت راهی که برای رهایی از رنج به عنوان راه میانه شناخته شده و در </a:t>
            </a:r>
            <a:r>
              <a:rPr lang="fa-IR" sz="4400" dirty="0">
                <a:solidFill>
                  <a:srgbClr xmlns:mc="http://schemas.openxmlformats.org/markup-compatibility/2006" xmlns:a14="http://schemas.microsoft.com/office/drawing/2007/7/7/main" val="C00000" mc:Ignorable=""/>
                </a:solidFill>
                <a:latin typeface="Times New Roman"/>
                <a:ea typeface="Times New Roman"/>
                <a:cs typeface="Tahoma"/>
              </a:rPr>
              <a:t>« هینه یانا» </a:t>
            </a:r>
            <a:r>
              <a:rPr lang="fa-IR" sz="4400" dirty="0">
                <a:latin typeface="Times New Roman"/>
                <a:ea typeface="Times New Roman"/>
                <a:cs typeface="Tahoma"/>
              </a:rPr>
              <a:t>مورد تأکید است 1- دیدگاه درست 2- قصد درست 3- سخن درست 4- اعمال درست 5- امرار معاش درست 6- کوشش درست 7 – توجه درست و 8 – تمرکز درست </a:t>
            </a:r>
            <a:endParaRPr lang="en-US" sz="4400" dirty="0">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42688863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pPr algn="justLow"/>
            <a:r>
              <a:rPr lang="fa-IR" sz="3600" dirty="0">
                <a:latin typeface="Times New Roman"/>
                <a:ea typeface="Times New Roman"/>
                <a:cs typeface="Tahoma"/>
              </a:rPr>
              <a:t>(که البته این هشت راه بی شباهت به اصول زرتشت نمی باشد، یعنی پندار نیک، گفتار نیک و کردار نیک.) بنابراین،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لی هنگ جی </a:t>
            </a:r>
            <a:r>
              <a:rPr lang="fa-IR" sz="3600" dirty="0">
                <a:latin typeface="Times New Roman"/>
                <a:ea typeface="Times New Roman"/>
                <a:cs typeface="Tahoma"/>
              </a:rPr>
              <a:t>بر اساس این نگرش که چون در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سانسارا یا همان تناسخ </a:t>
            </a:r>
            <a:r>
              <a:rPr lang="fa-IR" sz="3600" dirty="0">
                <a:latin typeface="Times New Roman"/>
                <a:ea typeface="Times New Roman"/>
                <a:cs typeface="Tahoma"/>
              </a:rPr>
              <a:t>هم می توان به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نیروانا</a:t>
            </a:r>
            <a:r>
              <a:rPr lang="fa-IR" sz="3600" dirty="0">
                <a:latin typeface="Times New Roman"/>
                <a:ea typeface="Times New Roman"/>
                <a:cs typeface="Tahoma"/>
              </a:rPr>
              <a:t> رسید دیگر درگیری گذر از این زندگی نبوده، می کوشد تا در این دنیا به اوج رهایی برسد و دست دیگران را هم بگیرد، بنابراین او خود را مسئول نجات بشریت معرفی می کند.</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41096826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lvl="0" algn="justLow">
              <a:buFont typeface="Times New Roman"/>
              <a:buChar char="-"/>
              <a:tabLst>
                <a:tab pos="457200" algn="l"/>
              </a:tabLst>
            </a:pPr>
            <a:r>
              <a:rPr lang="fa-IR" sz="3600" b="1" dirty="0">
                <a:solidFill>
                  <a:srgbClr xmlns:mc="http://schemas.openxmlformats.org/markup-compatibility/2006" xmlns:a14="http://schemas.microsoft.com/office/drawing/2007/7/7/main" val="C00000" mc:Ignorable=""/>
                </a:solidFill>
                <a:latin typeface="Times New Roman"/>
                <a:ea typeface="Times New Roman"/>
                <a:cs typeface="Tahoma"/>
              </a:rPr>
              <a:t>بودیسم در فالون دافا:</a:t>
            </a:r>
            <a:endParaRPr lang="en-US" sz="3600" dirty="0">
              <a:solidFill>
                <a:srgbClr xmlns:mc="http://schemas.openxmlformats.org/markup-compatibility/2006" xmlns:a14="http://schemas.microsoft.com/office/drawing/2007/7/7/main" val="C00000" mc:Ignorable=""/>
              </a:solidFill>
              <a:latin typeface="Times New Roman"/>
              <a:ea typeface="Times New Roman"/>
              <a:cs typeface="B Mitra"/>
            </a:endParaRPr>
          </a:p>
          <a:p>
            <a:pPr marL="228600" algn="justLow"/>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لی هنگ جی، تناسخ و حقانیت رنج را از بودیسم </a:t>
            </a:r>
            <a:r>
              <a:rPr lang="fa-IR" sz="3600" dirty="0">
                <a:latin typeface="Times New Roman"/>
                <a:ea typeface="Times New Roman"/>
                <a:cs typeface="Tahoma"/>
              </a:rPr>
              <a:t>گرفته است ، و تأکید می کند که برای افزایش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 گونگ» و تزکیه روان </a:t>
            </a:r>
            <a:r>
              <a:rPr lang="fa-IR" sz="3600" dirty="0">
                <a:latin typeface="Times New Roman"/>
                <a:ea typeface="Times New Roman"/>
                <a:cs typeface="Tahoma"/>
              </a:rPr>
              <a:t>باید رنج را تحمل کرد و در نهایت از این راه می توان از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چرخه تناسخ </a:t>
            </a:r>
            <a:r>
              <a:rPr lang="fa-IR" sz="3600" dirty="0">
                <a:latin typeface="Times New Roman"/>
                <a:ea typeface="Times New Roman"/>
                <a:cs typeface="Tahoma"/>
              </a:rPr>
              <a:t>رهایی یافت . گذشته از این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بی اعتقادی به خدا و خدا انگاری بودا </a:t>
            </a:r>
            <a:r>
              <a:rPr lang="fa-IR" sz="3600" dirty="0">
                <a:latin typeface="Times New Roman"/>
                <a:ea typeface="Times New Roman"/>
                <a:cs typeface="Tahoma"/>
              </a:rPr>
              <a:t>را نیز پذیرفته است.</a:t>
            </a:r>
            <a:endParaRPr lang="en-US" sz="3600" dirty="0">
              <a:latin typeface="Times New Roman"/>
              <a:ea typeface="Times New Roman"/>
            </a:endParaRPr>
          </a:p>
          <a:p>
            <a:r>
              <a:rPr lang="fa-IR" sz="3600" dirty="0">
                <a:latin typeface="Times New Roman"/>
                <a:ea typeface="Times New Roman"/>
                <a:cs typeface="B Mitra"/>
              </a:rPr>
              <a:t> </a:t>
            </a:r>
            <a:r>
              <a:rPr lang="fa-IR" sz="2000" dirty="0">
                <a:latin typeface="Times New Roman"/>
                <a:ea typeface="Times New Roman"/>
                <a:cs typeface="B Mitra"/>
              </a:rPr>
              <a:t>- مظاهری سیف ، حمیدرضا ، نقدی بر مکتب عرفانی نو ظهور ، « فالون دافا» ، نشریه پگاه حوزه، شماره 249 ، بهمن 87  </a:t>
            </a:r>
            <a:endParaRPr lang="en-US" sz="2000" dirty="0">
              <a:latin typeface="Times New Roman"/>
              <a:ea typeface="Times New Roman"/>
            </a:endParaRPr>
          </a:p>
          <a:p>
            <a:endParaRPr lang="fa-IR" sz="36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33973254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algn="justLow"/>
            <a:r>
              <a:rPr lang="fa-IR" dirty="0">
                <a:latin typeface="Times New Roman"/>
                <a:ea typeface="Times New Roman"/>
                <a:cs typeface="Tahoma"/>
              </a:rPr>
              <a:t>در</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 بودیسم </a:t>
            </a:r>
            <a:r>
              <a:rPr lang="fa-IR" dirty="0">
                <a:latin typeface="Times New Roman"/>
                <a:ea typeface="Times New Roman"/>
                <a:cs typeface="Tahoma"/>
              </a:rPr>
              <a:t>براستی هیچ غایتی متعالی که به آن بپیوندند و به عنوان هستی بخش و مدیر عالم باشد نمی شناسند ، لذا در این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فرقه بودا به جای خدای ادیان توحیدی </a:t>
            </a:r>
            <a:r>
              <a:rPr lang="fa-IR" dirty="0">
                <a:latin typeface="Times New Roman"/>
                <a:ea typeface="Times New Roman"/>
                <a:cs typeface="Tahoma"/>
              </a:rPr>
              <a:t>می نشیند،     به همین دلیل هیچ اندیشه ای او را نمی شناسد حتی نمی توان برای شناخت او رفع مانع بکند، زیرا او فقط بی تعینی است ، نه اوصاف کمالی و نه جلوه جمالی که قلب را به سوی او جذب کند،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هیچ نیست، </a:t>
            </a:r>
            <a:r>
              <a:rPr lang="fa-IR" dirty="0">
                <a:latin typeface="Times New Roman"/>
                <a:ea typeface="Times New Roman"/>
                <a:cs typeface="Tahoma"/>
              </a:rPr>
              <a:t>و این مشکل دست کم در آغاز سلوک ، کار را دشوار می کند، این مسئله آنجا به وضوع معلوم می شود که امور دیگری غیر از معرفت جایگزین هدف  سیر و سلوک معنوی می شوند.</a:t>
            </a:r>
            <a:endParaRPr lang="en-US" sz="2400" dirty="0">
              <a:latin typeface="Times New Roman"/>
              <a:ea typeface="Times New Roman"/>
            </a:endParaRPr>
          </a:p>
          <a:p>
            <a:endParaRPr lang="fa-IR"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1996914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lnSpcReduction="10000"/>
          </a:bodyPr>
          <a:lstStyle/>
          <a:p>
            <a:r>
              <a:rPr lang="fa-IR" sz="3200" dirty="0">
                <a:ea typeface="Times New Roman"/>
                <a:cs typeface="Tahoma"/>
              </a:rPr>
              <a:t>وی بر این باور است که این سه اصل ، بنیادی ترین سرشت جهان است، که در همه عناصر دنیا وجود دارد وانسان ها نیز در بدو تولد با همین سرشت به دنیا می آیند، ولی با پیدایش روابط اجتماعی ، برخی به         خود خواهی گراییده و به نازل ترین سطح سقوط می کنند که در این حال اگر بخواهند درمان شوند و از بدبختی و فلاکت رهایی یابند و کارهایشان را از بین ببرند، باید تزکیه کنند و به سرشتی که با آن به دنیا آمده اند باز گردند و </a:t>
            </a:r>
            <a:r>
              <a:rPr lang="fa-IR" sz="3200" dirty="0">
                <a:solidFill>
                  <a:srgbClr xmlns:mc="http://schemas.openxmlformats.org/markup-compatibility/2006" xmlns:a14="http://schemas.microsoft.com/office/drawing/2007/7/7/main" val="C00000" mc:Ignorable=""/>
                </a:solidFill>
                <a:ea typeface="Times New Roman"/>
                <a:cs typeface="Tahoma"/>
              </a:rPr>
              <a:t>فالون دافا،    </a:t>
            </a:r>
            <a:r>
              <a:rPr lang="fa-IR" sz="3200" dirty="0">
                <a:ea typeface="Times New Roman"/>
                <a:cs typeface="Tahoma"/>
              </a:rPr>
              <a:t>برترین روش تزکیه برای جذب در این سرشت است.</a:t>
            </a:r>
            <a:r>
              <a:rPr lang="en-US" sz="3200" dirty="0"/>
              <a:t> </a:t>
            </a:r>
            <a:endParaRPr lang="fa-IR" sz="3200" dirty="0" smtClean="0"/>
          </a:p>
          <a:p>
            <a:pPr marL="109728" indent="0">
              <a:buNone/>
            </a:pPr>
            <a:endParaRPr lang="fa-IR" sz="2400" dirty="0" smtClean="0">
              <a:latin typeface="Times New Roman"/>
              <a:ea typeface="Times New Roman"/>
              <a:cs typeface="B Mitra"/>
            </a:endParaRPr>
          </a:p>
          <a:p>
            <a:r>
              <a:rPr lang="fa-IR" sz="2400" dirty="0" smtClean="0">
                <a:latin typeface="Times New Roman"/>
                <a:ea typeface="Times New Roman"/>
                <a:cs typeface="B Mitra"/>
              </a:rPr>
              <a:t> </a:t>
            </a:r>
            <a:r>
              <a:rPr lang="fa-IR" sz="2400" dirty="0">
                <a:latin typeface="Times New Roman"/>
                <a:ea typeface="Times New Roman"/>
                <a:cs typeface="B Mitra"/>
              </a:rPr>
              <a:t>-  رجوع شود به سایت </a:t>
            </a:r>
            <a:r>
              <a:rPr lang="en-US" sz="1600" u="sng" dirty="0">
                <a:solidFill>
                  <a:srgbClr xmlns:mc="http://schemas.openxmlformats.org/markup-compatibility/2006" xmlns:a14="http://schemas.microsoft.com/office/drawing/2007/7/7/main" val="0000FF" mc:Ignorable=""/>
                </a:solidFill>
                <a:latin typeface="Times New Roman"/>
                <a:ea typeface="Times New Roman"/>
                <a:cs typeface="B Mitra"/>
                <a:hlinkClick r:id="rId2"/>
              </a:rPr>
              <a:t>www</a:t>
            </a:r>
            <a:r>
              <a:rPr lang="fa-IR" sz="1600" u="sng" dirty="0">
                <a:solidFill>
                  <a:srgbClr xmlns:mc="http://schemas.openxmlformats.org/markup-compatibility/2006" xmlns:a14="http://schemas.microsoft.com/office/drawing/2007/7/7/main" val="0000FF" mc:Ignorable=""/>
                </a:solidFill>
                <a:latin typeface="Times New Roman"/>
                <a:ea typeface="Times New Roman"/>
                <a:hlinkClick r:id="rId2"/>
              </a:rPr>
              <a:t>.</a:t>
            </a:r>
            <a:r>
              <a:rPr lang="en-US" sz="1600" u="sng" dirty="0">
                <a:solidFill>
                  <a:srgbClr xmlns:mc="http://schemas.openxmlformats.org/markup-compatibility/2006" xmlns:a14="http://schemas.microsoft.com/office/drawing/2007/7/7/main" val="0000FF" mc:Ignorable=""/>
                </a:solidFill>
                <a:latin typeface="Times New Roman"/>
                <a:ea typeface="Times New Roman"/>
                <a:cs typeface="B Mitra"/>
                <a:hlinkClick r:id="rId2"/>
              </a:rPr>
              <a:t>falundafa</a:t>
            </a:r>
            <a:r>
              <a:rPr lang="fa-IR" sz="1600" u="sng" dirty="0">
                <a:solidFill>
                  <a:srgbClr xmlns:mc="http://schemas.openxmlformats.org/markup-compatibility/2006" xmlns:a14="http://schemas.microsoft.com/office/drawing/2007/7/7/main" val="0000FF" mc:Ignorable=""/>
                </a:solidFill>
                <a:latin typeface="Times New Roman"/>
                <a:ea typeface="Times New Roman"/>
                <a:hlinkClick r:id="rId2"/>
              </a:rPr>
              <a:t>.</a:t>
            </a:r>
            <a:r>
              <a:rPr lang="en-US" sz="1600" u="sng" dirty="0">
                <a:solidFill>
                  <a:srgbClr xmlns:mc="http://schemas.openxmlformats.org/markup-compatibility/2006" xmlns:a14="http://schemas.microsoft.com/office/drawing/2007/7/7/main" val="0000FF" mc:Ignorable=""/>
                </a:solidFill>
                <a:latin typeface="Times New Roman"/>
                <a:ea typeface="Times New Roman"/>
                <a:cs typeface="B Mitra"/>
                <a:hlinkClick r:id="rId2"/>
              </a:rPr>
              <a:t>org</a:t>
            </a:r>
            <a:r>
              <a:rPr lang="en-US" sz="2400" dirty="0">
                <a:latin typeface="B Mitra"/>
                <a:ea typeface="Times New Roman"/>
              </a:rPr>
              <a:t> </a:t>
            </a:r>
            <a:r>
              <a:rPr lang="fa-IR" sz="2400" dirty="0">
                <a:latin typeface="B Mitra"/>
                <a:ea typeface="Times New Roman"/>
              </a:rPr>
              <a:t>یا دانشنامه آزاد ویکی پریا</a:t>
            </a:r>
            <a:endParaRPr lang="en-US" sz="1600" dirty="0">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13938242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algn="justLow"/>
            <a:r>
              <a:rPr lang="fa-IR" sz="4000" dirty="0">
                <a:latin typeface="Times New Roman"/>
                <a:ea typeface="Times New Roman"/>
                <a:cs typeface="Tahoma"/>
              </a:rPr>
              <a:t>اعمال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بوداییان</a:t>
            </a:r>
            <a:r>
              <a:rPr lang="fa-IR" sz="4000" dirty="0">
                <a:latin typeface="Times New Roman"/>
                <a:ea typeface="Times New Roman"/>
                <a:cs typeface="Tahoma"/>
              </a:rPr>
              <a:t> به ویژه تکیه بر اخلاق و ترک هوس ها زیبا و نجات بخش است ، و منع از افراط در زهد و ریاضت مانند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هندوها</a:t>
            </a:r>
            <a:r>
              <a:rPr lang="fa-IR" sz="4000" dirty="0">
                <a:latin typeface="Times New Roman"/>
                <a:ea typeface="Times New Roman"/>
                <a:cs typeface="Tahoma"/>
              </a:rPr>
              <a:t>، بسیار شایسته و بجاست که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فالون دافا </a:t>
            </a:r>
            <a:r>
              <a:rPr lang="fa-IR" sz="4000" dirty="0">
                <a:latin typeface="Times New Roman"/>
                <a:ea typeface="Times New Roman"/>
                <a:cs typeface="Tahoma"/>
              </a:rPr>
              <a:t>نیز از آن   بهره مند است. اما در این جا اعمال خود مانع سیر هستند، نه مرکب سیر و سلوک، درست هنگامی که به عملی نیاز نباشد و شخص بدون رفتار و اعمال خاص حقیقت را در خویش بیابد . </a:t>
            </a:r>
            <a:endParaRPr lang="en-US" sz="4000" dirty="0">
              <a:latin typeface="Times New Roman"/>
              <a:ea typeface="Times New Roman"/>
            </a:endParaRPr>
          </a:p>
          <a:p>
            <a:endParaRPr lang="fa-IR" sz="40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4270624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algn="justLow"/>
            <a:r>
              <a:rPr lang="fa-IR" sz="4800" dirty="0">
                <a:latin typeface="Times New Roman"/>
                <a:ea typeface="Times New Roman"/>
                <a:cs typeface="Tahoma"/>
              </a:rPr>
              <a:t>بنابراین در </a:t>
            </a:r>
            <a:r>
              <a:rPr lang="fa-IR" sz="4800" dirty="0">
                <a:solidFill>
                  <a:srgbClr xmlns:mc="http://schemas.openxmlformats.org/markup-compatibility/2006" xmlns:a14="http://schemas.microsoft.com/office/drawing/2007/7/7/main" val="C00000" mc:Ignorable=""/>
                </a:solidFill>
                <a:latin typeface="Times New Roman"/>
                <a:ea typeface="Times New Roman"/>
                <a:cs typeface="Tahoma"/>
              </a:rPr>
              <a:t>فالون دافا </a:t>
            </a:r>
            <a:r>
              <a:rPr lang="fa-IR" sz="4800" dirty="0">
                <a:latin typeface="Times New Roman"/>
                <a:ea typeface="Times New Roman"/>
                <a:cs typeface="Tahoma"/>
              </a:rPr>
              <a:t>این نقص تشخیص داده شده و با تأکید بر تزکیه ذهن – جسم کوشش می شود مجال مستقلی برای اعمال و رفتار به عنوان تکنیک های تزکیه جسم   باز شود. همچنین برای تمرکز و مراقبه توصیه های خوبی نمی شود.</a:t>
            </a:r>
            <a:endParaRPr lang="en-US" sz="4800" dirty="0">
              <a:latin typeface="Times New Roman"/>
              <a:ea typeface="Times New Roman"/>
            </a:endParaRPr>
          </a:p>
          <a:p>
            <a:endParaRPr lang="fa-IR" sz="48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5657728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072230"/>
          </a:xfrm>
        </p:spPr>
        <p:txBody>
          <a:bodyPr>
            <a:normAutofit/>
          </a:bodyPr>
          <a:lstStyle/>
          <a:p>
            <a:pPr marL="228600" algn="justLow"/>
            <a:r>
              <a:rPr lang="fa-IR" dirty="0">
                <a:latin typeface="Times New Roman"/>
                <a:ea typeface="Times New Roman"/>
                <a:cs typeface="Tahoma"/>
              </a:rPr>
              <a:t>بی تردید اگر برای غایت سلوک،کمالات و اوصاف حسنه ای وجود داشته باشد که بتوان در آن ها تأمل کرد چه بسا که زودتر جدایی و رهایی از تعلقات به دست آید.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برخی از اذکار به ویژه در فرقه « ذُن بودیسم» عبارات بی معنی و مبهمی است که به منظور شکستن تصورات عادی از جهان به کار می آیند</a:t>
            </a:r>
            <a:r>
              <a:rPr lang="fa-IR" dirty="0">
                <a:latin typeface="Times New Roman"/>
                <a:ea typeface="Times New Roman"/>
                <a:cs typeface="Tahoma"/>
              </a:rPr>
              <a:t>، این خلأ فکری در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فالون داف</a:t>
            </a:r>
            <a:r>
              <a:rPr lang="fa-IR" dirty="0">
                <a:latin typeface="Times New Roman"/>
                <a:ea typeface="Times New Roman"/>
                <a:cs typeface="Tahoma"/>
              </a:rPr>
              <a:t>ا همچنان باقی بوده و چاره ای برای آن اندیشیده نشده است،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فالون دافا </a:t>
            </a:r>
            <a:r>
              <a:rPr lang="fa-IR" dirty="0">
                <a:latin typeface="Times New Roman"/>
                <a:ea typeface="Times New Roman"/>
                <a:cs typeface="Tahoma"/>
              </a:rPr>
              <a:t>برای حل این مسئله به طور ناقص و محدودی اقدام کرده و سه ویژگی راستی، دوستی و بردباری را به عنوان سرشت جهان و نیروی کیهانی معرفی کرده و تزکیه کنندگان را دعوت می کند تا خود را با آن سه صفت هماهنگ سازند.</a:t>
            </a:r>
            <a:endParaRPr lang="en-US" sz="2400" dirty="0">
              <a:latin typeface="Times New Roman"/>
              <a:ea typeface="Times New Roman"/>
            </a:endParaRPr>
          </a:p>
          <a:p>
            <a:r>
              <a:rPr lang="fa-IR" sz="2400" dirty="0">
                <a:latin typeface="Times New Roman"/>
                <a:ea typeface="Times New Roman"/>
                <a:cs typeface="B Mitra"/>
              </a:rPr>
              <a:t> -  شریف زاده، بهمن، عرفان دینی معنویت گرایی نوپدید ، ص 182</a:t>
            </a:r>
            <a:endParaRPr lang="en-US" sz="1600" dirty="0">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6978455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algn="justLow"/>
            <a:r>
              <a:rPr lang="fa-IR" sz="4400" dirty="0">
                <a:solidFill>
                  <a:srgbClr xmlns:mc="http://schemas.openxmlformats.org/markup-compatibility/2006" xmlns:a14="http://schemas.microsoft.com/office/drawing/2007/7/7/main" val="C00000" mc:Ignorable=""/>
                </a:solidFill>
                <a:latin typeface="Times New Roman"/>
                <a:ea typeface="Times New Roman"/>
                <a:cs typeface="Tahoma"/>
              </a:rPr>
              <a:t>لی هنگ جی </a:t>
            </a:r>
            <a:r>
              <a:rPr lang="fa-IR" sz="4400" dirty="0">
                <a:latin typeface="Times New Roman"/>
                <a:ea typeface="Times New Roman"/>
                <a:cs typeface="Tahoma"/>
              </a:rPr>
              <a:t>، جهان را بسیار فراتر از این دنیایی که اکنون در آن به سر می بریم می داند، بلکه این دنیا را وقت اضافه ای می داند که روشن بینان به مردم بدکار داده اند تا رنج کشیده و به جایگاه اولیه خود بازگردند.</a:t>
            </a:r>
            <a:endParaRPr lang="en-US" sz="4400" dirty="0">
              <a:latin typeface="Times New Roman"/>
              <a:ea typeface="Times New Roman"/>
            </a:endParaRPr>
          </a:p>
          <a:p>
            <a:r>
              <a:rPr lang="fa-IR" sz="4400" dirty="0">
                <a:latin typeface="Times New Roman"/>
                <a:ea typeface="Times New Roman"/>
                <a:cs typeface="B Mitra"/>
              </a:rPr>
              <a:t> </a:t>
            </a:r>
            <a:r>
              <a:rPr lang="fa-IR" sz="4400" dirty="0">
                <a:solidFill>
                  <a:srgbClr xmlns:mc="http://schemas.openxmlformats.org/markup-compatibility/2006" xmlns:a14="http://schemas.microsoft.com/office/drawing/2007/7/7/main" val="C00000" mc:Ignorable=""/>
                </a:solidFill>
                <a:latin typeface="Times New Roman"/>
                <a:ea typeface="Times New Roman"/>
                <a:cs typeface="B Mitra"/>
              </a:rPr>
              <a:t>-  لی هنگ جی ، شوان فالون ، ص 119</a:t>
            </a:r>
            <a:endParaRPr lang="en-US" sz="4400" dirty="0">
              <a:solidFill>
                <a:srgbClr xmlns:mc="http://schemas.openxmlformats.org/markup-compatibility/2006" xmlns:a14="http://schemas.microsoft.com/office/drawing/2007/7/7/main" val="C00000" mc:Ignorable=""/>
              </a:solidFill>
              <a:latin typeface="Times New Roman"/>
              <a:ea typeface="Times New Roman"/>
            </a:endParaRPr>
          </a:p>
          <a:p>
            <a:endParaRPr lang="fa-IR" sz="4400" dirty="0"/>
          </a:p>
        </p:txBody>
      </p:sp>
      <p:sp>
        <p:nvSpPr>
          <p:cNvPr id="2" name="Title 1"/>
          <p:cNvSpPr>
            <a:spLocks noGrp="1"/>
          </p:cNvSpPr>
          <p:nvPr>
            <p:ph type="title"/>
          </p:nvPr>
        </p:nvSpPr>
        <p:spPr>
          <a:xfrm>
            <a:off x="457200" y="274638"/>
            <a:ext cx="8229600" cy="82528"/>
          </a:xfrm>
        </p:spPr>
        <p:txBody>
          <a:bodyPr>
            <a:normAutofit fontScale="90000"/>
          </a:bodyPr>
          <a:lstStyle/>
          <a:p>
            <a:endParaRPr lang="fa-IR" dirty="0"/>
          </a:p>
        </p:txBody>
      </p:sp>
    </p:spTree>
    <p:extLst>
      <p:ext uri="{BB962C8B-B14F-4D97-AF65-F5344CB8AC3E}">
        <p14:creationId xmlns:p14="http://schemas.microsoft.com/office/powerpoint/2007/7/12/main" val="14989053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0" indent="0" algn="justLow">
              <a:buNone/>
            </a:pPr>
            <a:r>
              <a:rPr lang="fa-IR" dirty="0" smtClean="0">
                <a:latin typeface="Times New Roman"/>
                <a:ea typeface="Times New Roman"/>
                <a:cs typeface="Tahoma"/>
              </a:rPr>
              <a:t>لذا </a:t>
            </a:r>
            <a:r>
              <a:rPr lang="fa-IR" dirty="0">
                <a:latin typeface="Times New Roman"/>
                <a:ea typeface="Times New Roman"/>
                <a:cs typeface="Tahoma"/>
              </a:rPr>
              <a:t>معتقد است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در این سطح از جهان که انسان پدید می آید بیماری ،سرما، گرما، گرسنگی،تشنگی ،مرگ و انواع رنج ها وجود دارد، پس کسی که از این فرصت ها     استفاده کند و خود را به سطوح بالا بکشد از زاد و مرگ های پی در پی نجات پیدا می کند و در غیر این صورت بارها و بارها متولد خواهد شد و رنج خواهد کشید.( همان اعتقاد به تناسخ )</a:t>
            </a:r>
            <a:endParaRPr lang="en-US" sz="2400" dirty="0">
              <a:solidFill>
                <a:srgbClr xmlns:mc="http://schemas.openxmlformats.org/markup-compatibility/2006" xmlns:a14="http://schemas.microsoft.com/office/drawing/2007/7/7/main" val="C00000" mc:Ignorable=""/>
              </a:solidFill>
              <a:latin typeface="Times New Roman"/>
              <a:ea typeface="Times New Roman"/>
            </a:endParaRPr>
          </a:p>
          <a:p>
            <a:pPr marL="0" indent="0" algn="justLow">
              <a:buNone/>
            </a:pPr>
            <a:r>
              <a:rPr lang="fa-IR" dirty="0" smtClean="0">
                <a:latin typeface="Times New Roman"/>
                <a:ea typeface="Times New Roman"/>
                <a:cs typeface="Tahoma"/>
              </a:rPr>
              <a:t>در </a:t>
            </a:r>
            <a:r>
              <a:rPr lang="fa-IR" dirty="0">
                <a:latin typeface="Times New Roman"/>
                <a:ea typeface="Times New Roman"/>
                <a:cs typeface="Tahoma"/>
              </a:rPr>
              <a:t>فرایند تزکیه، این بدن به سوی سطوح بالاتر می رود و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به بدن بودا تبدیل می شود </a:t>
            </a:r>
            <a:r>
              <a:rPr lang="fa-IR" dirty="0">
                <a:latin typeface="Times New Roman"/>
                <a:ea typeface="Times New Roman"/>
                <a:cs typeface="Tahoma"/>
              </a:rPr>
              <a:t>و از هر گونه بیماری و رنج و پیری رهایی می یابد.</a:t>
            </a:r>
            <a:endParaRPr lang="en-US" sz="2400" dirty="0">
              <a:latin typeface="Times New Roman"/>
              <a:ea typeface="Times New Roman"/>
            </a:endParaRPr>
          </a:p>
          <a:p>
            <a:r>
              <a:rPr lang="fa-IR" sz="2400" dirty="0">
                <a:latin typeface="Times New Roman"/>
                <a:ea typeface="Times New Roman"/>
                <a:cs typeface="B Mitra"/>
              </a:rPr>
              <a:t> -  شریف زاده ، بهمن ، عرفان دینی - معنویت گرایی نوپدید ، ص 180</a:t>
            </a:r>
            <a:endParaRPr lang="en-US" sz="1600" dirty="0">
              <a:latin typeface="Times New Roman"/>
              <a:ea typeface="Times New Roman"/>
            </a:endParaRPr>
          </a:p>
          <a:p>
            <a:endParaRPr lang="fa-IR"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36574593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lnSpcReduction="10000"/>
          </a:bodyPr>
          <a:lstStyle/>
          <a:p>
            <a:pPr lvl="0" algn="justLow">
              <a:buFont typeface="Times New Roman"/>
              <a:buChar char="-"/>
              <a:tabLst>
                <a:tab pos="457200" algn="l"/>
              </a:tabLst>
            </a:pPr>
            <a:r>
              <a:rPr lang="fa-IR" sz="3600" b="1" dirty="0">
                <a:solidFill>
                  <a:srgbClr xmlns:mc="http://schemas.openxmlformats.org/markup-compatibility/2006" xmlns:a14="http://schemas.microsoft.com/office/drawing/2007/7/7/main" val="C00000" mc:Ignorable=""/>
                </a:solidFill>
                <a:latin typeface="Times New Roman"/>
                <a:ea typeface="Times New Roman"/>
                <a:cs typeface="Tahoma"/>
              </a:rPr>
              <a:t>کارما  و تقوا: </a:t>
            </a:r>
            <a:endParaRPr lang="en-US" sz="3600" dirty="0">
              <a:solidFill>
                <a:srgbClr xmlns:mc="http://schemas.openxmlformats.org/markup-compatibility/2006" xmlns:a14="http://schemas.microsoft.com/office/drawing/2007/7/7/main" val="C00000" mc:Ignorable=""/>
              </a:solidFill>
              <a:latin typeface="Times New Roman"/>
              <a:ea typeface="Times New Roman"/>
              <a:cs typeface="B Mitra"/>
            </a:endParaRPr>
          </a:p>
          <a:p>
            <a:pPr marL="228600" algn="justLow"/>
            <a:r>
              <a:rPr lang="fa-IR" sz="3600" dirty="0">
                <a:latin typeface="Times New Roman"/>
                <a:ea typeface="Times New Roman"/>
                <a:cs typeface="Tahoma"/>
              </a:rPr>
              <a:t>کارما همان نتیجه خطاها و وابستگی هاست که رنج و بیماری را ایجاد می کند،            لی هنگ جی تحلیلی کاملاً مادی از این موضوع ارایه داده و می گوید:« یک نوع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ماده سیاه وجود دارد که این جا ما آن را کارما می نامیم.... ماده سیاه را مردم به وسیله انجام کارهای بد و انجام کارهایی که خوب نیستند یا آزار رساندن به دیگران به دست می آورند.»</a:t>
            </a:r>
            <a:endParaRPr lang="en-US" sz="3600" dirty="0">
              <a:solidFill>
                <a:srgbClr xmlns:mc="http://schemas.openxmlformats.org/markup-compatibility/2006" xmlns:a14="http://schemas.microsoft.com/office/drawing/2007/7/7/main" val="C00000" mc:Ignorable=""/>
              </a:solidFill>
              <a:latin typeface="Times New Roman"/>
              <a:ea typeface="Times New Roman"/>
            </a:endParaRPr>
          </a:p>
          <a:p>
            <a:r>
              <a:rPr lang="fa-IR" sz="2400" dirty="0">
                <a:latin typeface="Times New Roman"/>
                <a:ea typeface="Times New Roman"/>
                <a:cs typeface="B Mitra"/>
              </a:rPr>
              <a:t> -  لی هنگ جی ، شوان فالون ، ص 38 </a:t>
            </a:r>
            <a:endParaRPr lang="en-US" sz="16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081442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normAutofit lnSpcReduction="10000"/>
          </a:bodyPr>
          <a:lstStyle/>
          <a:p>
            <a:pPr marL="228600" algn="justLow"/>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تقوا هم در فالون دافا </a:t>
            </a:r>
            <a:r>
              <a:rPr lang="fa-IR" sz="3600" dirty="0">
                <a:latin typeface="Times New Roman"/>
                <a:ea typeface="Times New Roman"/>
                <a:cs typeface="Tahoma"/>
              </a:rPr>
              <a:t>ماهیتی مادی دارد، ماده ای سفید که تزکیه کنندگان سطوح بالا و روشن بینان می توانند آن را ببینند.</a:t>
            </a:r>
            <a:endParaRPr lang="en-US" sz="3600" dirty="0">
              <a:latin typeface="Times New Roman"/>
              <a:ea typeface="Times New Roman"/>
            </a:endParaRPr>
          </a:p>
          <a:p>
            <a:pPr marL="228600" algn="justLow"/>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 تقوا نوعی ماده سفید رنگ است و در واقع چیزی معنوی یا چیزی فقط عقیدتی،مثل آنچه افراد فکر می کردند نیست .... تقوا در تمام درون بدن فرد قرار دارد و یک میدان تحمل سختی هاست که آن را  با گذر از اوقات سخت یا به وسیله انجام کارهای خوب برای مردم به دست می آوریم.»</a:t>
            </a:r>
            <a:endParaRPr lang="en-US" sz="3600" dirty="0">
              <a:solidFill>
                <a:srgbClr xmlns:mc="http://schemas.openxmlformats.org/markup-compatibility/2006" xmlns:a14="http://schemas.microsoft.com/office/drawing/2007/7/7/main" val="C00000" mc:Ignorable=""/>
              </a:solidFill>
              <a:latin typeface="Times New Roman"/>
              <a:ea typeface="Times New Roman"/>
            </a:endParaRPr>
          </a:p>
          <a:p>
            <a:r>
              <a:rPr lang="fa-IR" sz="2400" dirty="0">
                <a:latin typeface="Times New Roman"/>
                <a:ea typeface="Times New Roman"/>
                <a:cs typeface="B Mitra"/>
              </a:rPr>
              <a:t> -  همان </a:t>
            </a:r>
            <a:endParaRPr lang="en-US" sz="1600" dirty="0">
              <a:latin typeface="Times New Roman"/>
              <a:ea typeface="Times New Roman"/>
            </a:endParaRPr>
          </a:p>
          <a:p>
            <a:endParaRPr lang="fa-IR"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16603108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143668"/>
          </a:xfrm>
        </p:spPr>
        <p:txBody>
          <a:bodyPr>
            <a:normAutofit/>
          </a:bodyPr>
          <a:lstStyle/>
          <a:p>
            <a:pPr marL="228600" algn="justLow"/>
            <a:r>
              <a:rPr lang="fa-IR" dirty="0">
                <a:solidFill>
                  <a:srgbClr xmlns:mc="http://schemas.openxmlformats.org/markup-compatibility/2006" xmlns:a14="http://schemas.microsoft.com/office/drawing/2007/7/7/main" val="C00000" mc:Ignorable=""/>
                </a:solidFill>
                <a:latin typeface="Times New Roman"/>
                <a:ea typeface="Times New Roman"/>
                <a:cs typeface="Tahoma"/>
              </a:rPr>
              <a:t>لی هنگ جی </a:t>
            </a:r>
            <a:r>
              <a:rPr lang="fa-IR" dirty="0">
                <a:latin typeface="Times New Roman"/>
                <a:ea typeface="Times New Roman"/>
                <a:cs typeface="Tahoma"/>
              </a:rPr>
              <a:t>معتقد است ، هر کس که در این دنیا متولد می شود حتماً، یک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میدان کارمایی </a:t>
            </a:r>
            <a:r>
              <a:rPr lang="fa-IR" dirty="0">
                <a:latin typeface="Times New Roman"/>
                <a:ea typeface="Times New Roman"/>
                <a:cs typeface="Tahoma"/>
              </a:rPr>
              <a:t>دارد ، اگر نداشت از چرخه تناسخ و زاد و مرگ خارج می شد، با این حال همه از کارمای یکسان برخوردار نیستند، بعضی ها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کیفیت مادر زادی </a:t>
            </a:r>
            <a:r>
              <a:rPr lang="fa-IR" dirty="0">
                <a:latin typeface="Times New Roman"/>
                <a:ea typeface="Times New Roman"/>
                <a:cs typeface="Tahoma"/>
              </a:rPr>
              <a:t>بهتری دارند و با دارا بودن تقوای بیشتر از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ماده سیاه کمتری </a:t>
            </a:r>
            <a:r>
              <a:rPr lang="fa-IR" dirty="0">
                <a:latin typeface="Times New Roman"/>
                <a:ea typeface="Times New Roman"/>
                <a:cs typeface="Tahoma"/>
              </a:rPr>
              <a:t>رنج می برند، البته اگراین «</a:t>
            </a:r>
            <a:r>
              <a:rPr lang="fa-IR" b="1" dirty="0">
                <a:solidFill>
                  <a:srgbClr xmlns:mc="http://schemas.openxmlformats.org/markup-compatibility/2006" xmlns:a14="http://schemas.microsoft.com/office/drawing/2007/7/7/main" val="C00000" mc:Ignorable=""/>
                </a:solidFill>
                <a:latin typeface="Times New Roman"/>
                <a:ea typeface="Times New Roman"/>
                <a:cs typeface="Tahoma"/>
              </a:rPr>
              <a:t>عقوبت کارمایی</a:t>
            </a:r>
            <a:r>
              <a:rPr lang="fa-IR" dirty="0">
                <a:latin typeface="Times New Roman"/>
                <a:ea typeface="Times New Roman"/>
                <a:cs typeface="Tahoma"/>
              </a:rPr>
              <a:t>» وجود نداشت و بشر در سلامت و آسایش زندگی می کرد دیگر انگیزه ای برای تزکیه و رشد   پیدا نمی کرد، در این صورت شبیه موجودات آسمانی بود، در حالی که به کارهای بد     خود هم ادامه می داد.</a:t>
            </a:r>
            <a:endParaRPr lang="en-US" sz="2400" dirty="0">
              <a:latin typeface="Times New Roman"/>
              <a:ea typeface="Times New Roman"/>
            </a:endParaRPr>
          </a:p>
          <a:p>
            <a:r>
              <a:rPr lang="fa-IR" sz="2400" dirty="0">
                <a:latin typeface="Times New Roman"/>
                <a:ea typeface="Times New Roman"/>
                <a:cs typeface="B Mitra"/>
              </a:rPr>
              <a:t> -  همان ،ص 80</a:t>
            </a:r>
            <a:endParaRPr lang="en-US" sz="16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8281077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p:spPr>
        <p:txBody>
          <a:bodyPr>
            <a:normAutofit lnSpcReduction="10000"/>
          </a:bodyPr>
          <a:lstStyle/>
          <a:p>
            <a:pPr marL="228600" algn="justLow"/>
            <a:r>
              <a:rPr lang="fa-IR" sz="3600" dirty="0">
                <a:latin typeface="Times New Roman"/>
                <a:ea typeface="Times New Roman"/>
                <a:cs typeface="Tahoma"/>
              </a:rPr>
              <a:t>لذا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فالون دافا </a:t>
            </a:r>
            <a:r>
              <a:rPr lang="fa-IR" sz="3600" dirty="0">
                <a:latin typeface="Times New Roman"/>
                <a:ea typeface="Times New Roman"/>
                <a:cs typeface="Tahoma"/>
              </a:rPr>
              <a:t>روشی است برای از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بین بردن کارما یا کرمه و افزایش تقوا</a:t>
            </a:r>
            <a:r>
              <a:rPr lang="fa-IR" sz="3600" dirty="0">
                <a:latin typeface="Times New Roman"/>
                <a:ea typeface="Times New Roman"/>
                <a:cs typeface="Tahoma"/>
              </a:rPr>
              <a:t>.این مسیرِ تزکیه است و باید با دقت طی شود بنابراین آن ها معتقدند برای تزکیه به تقوای زیادی نیاز داریم و این نیاز محدودیتی ندارد، هر چه بیشتر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ماده سفید </a:t>
            </a:r>
            <a:r>
              <a:rPr lang="fa-IR" sz="3600" dirty="0">
                <a:latin typeface="Times New Roman"/>
                <a:ea typeface="Times New Roman"/>
                <a:cs typeface="Tahoma"/>
              </a:rPr>
              <a:t>داشته باشیم رشد بیشتری هم خواهیم داشت، البته برای این کار باید دو برنامه را اجرا کرد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یکی تزکیه« شین شینگ » و دیگری تمرینات فالون دافا.</a:t>
            </a:r>
            <a:endParaRPr lang="en-US" sz="3600" dirty="0">
              <a:solidFill>
                <a:srgbClr xmlns:mc="http://schemas.openxmlformats.org/markup-compatibility/2006" xmlns:a14="http://schemas.microsoft.com/office/drawing/2007/7/7/main" val="C00000" mc:Ignorable=""/>
              </a:solidFill>
              <a:latin typeface="Times New Roman"/>
              <a:ea typeface="Times New Roman"/>
            </a:endParaRPr>
          </a:p>
          <a:p>
            <a:r>
              <a:rPr lang="fa-IR" dirty="0">
                <a:latin typeface="Times New Roman"/>
                <a:ea typeface="Times New Roman"/>
                <a:cs typeface="B Mitra"/>
              </a:rPr>
              <a:t> </a:t>
            </a:r>
            <a:r>
              <a:rPr lang="fa-IR" sz="2000" dirty="0">
                <a:latin typeface="Times New Roman"/>
                <a:ea typeface="Times New Roman"/>
                <a:cs typeface="B Mitra"/>
              </a:rPr>
              <a:t>- مظاهری سیف ، حمیدرضا ، نقدی بر یک مکتب عرفانی نو ظهور ، « فالون دافا» نشریه پگاه حوزه، شماره 249 </a:t>
            </a:r>
            <a:endParaRPr lang="en-US" sz="20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82528"/>
          </a:xfrm>
        </p:spPr>
        <p:txBody>
          <a:bodyPr>
            <a:normAutofit fontScale="90000"/>
          </a:bodyPr>
          <a:lstStyle/>
          <a:p>
            <a:endParaRPr lang="fa-IR" dirty="0"/>
          </a:p>
        </p:txBody>
      </p:sp>
    </p:spTree>
    <p:extLst>
      <p:ext uri="{BB962C8B-B14F-4D97-AF65-F5344CB8AC3E}">
        <p14:creationId xmlns:p14="http://schemas.microsoft.com/office/powerpoint/2007/7/12/main" val="11551114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143668"/>
          </a:xfrm>
        </p:spPr>
        <p:txBody>
          <a:bodyPr>
            <a:normAutofit/>
          </a:bodyPr>
          <a:lstStyle/>
          <a:p>
            <a:pPr lvl="0" algn="justLow">
              <a:buFont typeface="Times New Roman"/>
              <a:buChar char="-"/>
              <a:tabLst>
                <a:tab pos="457200" algn="l"/>
              </a:tabLst>
            </a:pPr>
            <a:r>
              <a:rPr lang="fa-IR" sz="3600" b="1" dirty="0">
                <a:solidFill>
                  <a:srgbClr xmlns:mc="http://schemas.openxmlformats.org/markup-compatibility/2006" xmlns:a14="http://schemas.microsoft.com/office/drawing/2007/7/7/main" val="C00000" mc:Ignorable=""/>
                </a:solidFill>
                <a:latin typeface="Times New Roman"/>
                <a:ea typeface="Times New Roman"/>
                <a:cs typeface="Tahoma"/>
              </a:rPr>
              <a:t>تزکیه ذهن و جسم در فالون دافا:</a:t>
            </a:r>
            <a:endParaRPr lang="en-US" sz="3600" dirty="0">
              <a:solidFill>
                <a:srgbClr xmlns:mc="http://schemas.openxmlformats.org/markup-compatibility/2006" xmlns:a14="http://schemas.microsoft.com/office/drawing/2007/7/7/main" val="C00000" mc:Ignorable=""/>
              </a:solidFill>
              <a:latin typeface="Times New Roman"/>
              <a:ea typeface="Times New Roman"/>
              <a:cs typeface="B Mitra"/>
            </a:endParaRPr>
          </a:p>
          <a:p>
            <a:pPr marL="0" indent="0" algn="justLow">
              <a:buNone/>
            </a:pPr>
            <a:r>
              <a:rPr lang="fa-IR" sz="3600" dirty="0" smtClean="0">
                <a:solidFill>
                  <a:srgbClr xmlns:mc="http://schemas.openxmlformats.org/markup-compatibility/2006" xmlns:a14="http://schemas.microsoft.com/office/drawing/2007/7/7/main" val="C00000" mc:Ignorable=""/>
                </a:solidFill>
                <a:latin typeface="Times New Roman"/>
                <a:ea typeface="Times New Roman"/>
                <a:cs typeface="Tahoma"/>
              </a:rPr>
              <a:t>لی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هنگ جی </a:t>
            </a:r>
            <a:r>
              <a:rPr lang="fa-IR" sz="3600" dirty="0">
                <a:latin typeface="Times New Roman"/>
                <a:ea typeface="Times New Roman"/>
                <a:cs typeface="Tahoma"/>
              </a:rPr>
              <a:t>تأکید می کند که تزکیه ذهن و جسم باید با هم انجام شود و هر کدام به تنهایی می تواند درد سرساز و بکله خطرناک باشد .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بودیسم</a:t>
            </a:r>
            <a:r>
              <a:rPr lang="fa-IR" sz="3600" dirty="0">
                <a:latin typeface="Times New Roman"/>
                <a:ea typeface="Times New Roman"/>
                <a:cs typeface="Tahoma"/>
              </a:rPr>
              <a:t> فقط به تزکیه ذهن می پردازد و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تائوئیسم </a:t>
            </a:r>
            <a:r>
              <a:rPr lang="fa-IR" sz="3600" dirty="0">
                <a:latin typeface="Times New Roman"/>
                <a:ea typeface="Times New Roman"/>
                <a:cs typeface="Tahoma"/>
              </a:rPr>
              <a:t>جسم را تزکیه می کند، اما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فالون دافا </a:t>
            </a:r>
            <a:r>
              <a:rPr lang="fa-IR" sz="3600" dirty="0">
                <a:latin typeface="Times New Roman"/>
                <a:ea typeface="Times New Roman"/>
                <a:cs typeface="Tahoma"/>
              </a:rPr>
              <a:t>هر دو را مورد تاکید قرار می دهد.</a:t>
            </a:r>
            <a:endParaRPr lang="en-US" sz="3600" dirty="0">
              <a:latin typeface="Times New Roman"/>
              <a:ea typeface="Times New Roman"/>
            </a:endParaRPr>
          </a:p>
          <a:p>
            <a:r>
              <a:rPr lang="fa-IR" sz="3600" dirty="0">
                <a:latin typeface="Times New Roman"/>
                <a:ea typeface="Times New Roman"/>
                <a:cs typeface="B Mitra"/>
              </a:rPr>
              <a:t> </a:t>
            </a:r>
            <a:r>
              <a:rPr lang="fa-IR" sz="2000" dirty="0">
                <a:latin typeface="Times New Roman"/>
                <a:ea typeface="Times New Roman"/>
                <a:cs typeface="B Mitra"/>
              </a:rPr>
              <a:t>-  لی هنگ جی ، شوان فالون ، ص 214</a:t>
            </a:r>
            <a:endParaRPr lang="en-US" sz="2000" dirty="0">
              <a:latin typeface="Times New Roman"/>
              <a:ea typeface="Times New Roman"/>
            </a:endParaRPr>
          </a:p>
          <a:p>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909606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algn="justLow"/>
            <a:r>
              <a:rPr lang="fa-IR" sz="4000" dirty="0">
                <a:latin typeface="Times New Roman"/>
                <a:ea typeface="Times New Roman"/>
                <a:cs typeface="Tahoma"/>
              </a:rPr>
              <a:t>در سنت چین ، تعالیم روشن بینان بزرگ و روش های تزکیه در دو مدرسه اصلی به نام مدرسه «</a:t>
            </a:r>
            <a:r>
              <a:rPr lang="fa-IR" sz="4000" b="1" dirty="0">
                <a:latin typeface="Times New Roman"/>
                <a:ea typeface="Times New Roman"/>
                <a:cs typeface="Tahoma"/>
              </a:rPr>
              <a:t>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بودا»</a:t>
            </a:r>
            <a:r>
              <a:rPr lang="fa-IR" sz="4000" dirty="0">
                <a:latin typeface="Times New Roman"/>
                <a:ea typeface="Times New Roman"/>
                <a:cs typeface="Tahoma"/>
              </a:rPr>
              <a:t>و مدرسه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 تائو» </a:t>
            </a:r>
            <a:r>
              <a:rPr lang="fa-IR" sz="4000" dirty="0">
                <a:latin typeface="Times New Roman"/>
                <a:ea typeface="Times New Roman"/>
                <a:cs typeface="Tahoma"/>
              </a:rPr>
              <a:t>تقسیم می شود که اولی بر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نیکخواهی</a:t>
            </a:r>
            <a:r>
              <a:rPr lang="fa-IR" sz="4000" dirty="0">
                <a:latin typeface="Times New Roman"/>
                <a:ea typeface="Times New Roman"/>
                <a:cs typeface="Tahoma"/>
              </a:rPr>
              <a:t> و دومی بر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حقیقت</a:t>
            </a:r>
            <a:r>
              <a:rPr lang="fa-IR" sz="4000" dirty="0">
                <a:latin typeface="Times New Roman"/>
                <a:ea typeface="Times New Roman"/>
                <a:cs typeface="Tahoma"/>
              </a:rPr>
              <a:t> تأکید دارد، در حالی که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فالون دافا </a:t>
            </a:r>
            <a:r>
              <a:rPr lang="fa-IR" sz="4000" dirty="0">
                <a:latin typeface="Times New Roman"/>
                <a:ea typeface="Times New Roman"/>
                <a:cs typeface="Tahoma"/>
              </a:rPr>
              <a:t>بر سه اصل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 جن ، شن، رن» ( حقیقت ، نیک خواهی ، بردباری )</a:t>
            </a:r>
            <a:r>
              <a:rPr lang="fa-IR" sz="4000" dirty="0">
                <a:latin typeface="Times New Roman"/>
                <a:ea typeface="Times New Roman"/>
                <a:cs typeface="Tahoma"/>
              </a:rPr>
              <a:t> تأکید می کند. </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33373661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000792"/>
          </a:xfrm>
        </p:spPr>
        <p:txBody>
          <a:bodyPr>
            <a:normAutofit lnSpcReduction="10000"/>
          </a:bodyPr>
          <a:lstStyle/>
          <a:p>
            <a:pPr marL="228600" algn="justLow"/>
            <a:r>
              <a:rPr lang="fa-IR" sz="3200" dirty="0">
                <a:solidFill>
                  <a:srgbClr xmlns:mc="http://schemas.openxmlformats.org/markup-compatibility/2006" xmlns:a14="http://schemas.microsoft.com/office/drawing/2007/7/7/main" val="C00000" mc:Ignorable=""/>
                </a:solidFill>
                <a:latin typeface="Times New Roman"/>
                <a:ea typeface="Times New Roman"/>
                <a:cs typeface="Tahoma"/>
              </a:rPr>
              <a:t>تزکیه ذهن همان تزکیه « شین شینگ » </a:t>
            </a:r>
            <a:r>
              <a:rPr lang="fa-IR" sz="3200" dirty="0">
                <a:latin typeface="Times New Roman"/>
                <a:ea typeface="Times New Roman"/>
                <a:cs typeface="Tahoma"/>
              </a:rPr>
              <a:t>است که انسان را با سرشت جهان هماهنگ کرده، تقوا کسب می کند </a:t>
            </a:r>
            <a:r>
              <a:rPr lang="fa-IR" sz="3200" dirty="0">
                <a:solidFill>
                  <a:srgbClr xmlns:mc="http://schemas.openxmlformats.org/markup-compatibility/2006" xmlns:a14="http://schemas.microsoft.com/office/drawing/2007/7/7/main" val="C00000" mc:Ignorable=""/>
                </a:solidFill>
                <a:latin typeface="Times New Roman"/>
                <a:ea typeface="Times New Roman"/>
                <a:cs typeface="Tahoma"/>
              </a:rPr>
              <a:t>و تزکیه جسم از طریق تمریناتی است که لی هنگ جی ابداع کرده و آموزش می دهد ، </a:t>
            </a:r>
            <a:r>
              <a:rPr lang="fa-IR" sz="3200" dirty="0">
                <a:latin typeface="Times New Roman"/>
                <a:ea typeface="Times New Roman"/>
                <a:cs typeface="Tahoma"/>
              </a:rPr>
              <a:t>با تلفیق این دو روش می توان در سطح بالایی تزکیه کرد به طوری که بدن و ذهن همزمان پاک شده و </a:t>
            </a:r>
            <a:r>
              <a:rPr lang="fa-IR" sz="3200" dirty="0">
                <a:solidFill>
                  <a:srgbClr xmlns:mc="http://schemas.openxmlformats.org/markup-compatibility/2006" xmlns:a14="http://schemas.microsoft.com/office/drawing/2007/7/7/main" val="C00000" mc:Ignorable=""/>
                </a:solidFill>
                <a:latin typeface="Times New Roman"/>
                <a:ea typeface="Times New Roman"/>
                <a:cs typeface="Tahoma"/>
              </a:rPr>
              <a:t>انرژی زیادی </a:t>
            </a:r>
            <a:r>
              <a:rPr lang="fa-IR" sz="3200" dirty="0">
                <a:latin typeface="Times New Roman"/>
                <a:ea typeface="Times New Roman"/>
                <a:cs typeface="Tahoma"/>
              </a:rPr>
              <a:t>را برای </a:t>
            </a:r>
            <a:r>
              <a:rPr lang="fa-IR" sz="3200" dirty="0">
                <a:solidFill>
                  <a:srgbClr xmlns:mc="http://schemas.openxmlformats.org/markup-compatibility/2006" xmlns:a14="http://schemas.microsoft.com/office/drawing/2007/7/7/main" val="C00000" mc:Ignorable=""/>
                </a:solidFill>
                <a:latin typeface="Times New Roman"/>
                <a:ea typeface="Times New Roman"/>
                <a:cs typeface="Tahoma"/>
              </a:rPr>
              <a:t>شکل گیری مدار آسمانی «</a:t>
            </a:r>
            <a:r>
              <a:rPr lang="fa-IR" sz="3200" b="1" dirty="0">
                <a:solidFill>
                  <a:srgbClr xmlns:mc="http://schemas.openxmlformats.org/markup-compatibility/2006" xmlns:a14="http://schemas.microsoft.com/office/drawing/2007/7/7/main" val="C00000" mc:Ignorable=""/>
                </a:solidFill>
                <a:latin typeface="Times New Roman"/>
                <a:ea typeface="Times New Roman"/>
                <a:cs typeface="Tahoma"/>
              </a:rPr>
              <a:t> </a:t>
            </a:r>
            <a:r>
              <a:rPr lang="fa-IR" sz="3200" dirty="0">
                <a:solidFill>
                  <a:srgbClr xmlns:mc="http://schemas.openxmlformats.org/markup-compatibility/2006" xmlns:a14="http://schemas.microsoft.com/office/drawing/2007/7/7/main" val="C00000" mc:Ignorable=""/>
                </a:solidFill>
                <a:latin typeface="Times New Roman"/>
                <a:ea typeface="Times New Roman"/>
                <a:cs typeface="Tahoma"/>
              </a:rPr>
              <a:t>مائویو» ( در مکتب تائوییسم از مدار آسمانی کوچک و بزرگ سخن به میان آمده ، مدار آسمانی کوچک برای شفا دادن و حفظ سلامتی است اما مدار بزرگ آسمانی برای تزکیه   « گونگ » است)</a:t>
            </a:r>
            <a:r>
              <a:rPr lang="fa-IR" sz="3200" baseline="30000" dirty="0">
                <a:solidFill>
                  <a:srgbClr xmlns:mc="http://schemas.openxmlformats.org/markup-compatibility/2006" xmlns:a14="http://schemas.microsoft.com/office/drawing/2007/7/7/main" val="C00000" mc:Ignorable=""/>
                </a:solidFill>
                <a:latin typeface="Times New Roman"/>
                <a:ea typeface="Times New Roman"/>
                <a:cs typeface="Tahoma"/>
              </a:rPr>
              <a:t>.</a:t>
            </a:r>
            <a:endParaRPr lang="en-US" sz="3200" dirty="0">
              <a:solidFill>
                <a:srgbClr xmlns:mc="http://schemas.openxmlformats.org/markup-compatibility/2006" xmlns:a14="http://schemas.microsoft.com/office/drawing/2007/7/7/main" val="C00000" mc:Ignorable=""/>
              </a:solidFill>
              <a:latin typeface="Times New Roman"/>
              <a:ea typeface="Times New Roman"/>
            </a:endParaRPr>
          </a:p>
          <a:p>
            <a:r>
              <a:rPr lang="fa-IR" sz="2400" dirty="0">
                <a:latin typeface="Times New Roman"/>
                <a:ea typeface="Times New Roman"/>
                <a:cs typeface="B Mitra"/>
              </a:rPr>
              <a:t> </a:t>
            </a:r>
            <a:r>
              <a:rPr lang="fa-IR" sz="2000" dirty="0">
                <a:latin typeface="Times New Roman"/>
                <a:ea typeface="Times New Roman"/>
                <a:cs typeface="B Mitra"/>
              </a:rPr>
              <a:t>-  همان ،ص327</a:t>
            </a:r>
            <a:endParaRPr lang="en-US" sz="20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1447873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r>
              <a:rPr lang="fa-IR" sz="4400" dirty="0">
                <a:ea typeface="Times New Roman"/>
                <a:cs typeface="Tahoma"/>
              </a:rPr>
              <a:t>و رسیدن به </a:t>
            </a:r>
            <a:r>
              <a:rPr lang="fa-IR" sz="4400" dirty="0">
                <a:solidFill>
                  <a:srgbClr xmlns:mc="http://schemas.openxmlformats.org/markup-compatibility/2006" xmlns:a14="http://schemas.microsoft.com/office/drawing/2007/7/7/main" val="C00000" mc:Ignorable=""/>
                </a:solidFill>
                <a:ea typeface="Times New Roman"/>
                <a:cs typeface="Tahoma"/>
              </a:rPr>
              <a:t>بدن بودا </a:t>
            </a:r>
            <a:r>
              <a:rPr lang="fa-IR" sz="4400" dirty="0">
                <a:ea typeface="Times New Roman"/>
                <a:cs typeface="Tahoma"/>
              </a:rPr>
              <a:t>فراهم می کند با جمع میان تزکیه ذهن و جسم در </a:t>
            </a:r>
            <a:r>
              <a:rPr lang="fa-IR" sz="4400" dirty="0">
                <a:solidFill>
                  <a:srgbClr xmlns:mc="http://schemas.openxmlformats.org/markup-compatibility/2006" xmlns:a14="http://schemas.microsoft.com/office/drawing/2007/7/7/main" val="C00000" mc:Ignorable=""/>
                </a:solidFill>
                <a:ea typeface="Times New Roman"/>
                <a:cs typeface="Tahoma"/>
              </a:rPr>
              <a:t>فالون دافا </a:t>
            </a:r>
            <a:r>
              <a:rPr lang="fa-IR" sz="4400" dirty="0">
                <a:ea typeface="Times New Roman"/>
                <a:cs typeface="Tahoma"/>
              </a:rPr>
              <a:t>امکان باز شدن سریع و هم زمان تمام کانال های انرژیِ بدن فراهم می شود و ضعف و بمیاری و پیری از جسم می گریزد و تسلسل مرگ و تولد گسسته می شود. </a:t>
            </a:r>
            <a:endParaRPr lang="fa-IR" sz="44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951981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a:bodyPr>
          <a:lstStyle/>
          <a:p>
            <a:pPr marL="228600" algn="justLow"/>
            <a:r>
              <a:rPr lang="fa-IR" sz="3600" dirty="0">
                <a:latin typeface="Times New Roman"/>
                <a:ea typeface="Times New Roman"/>
                <a:cs typeface="Tahoma"/>
              </a:rPr>
              <a:t>توجیه برنامه تزکیه دوگانه ذهن و جسم این است که ذهن در حقیقت پدیداری مادی در بدن انسان است مثل شکل بدن، ذهن هم فعل و انفعالات شیمیایی و امواج و ارتعاشات فیزیکی بخشی از بدن است و این دو یکی هستند،« در حقیقت ماده و ذهن هر دو یک چیز هستند، در رشته علم بدن انسان. دانشمندان امروزی معتقدند فکری که مغز انسان تولید  می کند ماده است، بنابراین آن ها به صورت مادی وجود دارند.»</a:t>
            </a:r>
            <a:endParaRPr lang="en-US" sz="3600" dirty="0">
              <a:latin typeface="Times New Roman"/>
              <a:ea typeface="Times New Roman"/>
            </a:endParaRPr>
          </a:p>
          <a:p>
            <a:r>
              <a:rPr lang="fa-IR" sz="2400" dirty="0">
                <a:latin typeface="Times New Roman"/>
                <a:ea typeface="Times New Roman"/>
                <a:cs typeface="B Mitra"/>
              </a:rPr>
              <a:t> -  همان ، ص 349</a:t>
            </a:r>
            <a:endParaRPr lang="en-US" sz="16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8666993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357166"/>
            <a:ext cx="8372476" cy="6143668"/>
          </a:xfrm>
        </p:spPr>
        <p:txBody>
          <a:bodyPr>
            <a:normAutofit/>
          </a:bodyPr>
          <a:lstStyle/>
          <a:p>
            <a:pPr lvl="0" algn="justLow">
              <a:buFont typeface="Times New Roman"/>
              <a:buChar char="-"/>
              <a:tabLst>
                <a:tab pos="457200" algn="l"/>
              </a:tabLst>
            </a:pPr>
            <a:r>
              <a:rPr lang="fa-IR" b="1" dirty="0">
                <a:solidFill>
                  <a:srgbClr xmlns:mc="http://schemas.openxmlformats.org/markup-compatibility/2006" xmlns:a14="http://schemas.microsoft.com/office/drawing/2007/7/7/main" val="C00000" mc:Ignorable=""/>
                </a:solidFill>
                <a:latin typeface="Times New Roman"/>
                <a:ea typeface="Times New Roman"/>
                <a:cs typeface="Tahoma"/>
              </a:rPr>
              <a:t>تزکیه ذهن در فالون دافا:</a:t>
            </a:r>
            <a:endParaRPr lang="en-US" sz="2400" dirty="0">
              <a:solidFill>
                <a:srgbClr xmlns:mc="http://schemas.openxmlformats.org/markup-compatibility/2006" xmlns:a14="http://schemas.microsoft.com/office/drawing/2007/7/7/main" val="C00000" mc:Ignorable=""/>
              </a:solidFill>
              <a:latin typeface="Times New Roman"/>
              <a:ea typeface="Times New Roman"/>
              <a:cs typeface="B Mitra"/>
            </a:endParaRPr>
          </a:p>
          <a:p>
            <a:pPr marL="228600" algn="justLow"/>
            <a:r>
              <a:rPr lang="fa-IR" dirty="0">
                <a:latin typeface="Times New Roman"/>
                <a:ea typeface="Times New Roman"/>
                <a:cs typeface="Tahoma"/>
              </a:rPr>
              <a:t>همه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مردم یک روح اصلی و خود آگاه دارند و یک روح کمکی </a:t>
            </a:r>
            <a:r>
              <a:rPr lang="fa-IR" dirty="0">
                <a:latin typeface="Times New Roman"/>
                <a:ea typeface="Times New Roman"/>
                <a:cs typeface="Tahoma"/>
              </a:rPr>
              <a:t>که در حالت نیمه هوشیار فعال می شود،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خود اصلی ما همان « ذهن خود آگاه»</a:t>
            </a:r>
            <a:r>
              <a:rPr lang="fa-IR" dirty="0">
                <a:latin typeface="Times New Roman"/>
                <a:ea typeface="Times New Roman"/>
                <a:cs typeface="Tahoma"/>
              </a:rPr>
              <a:t> و هوشیار است که باید تزکیه شود، روش ها و تمرین هایی که به خلسه رفتن را لازمه تمرین می دانند، در حقیقت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روح کمکی </a:t>
            </a:r>
            <a:r>
              <a:rPr lang="fa-IR" dirty="0">
                <a:latin typeface="Times New Roman"/>
                <a:ea typeface="Times New Roman"/>
                <a:cs typeface="Tahoma"/>
              </a:rPr>
              <a:t>را تزکیه می کنند ،مدیتیشن های طولانی و حتی آن ها که سال ها ریاضت می کشند،  روح اصلی را تزکیه نمی کنند، اما روش فالون دافا با تأکید بر همین زندگی عادی و قرار گرفتن در آن و عمل انواع رنج ها خود آگاه اصلی و روح اصلی تمرن کنندگان را تزکیه   می کند.</a:t>
            </a:r>
            <a:endParaRPr lang="en-US" sz="2400" dirty="0">
              <a:latin typeface="Times New Roman"/>
              <a:ea typeface="Times New Roman"/>
            </a:endParaRPr>
          </a:p>
          <a:p>
            <a:r>
              <a:rPr lang="fa-IR" sz="2400" dirty="0">
                <a:latin typeface="Times New Roman"/>
                <a:ea typeface="Times New Roman"/>
                <a:cs typeface="B Mitra"/>
              </a:rPr>
              <a:t> -  لی هنگ جی ، شوان فالون ، ص 226</a:t>
            </a:r>
            <a:endParaRPr lang="en-US" sz="16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330118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algn="justLow"/>
            <a:r>
              <a:rPr lang="fa-IR" sz="4400" dirty="0">
                <a:latin typeface="Times New Roman"/>
                <a:ea typeface="Times New Roman"/>
                <a:cs typeface="Tahoma"/>
              </a:rPr>
              <a:t>تزکیه باید کاملاً هوشیار و در متن زندگی تحقق یابد، در حالت خلسه، انزوا، خواب یا بیهوشی که تزکیه حقیقی اتفاق نمی افتد، باید در کش و قوس روابط اجتماعی ، منازعات و برخوردها شین شینگ خود را تزکیه کنید و تقوا بدست آورید.</a:t>
            </a:r>
            <a:endParaRPr lang="en-US" sz="4400" dirty="0">
              <a:latin typeface="Times New Roman"/>
              <a:ea typeface="Times New Roman"/>
            </a:endParaRPr>
          </a:p>
          <a:p>
            <a:r>
              <a:rPr lang="fa-IR" sz="4400" dirty="0">
                <a:latin typeface="Times New Roman"/>
                <a:ea typeface="Times New Roman"/>
                <a:cs typeface="B Mitra"/>
              </a:rPr>
              <a:t> </a:t>
            </a:r>
            <a:r>
              <a:rPr lang="fa-IR" sz="2000" dirty="0">
                <a:latin typeface="Times New Roman"/>
                <a:ea typeface="Times New Roman"/>
                <a:cs typeface="B Mitra"/>
              </a:rPr>
              <a:t>-  همان ، ص 347</a:t>
            </a:r>
            <a:endParaRPr lang="en-US" sz="2000" dirty="0">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31330931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072230"/>
          </a:xfrm>
        </p:spPr>
        <p:txBody>
          <a:bodyPr>
            <a:normAutofit lnSpcReduction="10000"/>
          </a:bodyPr>
          <a:lstStyle/>
          <a:p>
            <a:pPr marL="228600" algn="justLow"/>
            <a:r>
              <a:rPr lang="fa-IR" sz="3600" dirty="0">
                <a:latin typeface="Times New Roman"/>
                <a:ea typeface="Times New Roman"/>
                <a:cs typeface="Tahoma"/>
              </a:rPr>
              <a:t>برای تزکیه حقیقی لازم است که در دل روابط اجتماعی بوده و کاملاً عادی زندگی کرده، نه اینکه به گوشه ای خزید یا در حالت نیمه هوشیار خود را به آرامش رسانید، زیرا تمام روند تزکیه، روند دائمی رها کردن وابستگی های بشری است، و این در متن زندگی به دست   می آید، با مردم زیستن و مثل آن ها نبودن،نیازهای معمولی و بشری را بر آوردن بدون اینکه در بند آن ها باشی ، این تزکیه واقعی شین شینگ و مربوط به روح اصلی شماست.</a:t>
            </a:r>
            <a:endParaRPr lang="en-US" sz="3600" dirty="0">
              <a:latin typeface="Times New Roman"/>
              <a:ea typeface="Times New Roman"/>
            </a:endParaRPr>
          </a:p>
          <a:p>
            <a:r>
              <a:rPr lang="fa-IR" sz="2400" dirty="0">
                <a:latin typeface="Times New Roman"/>
                <a:ea typeface="Times New Roman"/>
                <a:cs typeface="B Mitra"/>
              </a:rPr>
              <a:t> -  همان ، ص9</a:t>
            </a:r>
            <a:endParaRPr lang="en-US" sz="1600" dirty="0">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29732314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lvl="0" algn="justLow">
              <a:buFont typeface="Times New Roman"/>
              <a:buChar char="-"/>
              <a:tabLst>
                <a:tab pos="457200" algn="l"/>
              </a:tabLst>
            </a:pPr>
            <a:r>
              <a:rPr lang="fa-IR" b="1" dirty="0">
                <a:solidFill>
                  <a:srgbClr xmlns:mc="http://schemas.openxmlformats.org/markup-compatibility/2006" xmlns:a14="http://schemas.microsoft.com/office/drawing/2007/7/7/main" val="C00000" mc:Ignorable=""/>
                </a:solidFill>
                <a:latin typeface="Times New Roman"/>
                <a:ea typeface="Times New Roman"/>
                <a:cs typeface="Tahoma"/>
              </a:rPr>
              <a:t>تزکیه جسم در فالون دافا:</a:t>
            </a:r>
            <a:endParaRPr lang="en-US" sz="2400" dirty="0">
              <a:solidFill>
                <a:srgbClr xmlns:mc="http://schemas.openxmlformats.org/markup-compatibility/2006" xmlns:a14="http://schemas.microsoft.com/office/drawing/2007/7/7/main" val="C00000" mc:Ignorable=""/>
              </a:solidFill>
              <a:latin typeface="Times New Roman"/>
              <a:ea typeface="Times New Roman"/>
              <a:cs typeface="B Mitra"/>
            </a:endParaRPr>
          </a:p>
          <a:p>
            <a:pPr marL="228600" algn="justLow"/>
            <a:r>
              <a:rPr lang="fa-IR" dirty="0">
                <a:solidFill>
                  <a:srgbClr xmlns:mc="http://schemas.openxmlformats.org/markup-compatibility/2006" xmlns:a14="http://schemas.microsoft.com/office/drawing/2007/7/7/main" val="C00000" mc:Ignorable=""/>
                </a:solidFill>
                <a:latin typeface="Times New Roman"/>
                <a:ea typeface="Times New Roman"/>
                <a:cs typeface="Tahoma"/>
              </a:rPr>
              <a:t>تزکیه جسم ادامه تزکیه ذهن است ، با تزکیه ذهن یا شین شینگ ، کارما از بین می رود و تقوا به دست می آید </a:t>
            </a:r>
            <a:r>
              <a:rPr lang="fa-IR" dirty="0">
                <a:latin typeface="Times New Roman"/>
                <a:ea typeface="Times New Roman"/>
                <a:cs typeface="Tahoma"/>
              </a:rPr>
              <a:t>اما در ادامه تزکیه جسم هم لازم است،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و تبدیل تقوا به گونگ  </a:t>
            </a:r>
            <a:r>
              <a:rPr lang="fa-IR" dirty="0">
                <a:latin typeface="Times New Roman"/>
                <a:ea typeface="Times New Roman"/>
                <a:cs typeface="Tahoma"/>
              </a:rPr>
              <a:t> اساسی ترین مرحله است ، تزکیه جسم به تزکیه ذهن افزوده می شود در اینجا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نقش استاد در فالون دافا </a:t>
            </a:r>
            <a:r>
              <a:rPr lang="fa-IR" dirty="0">
                <a:latin typeface="Times New Roman"/>
                <a:ea typeface="Times New Roman"/>
                <a:cs typeface="Tahoma"/>
              </a:rPr>
              <a:t>حیاتی است در حقیقت بدون کمک او تقوا به گونگ تبدیل نشده و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هیچ گونگی </a:t>
            </a:r>
            <a:r>
              <a:rPr lang="fa-IR" dirty="0">
                <a:latin typeface="Times New Roman"/>
                <a:ea typeface="Times New Roman"/>
                <a:cs typeface="Tahoma"/>
              </a:rPr>
              <a:t>به دست نمی آید،  «عمل تزکیه» به خود شخص بستگی دارد در حالی که گونگ به استاد شخص مربوط است.</a:t>
            </a:r>
            <a:endParaRPr lang="en-US" sz="2400" dirty="0">
              <a:latin typeface="Times New Roman"/>
              <a:ea typeface="Times New Roman"/>
            </a:endParaRPr>
          </a:p>
          <a:p>
            <a:r>
              <a:rPr lang="fa-IR" sz="2400" dirty="0">
                <a:latin typeface="Times New Roman"/>
                <a:ea typeface="Times New Roman"/>
                <a:cs typeface="B Mitra"/>
              </a:rPr>
              <a:t> -  همان </a:t>
            </a:r>
            <a:r>
              <a:rPr lang="fa-IR" sz="2400" dirty="0">
                <a:latin typeface="Times New Roman"/>
                <a:ea typeface="Times New Roman"/>
              </a:rPr>
              <a:t> </a:t>
            </a:r>
            <a:r>
              <a:rPr lang="fa-IR" sz="2400" dirty="0">
                <a:latin typeface="Times New Roman"/>
                <a:ea typeface="Times New Roman"/>
                <a:cs typeface="B Mitra"/>
              </a:rPr>
              <a:t>، ص 40</a:t>
            </a:r>
            <a:endParaRPr lang="en-US" sz="1600" dirty="0">
              <a:latin typeface="Times New Roman"/>
              <a:ea typeface="Times New Roman"/>
            </a:endParaRPr>
          </a:p>
          <a:p>
            <a:endParaRPr lang="fa-IR"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25065710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algn="justLow"/>
            <a:r>
              <a:rPr lang="fa-IR" sz="3200" dirty="0">
                <a:solidFill>
                  <a:srgbClr xmlns:mc="http://schemas.openxmlformats.org/markup-compatibility/2006" xmlns:a14="http://schemas.microsoft.com/office/drawing/2007/7/7/main" val="C00000" mc:Ignorable=""/>
                </a:solidFill>
                <a:latin typeface="Times New Roman"/>
                <a:ea typeface="Times New Roman"/>
                <a:cs typeface="Tahoma"/>
              </a:rPr>
              <a:t>کسب گونگ و عملیات تزکیه جسم از طریق فالونی که لی هنگ جی در بدن           فالون دافا کاران قرار می دهد صورت می گیرد</a:t>
            </a:r>
            <a:r>
              <a:rPr lang="fa-IR" sz="3200" dirty="0">
                <a:latin typeface="Times New Roman"/>
                <a:ea typeface="Times New Roman"/>
                <a:cs typeface="Tahoma"/>
              </a:rPr>
              <a:t>، </a:t>
            </a:r>
            <a:r>
              <a:rPr lang="fa-IR" sz="3200" dirty="0">
                <a:solidFill>
                  <a:srgbClr xmlns:mc="http://schemas.openxmlformats.org/markup-compatibility/2006" xmlns:a14="http://schemas.microsoft.com/office/drawing/2007/7/7/main" val="FF0000" mc:Ignorable=""/>
                </a:solidFill>
                <a:latin typeface="Times New Roman"/>
                <a:ea typeface="Times New Roman"/>
                <a:cs typeface="Tahoma"/>
              </a:rPr>
              <a:t>فالون یک شیء نامرئی برای افراد عادی است که شکلی دایره ای دارد و در بدن کسانی که تمرینات فالون را انجام می دهند قرار داده شده ، می چرخد و انرژی جهانی را جذب می کند تا تمام کانال های انرژی یک باره باز شوند، عمل تزکیه جسم و حتی انجام تمرینات فالون دافا بدون قرار گرفتن فالون بیهوده است.</a:t>
            </a:r>
            <a:endParaRPr lang="en-US" sz="3200" dirty="0">
              <a:solidFill>
                <a:srgbClr xmlns:mc="http://schemas.openxmlformats.org/markup-compatibility/2006" xmlns:a14="http://schemas.microsoft.com/office/drawing/2007/7/7/main" val="FF0000" mc:Ignorable=""/>
              </a:solidFill>
              <a:latin typeface="Times New Roman"/>
              <a:ea typeface="Times New Roman"/>
            </a:endParaRPr>
          </a:p>
          <a:p>
            <a:r>
              <a:rPr lang="fa-IR" sz="2400" dirty="0">
                <a:latin typeface="Times New Roman"/>
                <a:ea typeface="Times New Roman"/>
                <a:cs typeface="B Mitra"/>
              </a:rPr>
              <a:t> </a:t>
            </a:r>
            <a:r>
              <a:rPr lang="fa-IR" sz="2000" dirty="0">
                <a:latin typeface="Times New Roman"/>
                <a:ea typeface="Times New Roman"/>
                <a:cs typeface="B Mitra"/>
              </a:rPr>
              <a:t>-  مظاهری سیف ، حمیدرضا، نقدی بر یک مکتب نوظهور « فالون دافان» ، نشریه پگاه حوزه ، شماره 250 ، بهمن87</a:t>
            </a:r>
            <a:endParaRPr lang="en-US" sz="2000" dirty="0">
              <a:latin typeface="Times New Roman"/>
              <a:ea typeface="Times New Roman"/>
            </a:endParaRPr>
          </a:p>
          <a:p>
            <a:endParaRPr lang="fa-IR"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29260579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143668"/>
          </a:xfrm>
        </p:spPr>
        <p:txBody>
          <a:bodyPr>
            <a:noAutofit/>
          </a:bodyPr>
          <a:lstStyle/>
          <a:p>
            <a:pPr marL="228600" algn="justLow"/>
            <a:r>
              <a:rPr lang="fa-IR" sz="4000" dirty="0">
                <a:solidFill>
                  <a:srgbClr xmlns:mc="http://schemas.openxmlformats.org/markup-compatibility/2006" xmlns:a14="http://schemas.microsoft.com/office/drawing/2007/7/7/main" val="FF0000" mc:Ignorable=""/>
                </a:solidFill>
                <a:latin typeface="Times New Roman"/>
                <a:ea typeface="Times New Roman"/>
                <a:cs typeface="Tahoma"/>
              </a:rPr>
              <a:t>قرار دادن فالون در بدن تزکیه کنندگان توسط بدن لی هنگ جی که به بدن های دیگر تعلق دارد و بدن تقواست انجام می شود و بعد از نصب فالون نیز از آن نگهداری کرده و در صورت لزوم دوباره نصب می کند آن بدن را « </a:t>
            </a:r>
            <a:r>
              <a:rPr lang="fa-IR" sz="4000" b="1" dirty="0">
                <a:solidFill>
                  <a:srgbClr xmlns:mc="http://schemas.openxmlformats.org/markup-compatibility/2006" xmlns:a14="http://schemas.microsoft.com/office/drawing/2007/7/7/main" val="FF0000" mc:Ignorable=""/>
                </a:solidFill>
                <a:latin typeface="Times New Roman"/>
                <a:ea typeface="Times New Roman"/>
                <a:cs typeface="Tahoma"/>
              </a:rPr>
              <a:t>فاشن</a:t>
            </a:r>
            <a:r>
              <a:rPr lang="fa-IR" sz="4000" dirty="0">
                <a:solidFill>
                  <a:srgbClr xmlns:mc="http://schemas.openxmlformats.org/markup-compatibility/2006" xmlns:a14="http://schemas.microsoft.com/office/drawing/2007/7/7/main" val="FF0000" mc:Ignorable=""/>
                </a:solidFill>
                <a:latin typeface="Times New Roman"/>
                <a:ea typeface="Times New Roman"/>
                <a:cs typeface="Tahoma"/>
              </a:rPr>
              <a:t>» نامیده و می گوید: « شخص نمی تواند بدون حفاظت فاشن من در تزکیه حقیقی موفق شود.»</a:t>
            </a:r>
            <a:endParaRPr lang="en-US" sz="4000" dirty="0">
              <a:solidFill>
                <a:srgbClr xmlns:mc="http://schemas.openxmlformats.org/markup-compatibility/2006" xmlns:a14="http://schemas.microsoft.com/office/drawing/2007/7/7/main" val="FF0000" mc:Ignorable=""/>
              </a:solidFill>
              <a:latin typeface="Times New Roman"/>
              <a:ea typeface="Times New Roman"/>
            </a:endParaRPr>
          </a:p>
          <a:p>
            <a:r>
              <a:rPr lang="fa-IR" sz="4000" dirty="0">
                <a:latin typeface="Times New Roman"/>
                <a:ea typeface="Times New Roman"/>
                <a:cs typeface="B Mitra"/>
              </a:rPr>
              <a:t> -  لی هنگ جی ، شوان فالون ، ص 245</a:t>
            </a:r>
            <a:endParaRPr lang="en-US" sz="4000" dirty="0">
              <a:latin typeface="Times New Roman"/>
              <a:ea typeface="Times New Roman"/>
            </a:endParaRPr>
          </a:p>
          <a:p>
            <a:endParaRPr lang="fa-IR" sz="40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34972531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000792"/>
          </a:xfrm>
        </p:spPr>
        <p:txBody>
          <a:bodyPr>
            <a:normAutofit lnSpcReduction="10000"/>
          </a:bodyPr>
          <a:lstStyle/>
          <a:p>
            <a:pPr marL="0" indent="0" algn="justLow">
              <a:buNone/>
            </a:pPr>
            <a:r>
              <a:rPr lang="fa-IR" sz="3600" dirty="0" smtClean="0">
                <a:latin typeface="Times New Roman"/>
                <a:ea typeface="Times New Roman"/>
                <a:cs typeface="Tahoma"/>
              </a:rPr>
              <a:t>او </a:t>
            </a:r>
            <a:r>
              <a:rPr lang="fa-IR" sz="3600" dirty="0">
                <a:latin typeface="Times New Roman"/>
                <a:ea typeface="Times New Roman"/>
                <a:cs typeface="Tahoma"/>
              </a:rPr>
              <a:t>در راستای این که مسئولیت خود را جهانی می داند، اذعان می کند؛ </a:t>
            </a:r>
            <a:r>
              <a:rPr lang="fa-IR" sz="3600" dirty="0">
                <a:solidFill>
                  <a:srgbClr xmlns:mc="http://schemas.openxmlformats.org/markup-compatibility/2006" xmlns:a14="http://schemas.microsoft.com/office/drawing/2007/7/7/main" val="FF0000" mc:Ignorable=""/>
                </a:solidFill>
                <a:latin typeface="Times New Roman"/>
                <a:ea typeface="Times New Roman"/>
                <a:cs typeface="Tahoma"/>
              </a:rPr>
              <a:t>«افرادی که خودشان شخصاً توسط خواندن کتاب ها روش را یاد می گیرند نیز فاشن </a:t>
            </a:r>
            <a:r>
              <a:rPr lang="fa-IR" sz="3600" dirty="0" smtClean="0">
                <a:solidFill>
                  <a:srgbClr xmlns:mc="http://schemas.openxmlformats.org/markup-compatibility/2006" xmlns:a14="http://schemas.microsoft.com/office/drawing/2007/7/7/main" val="FF0000" mc:Ignorable=""/>
                </a:solidFill>
                <a:latin typeface="Times New Roman"/>
                <a:ea typeface="Times New Roman"/>
                <a:cs typeface="Tahoma"/>
              </a:rPr>
              <a:t>مرا </a:t>
            </a:r>
            <a:r>
              <a:rPr lang="fa-IR" sz="3600" dirty="0">
                <a:solidFill>
                  <a:srgbClr xmlns:mc="http://schemas.openxmlformats.org/markup-compatibility/2006" xmlns:a14="http://schemas.microsoft.com/office/drawing/2007/7/7/main" val="FF0000" mc:Ignorable=""/>
                </a:solidFill>
                <a:latin typeface="Times New Roman"/>
                <a:ea typeface="Times New Roman"/>
                <a:cs typeface="Tahoma"/>
              </a:rPr>
              <a:t>خواهند داشت .» </a:t>
            </a:r>
            <a:endParaRPr lang="en-US" sz="3600" dirty="0">
              <a:solidFill>
                <a:srgbClr xmlns:mc="http://schemas.openxmlformats.org/markup-compatibility/2006" xmlns:a14="http://schemas.microsoft.com/office/drawing/2007/7/7/main" val="FF0000" mc:Ignorable=""/>
              </a:solidFill>
              <a:latin typeface="Times New Roman"/>
              <a:ea typeface="Times New Roman"/>
            </a:endParaRPr>
          </a:p>
          <a:p>
            <a:pPr marL="228600" algn="justLow"/>
            <a:r>
              <a:rPr lang="fa-IR" sz="3600" dirty="0">
                <a:latin typeface="Times New Roman"/>
                <a:ea typeface="Times New Roman"/>
                <a:cs typeface="Tahoma"/>
              </a:rPr>
              <a:t>لذا لی هنگ جی خود را منجی بشریت در این دوران دانسته و صریحاً اعلام می کند که؛  « ما مسئول نجات جان مردم هستیم.»</a:t>
            </a:r>
            <a:endParaRPr lang="en-US" sz="3600" dirty="0">
              <a:latin typeface="Times New Roman"/>
              <a:ea typeface="Times New Roman"/>
            </a:endParaRPr>
          </a:p>
          <a:p>
            <a:r>
              <a:rPr lang="fa-IR" dirty="0">
                <a:latin typeface="Times New Roman"/>
                <a:ea typeface="Times New Roman"/>
                <a:cs typeface="B Mitra"/>
              </a:rPr>
              <a:t> </a:t>
            </a:r>
            <a:r>
              <a:rPr lang="fa-IR" sz="2000" dirty="0">
                <a:latin typeface="Times New Roman"/>
                <a:ea typeface="Times New Roman"/>
                <a:cs typeface="B Mitra"/>
              </a:rPr>
              <a:t>-  همان ، 142</a:t>
            </a:r>
            <a:endParaRPr lang="en-US" sz="2000" dirty="0">
              <a:latin typeface="Times New Roman"/>
              <a:ea typeface="Times New Roman"/>
            </a:endParaRPr>
          </a:p>
          <a:p>
            <a:r>
              <a:rPr lang="fa-IR" sz="2000" dirty="0">
                <a:latin typeface="Times New Roman"/>
                <a:ea typeface="Times New Roman"/>
                <a:cs typeface="B Mitra"/>
              </a:rPr>
              <a:t> -  مظاهری سیف ، حمیدرضا ، نقدی بر یک مکتب عرفانی نوظهور « فالون دافا» ، نشریه پگاه حوزه، شمراه 250 ، بهمن 87</a:t>
            </a:r>
            <a:endParaRPr lang="en-US" sz="20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208738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algn="justLow"/>
            <a:r>
              <a:rPr lang="fa-IR" sz="3600" dirty="0">
                <a:latin typeface="Times New Roman"/>
                <a:ea typeface="Times New Roman"/>
                <a:cs typeface="Tahoma"/>
              </a:rPr>
              <a:t>البته تمام روش های تزکیه چین، الزاماً به مذاهب «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بودیزم» و « تائوئیزم » </a:t>
            </a:r>
            <a:r>
              <a:rPr lang="fa-IR" sz="3600" dirty="0">
                <a:latin typeface="Times New Roman"/>
                <a:ea typeface="Times New Roman"/>
                <a:cs typeface="Tahoma"/>
              </a:rPr>
              <a:t>وابسته نیستند بر مبنای گفته های « لی هنگ جی» ،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فالون دافا </a:t>
            </a:r>
            <a:r>
              <a:rPr lang="fa-IR" sz="3600" dirty="0">
                <a:latin typeface="Times New Roman"/>
                <a:ea typeface="Times New Roman"/>
                <a:cs typeface="Tahoma"/>
              </a:rPr>
              <a:t>در گذشته تنها به رهروان منتخب انتقال می یافت و به عنوان یک « متد تزکیه » قوی بود که به داشتن</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 شن شینگ »   (طبیعت یاسرشت ذهن، سرشت قلب ، سیرت و ویژگی های اخلاقی) </a:t>
            </a:r>
            <a:r>
              <a:rPr lang="fa-IR" sz="3600" dirty="0">
                <a:latin typeface="Times New Roman"/>
                <a:ea typeface="Times New Roman"/>
                <a:cs typeface="Tahoma"/>
              </a:rPr>
              <a:t>بسیار بالا و کیفیت مادرزادی بسیار قوی نیاز داشت.</a:t>
            </a:r>
            <a:endParaRPr lang="en-US" sz="3600" dirty="0">
              <a:latin typeface="Times New Roman"/>
              <a:ea typeface="Times New Roman"/>
            </a:endParaRPr>
          </a:p>
          <a:p>
            <a:r>
              <a:rPr lang="fa-IR" sz="3600" dirty="0">
                <a:latin typeface="Times New Roman"/>
                <a:ea typeface="Times New Roman"/>
                <a:cs typeface="B Mitra"/>
              </a:rPr>
              <a:t> </a:t>
            </a:r>
            <a:r>
              <a:rPr lang="fa-IR" sz="2000" dirty="0">
                <a:latin typeface="Times New Roman"/>
                <a:ea typeface="Times New Roman"/>
                <a:cs typeface="B Mitra"/>
              </a:rPr>
              <a:t>-  شریف زاده، بهمن، عرفان دینی - معنویت گرایی نوپدید ، ص 180</a:t>
            </a:r>
            <a:endParaRPr lang="en-US" sz="2000" dirty="0">
              <a:latin typeface="Times New Roman"/>
              <a:ea typeface="Times New Roman"/>
            </a:endParaRPr>
          </a:p>
          <a:p>
            <a:endParaRPr lang="fa-IR" sz="36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25415833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algn="justLow"/>
            <a:r>
              <a:rPr lang="fa-IR" sz="3600" b="1" dirty="0">
                <a:latin typeface="Times New Roman"/>
                <a:ea typeface="Times New Roman"/>
                <a:cs typeface="Tahoma"/>
              </a:rPr>
              <a:t>نقد مبانی </a:t>
            </a:r>
            <a:endParaRPr lang="en-US" sz="3600" dirty="0">
              <a:latin typeface="Times New Roman"/>
              <a:ea typeface="Times New Roman"/>
            </a:endParaRPr>
          </a:p>
          <a:p>
            <a:pPr marL="228600" algn="justLow"/>
            <a:r>
              <a:rPr lang="fa-IR" sz="3600" dirty="0">
                <a:latin typeface="Times New Roman"/>
                <a:ea typeface="Times New Roman"/>
                <a:cs typeface="Tahoma"/>
              </a:rPr>
              <a:t>ویژگی های مثبت قابل توجهی در </a:t>
            </a:r>
            <a:r>
              <a:rPr lang="fa-IR" sz="3600" dirty="0">
                <a:solidFill>
                  <a:srgbClr xmlns:mc="http://schemas.openxmlformats.org/markup-compatibility/2006" xmlns:a14="http://schemas.microsoft.com/office/drawing/2007/7/7/main" val="FF0000" mc:Ignorable=""/>
                </a:solidFill>
                <a:latin typeface="Times New Roman"/>
                <a:ea typeface="Times New Roman"/>
                <a:cs typeface="Tahoma"/>
              </a:rPr>
              <a:t>فالون دافا </a:t>
            </a:r>
            <a:r>
              <a:rPr lang="fa-IR" sz="3600" dirty="0">
                <a:latin typeface="Times New Roman"/>
                <a:ea typeface="Times New Roman"/>
                <a:cs typeface="Tahoma"/>
              </a:rPr>
              <a:t>به چشم می خورد که ستودنی است ، تأکید بر فضایل اخلاقی راستی ، مهربانی و بردباری در روزگاری که اخلاق و انسانیت رنگ باخته بسیار ارزشمند است، و بدون شک مردم نیازمند به مرام ها و مربیانی هستند که این فضایل را آموزش دهند و موعظه کنند تا در روح و رفتار مردم آثار زیبای اخلاق نمودار گردد.</a:t>
            </a:r>
            <a:endParaRPr lang="en-US" sz="3600" dirty="0">
              <a:latin typeface="Times New Roman"/>
              <a:ea typeface="Times New Roman"/>
            </a:endParaRPr>
          </a:p>
          <a:p>
            <a:endParaRPr lang="fa-IR" sz="36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40884329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algn="justLow"/>
            <a:r>
              <a:rPr lang="fa-IR" sz="3600" dirty="0">
                <a:latin typeface="Times New Roman"/>
                <a:ea typeface="Times New Roman"/>
                <a:cs typeface="Tahoma"/>
              </a:rPr>
              <a:t>همچنین نفی ریاضت های سخت و دشواری که عرفان را به عده خاصی از افراد بشر اختصاص می دهد درست و به جاست. در حقیقت معنویت باید طوری ارائه شود که همه مردم در همه جا بتوانند به آن بپردازند و در متن زندگی عادی و روزمره و در همه حال معنوی باشند، تأکید اسلام بر نفی رهبانیت و اصرار بر حضور در جمع مردم و همدلی و دستگیری از آن ها مویدی برای این ویژگی مثبت در آموزش های </a:t>
            </a:r>
            <a:r>
              <a:rPr lang="fa-IR" sz="3600" dirty="0">
                <a:solidFill>
                  <a:srgbClr xmlns:mc="http://schemas.openxmlformats.org/markup-compatibility/2006" xmlns:a14="http://schemas.microsoft.com/office/drawing/2007/7/7/main" val="FF0000" mc:Ignorable=""/>
                </a:solidFill>
                <a:latin typeface="Times New Roman"/>
                <a:ea typeface="Times New Roman"/>
                <a:cs typeface="Tahoma"/>
              </a:rPr>
              <a:t>فالون دافا </a:t>
            </a:r>
            <a:r>
              <a:rPr lang="fa-IR" sz="3600" dirty="0">
                <a:latin typeface="Times New Roman"/>
                <a:ea typeface="Times New Roman"/>
                <a:cs typeface="Tahoma"/>
              </a:rPr>
              <a:t>است. </a:t>
            </a:r>
            <a:endParaRPr lang="en-US" sz="3600" dirty="0">
              <a:latin typeface="Times New Roman"/>
              <a:ea typeface="Times New Roman"/>
            </a:endParaRPr>
          </a:p>
          <a:p>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41143782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algn="justLow"/>
            <a:r>
              <a:rPr lang="fa-IR" sz="4000" dirty="0">
                <a:latin typeface="Times New Roman"/>
                <a:ea typeface="Times New Roman"/>
                <a:cs typeface="Tahoma"/>
              </a:rPr>
              <a:t>بنابراین از جهت تزکیه ذهنی یا اخلاقی که </a:t>
            </a:r>
            <a:r>
              <a:rPr lang="fa-IR" sz="4000" dirty="0">
                <a:solidFill>
                  <a:srgbClr xmlns:mc="http://schemas.openxmlformats.org/markup-compatibility/2006" xmlns:a14="http://schemas.microsoft.com/office/drawing/2007/7/7/main" val="FF0000" mc:Ignorable=""/>
                </a:solidFill>
                <a:latin typeface="Times New Roman"/>
                <a:ea typeface="Times New Roman"/>
                <a:cs typeface="Tahoma"/>
              </a:rPr>
              <a:t>تزکیه شین شینگ </a:t>
            </a:r>
            <a:r>
              <a:rPr lang="fa-IR" sz="4000" dirty="0">
                <a:latin typeface="Times New Roman"/>
                <a:ea typeface="Times New Roman"/>
                <a:cs typeface="Tahoma"/>
              </a:rPr>
              <a:t>نامیده شده ، روش </a:t>
            </a:r>
            <a:r>
              <a:rPr lang="fa-IR" sz="4000" dirty="0">
                <a:solidFill>
                  <a:srgbClr xmlns:mc="http://schemas.openxmlformats.org/markup-compatibility/2006" xmlns:a14="http://schemas.microsoft.com/office/drawing/2007/7/7/main" val="FF0000" mc:Ignorable=""/>
                </a:solidFill>
                <a:latin typeface="Times New Roman"/>
                <a:ea typeface="Times New Roman"/>
                <a:cs typeface="Tahoma"/>
              </a:rPr>
              <a:t>فالون دافا </a:t>
            </a:r>
            <a:r>
              <a:rPr lang="fa-IR" sz="4000" dirty="0">
                <a:latin typeface="Times New Roman"/>
                <a:ea typeface="Times New Roman"/>
                <a:cs typeface="Tahoma"/>
              </a:rPr>
              <a:t>آموزش های ارزشمند و لازمی را برای انسان امروزی اراده می دهد، از جهت تزکیه جسمانی هم تا آنجا که به حرکات بدنی ورزش و نرمش مربوط می شود بسیار مفید و برای انسان امروز که با محدودیت های تمدن تکنولوژیک فرصت کمتری برای حرکت دارد، جذاب و لازم است </a:t>
            </a:r>
            <a:endParaRPr lang="en-US" sz="4000" dirty="0">
              <a:latin typeface="Times New Roman"/>
              <a:ea typeface="Times New Roman"/>
            </a:endParaRPr>
          </a:p>
          <a:p>
            <a:endParaRPr lang="fa-IR" sz="40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076399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algn="justLow"/>
            <a:r>
              <a:rPr lang="fa-IR" dirty="0">
                <a:latin typeface="Times New Roman"/>
                <a:ea typeface="Times New Roman"/>
                <a:cs typeface="Tahoma"/>
              </a:rPr>
              <a:t>اما در ابعاد نظری ابهامات و اشکالاتی وجود دارد از جمله اینکه : </a:t>
            </a:r>
            <a:endParaRPr lang="en-US" sz="2400" dirty="0">
              <a:latin typeface="Times New Roman"/>
              <a:ea typeface="Times New Roman"/>
            </a:endParaRPr>
          </a:p>
          <a:p>
            <a:pPr marL="228600" algn="justLow"/>
            <a:r>
              <a:rPr lang="fa-IR" dirty="0">
                <a:latin typeface="Times New Roman"/>
                <a:ea typeface="Times New Roman"/>
                <a:cs typeface="Tahoma"/>
              </a:rPr>
              <a:t>در تزکیه ذهن که با سه فضیلت اخلاقی راستی ، نیک خواهی و بردباری انجام       می شود ، به نظر نمی رسد که این ها مربوط به ذهن باشند.ذهن انسان می تواند تصور کند؛ مثلاً راستی یعنی مطابقت یک ایده با واقعیت ، اما راستگویی و صداقت عمل است و به ساحت اراده،تصمیم و عمل  مربوط می شود،بردباری نیز به معنای کنترل    هیجان های گوناگون و نوعی خودداری است که به عمل و اراده مربوط است،       نیک خواهی هم تا آنجا که تصور می شود و خوبی و شایستگی آن مورد تصدیق قرار می گیرد به ذهن مربوط است، اما در عمل به عمل و اراده مربوط می شود، </a:t>
            </a:r>
            <a:endParaRPr lang="en-US" sz="2400" dirty="0">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14595075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algn="justLow"/>
            <a:r>
              <a:rPr lang="fa-IR" sz="4000" dirty="0">
                <a:latin typeface="Times New Roman"/>
                <a:ea typeface="Times New Roman"/>
                <a:cs typeface="Tahoma"/>
              </a:rPr>
              <a:t>تزکیه ذهن یعنی چه؟ این ها اخلاق است و به عمل و رفتار و منش شخص بر می گردد نه ذهن، چه بسا کسانی که درباره این فضایل نیکو وزیبا به خوبی سخن بگویند و تصور واضح و روشنی از آن در ذهن داشته باشند و نیز در تصدیق خوبی و الزام آن تردیدی      نداشته باشند ولی در عمل بر اساس آن فضایل و قواعد اخلاقی عمل نکنند.</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28092383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Autofit/>
          </a:bodyPr>
          <a:lstStyle/>
          <a:p>
            <a:pPr lvl="0" algn="justLow">
              <a:buFont typeface="+mj-lt"/>
              <a:buAutoNum type="arabicPeriod"/>
              <a:tabLst>
                <a:tab pos="466725" algn="l"/>
              </a:tabLst>
            </a:pPr>
            <a:r>
              <a:rPr lang="fa-IR" sz="4800" dirty="0">
                <a:solidFill>
                  <a:srgbClr xmlns:mc="http://schemas.openxmlformats.org/markup-compatibility/2006" xmlns:a14="http://schemas.microsoft.com/office/drawing/2007/7/7/main" val="FF0000" mc:Ignorable=""/>
                </a:solidFill>
                <a:latin typeface="Times New Roman"/>
                <a:ea typeface="Times New Roman"/>
                <a:cs typeface="Tahoma"/>
              </a:rPr>
              <a:t>ادعای ایشان این است که:« کسی که صداقت و نیک خواهی و بردباری می ورزد و تزکیه ذهن را انجام می دهد، ماده سفیدی به نام تقوا تولید می کند و استاد، این ماده سفید را به انرژی تزکیه ( گونگ) تبدیل می کند.»</a:t>
            </a:r>
            <a:endParaRPr lang="en-US" sz="4800" dirty="0">
              <a:solidFill>
                <a:srgbClr xmlns:mc="http://schemas.openxmlformats.org/markup-compatibility/2006" xmlns:a14="http://schemas.microsoft.com/office/drawing/2007/7/7/main" val="FF0000" mc:Ignorable=""/>
              </a:solidFill>
              <a:latin typeface="Times New Roman"/>
              <a:ea typeface="Times New Roman"/>
            </a:endParaRPr>
          </a:p>
          <a:p>
            <a:endParaRPr lang="fa-IR" sz="48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34901357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143668"/>
          </a:xfrm>
        </p:spPr>
        <p:txBody>
          <a:bodyPr>
            <a:normAutofit/>
          </a:bodyPr>
          <a:lstStyle/>
          <a:p>
            <a:pPr marL="228600" algn="justLow"/>
            <a:r>
              <a:rPr lang="fa-IR" dirty="0">
                <a:latin typeface="Times New Roman"/>
                <a:ea typeface="Times New Roman"/>
                <a:cs typeface="Tahoma"/>
              </a:rPr>
              <a:t>این ماده سفید چیست؟ آیا این قانون فیزیک که میزان ماده و انرژی همواره در جهان ثابت است ، مخدوش نمی شود؟ ما وقتی نیک خواهی می کنیم و از کار کسی با یک تلفن    گره گشایی می کنیم آیا ماده یا انرژی از بین رفته و به ماده سفید تقوا تبدیل شده است؟ در این صورت اگر تلفن نزنیم و بدویم تا حضوراً همان کار تلفنی را انجام دهیم حتماً ماده سفید بیشتری به دست خواهیم آورد، این ماده سفید براستی چیست؟ اگر با یک تلفن مشکل بزرگ ده نفر را حل کنیم بیشتر ماده سفید تقوا تولید می شود یا اینکه با دوندگی چند ساعته مشکل کوچکی از یک نفر بر طرف شود؟ اگر نیک خواهی ماده تقوا ایجاد    می کند مقدار آن تابع کیفیت نیکی است، یا میزان ماده و انرژی که در عالم بر آن هزینه می شود؟</a:t>
            </a:r>
            <a:endParaRPr lang="en-US" sz="2400" dirty="0">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42748945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0" indent="0" algn="justLow">
              <a:buNone/>
            </a:pPr>
            <a:r>
              <a:rPr lang="fa-IR" sz="3600" dirty="0" smtClean="0">
                <a:solidFill>
                  <a:srgbClr xmlns:mc="http://schemas.openxmlformats.org/markup-compatibility/2006" xmlns:a14="http://schemas.microsoft.com/office/drawing/2007/7/7/main" val="FF0000" mc:Ignorable=""/>
                </a:solidFill>
                <a:latin typeface="Times New Roman"/>
                <a:ea typeface="Times New Roman"/>
                <a:cs typeface="Tahoma"/>
              </a:rPr>
              <a:t>لی </a:t>
            </a:r>
            <a:r>
              <a:rPr lang="fa-IR" sz="3600" dirty="0">
                <a:solidFill>
                  <a:srgbClr xmlns:mc="http://schemas.openxmlformats.org/markup-compatibility/2006" xmlns:a14="http://schemas.microsoft.com/office/drawing/2007/7/7/main" val="FF0000" mc:Ignorable=""/>
                </a:solidFill>
                <a:latin typeface="Times New Roman"/>
                <a:ea typeface="Times New Roman"/>
                <a:cs typeface="Tahoma"/>
              </a:rPr>
              <a:t>هنگ جی </a:t>
            </a:r>
            <a:r>
              <a:rPr lang="fa-IR" sz="3600" dirty="0">
                <a:latin typeface="Times New Roman"/>
                <a:ea typeface="Times New Roman"/>
                <a:cs typeface="Tahoma"/>
              </a:rPr>
              <a:t>، قوانین تحقیر آمیزی را برای افزایش تقوا معرفی می کند که براستی شأن انسانی را در هم می شکند و انسان را به ستم پذیری و سکوت در برابر تعرضات و همانند بیماران روانی و عقب مانده عمل کردن، تشویق می کند . البته گذشت و بخشش به ویژه در جایی که احتمال اصلاح خلاف کار باشد بسیار پسندیده است، اما او می گوید</a:t>
            </a:r>
            <a:r>
              <a:rPr lang="fa-IR" sz="3600" dirty="0">
                <a:solidFill>
                  <a:srgbClr xmlns:mc="http://schemas.openxmlformats.org/markup-compatibility/2006" xmlns:a14="http://schemas.microsoft.com/office/drawing/2007/7/7/main" val="FF0000" mc:Ignorable=""/>
                </a:solidFill>
                <a:latin typeface="Times New Roman"/>
                <a:ea typeface="Times New Roman"/>
                <a:cs typeface="Tahoma"/>
              </a:rPr>
              <a:t>:« در جهان ما قانونی وجود دارد که بدون از دست دادن ، چیزی به دست   نمی آید.»</a:t>
            </a:r>
            <a:endParaRPr lang="en-US" sz="3600" dirty="0">
              <a:solidFill>
                <a:srgbClr xmlns:mc="http://schemas.openxmlformats.org/markup-compatibility/2006" xmlns:a14="http://schemas.microsoft.com/office/drawing/2007/7/7/main" val="FF0000" mc:Ignorable=""/>
              </a:solidFill>
              <a:latin typeface="Times New Roman"/>
              <a:ea typeface="Times New Roman"/>
            </a:endParaRPr>
          </a:p>
          <a:p>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79274867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r>
              <a:rPr lang="fa-IR" sz="4000" dirty="0">
                <a:ea typeface="Times New Roman"/>
                <a:cs typeface="Tahoma"/>
              </a:rPr>
              <a:t>وقتی مردم ( شخص عقب افتاده ای را می بینند، او را تحقیر می کنند) مثلاً    می گویند: «توابله بزرگ !» وقتی دهانشان را باز می کنند تا به او توهین کنند تکه ای از تقوا پرتاب می شود، وقتی با کسی بد رفتاری کرده اید، طرفی هستید که چیزی از او </a:t>
            </a:r>
            <a:r>
              <a:rPr lang="fa-IR" sz="4000" dirty="0" smtClean="0">
                <a:ea typeface="Times New Roman"/>
                <a:cs typeface="Tahoma"/>
              </a:rPr>
              <a:t>گرفته </a:t>
            </a:r>
            <a:r>
              <a:rPr lang="fa-IR" sz="4000" dirty="0">
                <a:ea typeface="Times New Roman"/>
                <a:cs typeface="Tahoma"/>
              </a:rPr>
              <a:t>اید، و بنابراین مجبورید چیزی از دست بدهید،</a:t>
            </a:r>
            <a:endParaRPr lang="fa-IR" sz="40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42172225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r>
              <a:rPr lang="fa-IR" sz="3600" dirty="0">
                <a:solidFill>
                  <a:srgbClr xmlns:mc="http://schemas.openxmlformats.org/markup-compatibility/2006" xmlns:a14="http://schemas.microsoft.com/office/drawing/2007/7/7/main" val="FF0000" mc:Ignorable=""/>
                </a:solidFill>
                <a:ea typeface="Times New Roman"/>
                <a:cs typeface="Tahoma"/>
              </a:rPr>
              <a:t>وقتی کسی جلو رفته و به او لگدی بزند، «توابله بزرگ »! بسیار خوب ، تکه ای دیگر از تقوا به آن طرف پرتاب خواهد شد، وقتی کسی به او ناسزا گفته یا او را با لگد می زند ، فقط لبخند می زند، ادامه بده ، تو داری در این مدت به من تقوا می دهی و من تکه ای از آن را به تو بر نخواهم گرداند.» اگر حقایق سطوح بالاتر را به کار ببریم، درباره این بیندیشید ،       چه کسی زرنگ است؟ </a:t>
            </a:r>
            <a:endParaRPr lang="fa-IR" sz="3600" dirty="0" smtClean="0">
              <a:solidFill>
                <a:srgbClr xmlns:mc="http://schemas.openxmlformats.org/markup-compatibility/2006" xmlns:a14="http://schemas.microsoft.com/office/drawing/2007/7/7/main" val="FF0000" mc:Ignorable=""/>
              </a:solidFill>
              <a:ea typeface="Times New Roman"/>
              <a:cs typeface="Tahoma"/>
            </a:endParaRPr>
          </a:p>
          <a:p>
            <a:r>
              <a:rPr lang="fa-IR" sz="3600" dirty="0" smtClean="0">
                <a:latin typeface="Times New Roman"/>
                <a:ea typeface="Times New Roman"/>
                <a:cs typeface="B Mitra"/>
              </a:rPr>
              <a:t> </a:t>
            </a:r>
            <a:r>
              <a:rPr lang="fa-IR" sz="2000" dirty="0">
                <a:latin typeface="Times New Roman"/>
                <a:ea typeface="Times New Roman"/>
                <a:cs typeface="B Mitra"/>
              </a:rPr>
              <a:t>-  لی هنگ جی ، شوان فالون ، ص 397</a:t>
            </a:r>
            <a:endParaRPr lang="en-US" sz="2000" dirty="0">
              <a:latin typeface="Times New Roman"/>
              <a:ea typeface="Times New Roman"/>
            </a:endParaRPr>
          </a:p>
          <a:p>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492751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0" indent="0" algn="justLow">
              <a:buNone/>
            </a:pPr>
            <a:r>
              <a:rPr lang="fa-IR" sz="3600" dirty="0" smtClean="0">
                <a:latin typeface="Times New Roman"/>
                <a:ea typeface="Times New Roman"/>
                <a:cs typeface="Tahoma"/>
              </a:rPr>
              <a:t>از </a:t>
            </a:r>
            <a:r>
              <a:rPr lang="fa-IR" sz="3600" dirty="0">
                <a:latin typeface="Times New Roman"/>
                <a:ea typeface="Times New Roman"/>
                <a:cs typeface="Tahoma"/>
              </a:rPr>
              <a:t>سال 1996 .م</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 لی هنگ جی </a:t>
            </a:r>
            <a:r>
              <a:rPr lang="fa-IR" sz="3600" dirty="0">
                <a:latin typeface="Times New Roman"/>
                <a:ea typeface="Times New Roman"/>
                <a:cs typeface="Tahoma"/>
              </a:rPr>
              <a:t>و تمرین کنندگان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فالون دافا </a:t>
            </a:r>
            <a:r>
              <a:rPr lang="fa-IR" sz="3600" dirty="0">
                <a:latin typeface="Times New Roman"/>
                <a:ea typeface="Times New Roman"/>
                <a:cs typeface="Tahoma"/>
              </a:rPr>
              <a:t>این روش را به سایر کشور ها معرفی کردند.برای حفظ سنت چین،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لی هنگ جی </a:t>
            </a:r>
            <a:r>
              <a:rPr lang="fa-IR" sz="3600" dirty="0">
                <a:latin typeface="Times New Roman"/>
                <a:ea typeface="Times New Roman"/>
                <a:cs typeface="Tahoma"/>
              </a:rPr>
              <a:t>با نام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 استاد » </a:t>
            </a:r>
            <a:r>
              <a:rPr lang="fa-IR" sz="3600" dirty="0">
                <a:latin typeface="Times New Roman"/>
                <a:ea typeface="Times New Roman"/>
                <a:cs typeface="Tahoma"/>
              </a:rPr>
              <a:t>یا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«معلم» </a:t>
            </a:r>
            <a:r>
              <a:rPr lang="fa-IR" sz="3600" dirty="0">
                <a:latin typeface="Times New Roman"/>
                <a:ea typeface="Times New Roman"/>
                <a:cs typeface="Tahoma"/>
              </a:rPr>
              <a:t>خوانده می شود.       لی کوشیده است که تمرینات برای همه بدون شرایط خاصی قرار گیرد. بر مبنای بیوگرافی    لی هنگ جی ، او تمرین تزکیه را در سنین بسیار پایین از استادان بسیاری از مدارس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 بودا و تائو»  </a:t>
            </a:r>
            <a:r>
              <a:rPr lang="fa-IR" sz="3600" dirty="0">
                <a:latin typeface="Times New Roman"/>
                <a:ea typeface="Times New Roman"/>
                <a:cs typeface="Tahoma"/>
              </a:rPr>
              <a:t>فرا گرفته است .</a:t>
            </a:r>
            <a:endParaRPr lang="en-US" sz="3600" dirty="0">
              <a:latin typeface="Times New Roman"/>
              <a:ea typeface="Times New Roman"/>
            </a:endParaRPr>
          </a:p>
          <a:p>
            <a:endParaRPr lang="fa-IR" sz="36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124350749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r>
              <a:rPr lang="fa-IR" sz="4000" dirty="0">
                <a:ea typeface="Times New Roman"/>
                <a:cs typeface="Tahoma"/>
              </a:rPr>
              <a:t>ازاین سخنان بر می آید که برای اینکه تقوا یا ماده سفید را بدست آورید باید رنج بکشید پس اگر به شما اهانت شد یا ظلم شد مثل احمق ها لبخند بزنید و شادی کنید زیرا مهم ترین چیز عالم را به شما داده است. این توصیه ها با وجدان انسان سازگار نیست ما می خواهیم حرمت و احترامات حفظ شود لذا در برابر تعرضات از خود دفاع می کنیم،</a:t>
            </a:r>
            <a:endParaRPr lang="fa-IR" sz="40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15741603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r>
              <a:rPr lang="fa-IR" sz="4000" dirty="0">
                <a:ea typeface="Times New Roman"/>
                <a:cs typeface="Tahoma"/>
              </a:rPr>
              <a:t>البته اگر کسی از روی نادانی رفتار نادرستی انجام دهد باید کریمانه از او گذشت ، چنانکه قرآن کریم در توصیف بندگان خدا می فرماید:       « </a:t>
            </a:r>
            <a:r>
              <a:rPr lang="fa-IR" sz="4000" dirty="0">
                <a:solidFill>
                  <a:srgbClr xmlns:mc="http://schemas.openxmlformats.org/markup-compatibility/2006" xmlns:a14="http://schemas.microsoft.com/office/drawing/2007/7/7/main" val="00B050" mc:Ignorable=""/>
                </a:solidFill>
                <a:ea typeface="Times New Roman"/>
                <a:cs typeface="Tahoma"/>
              </a:rPr>
              <a:t>عبادُالرحمن الذینَ یَمشونَ علی الارضِ هوناً و اذا خاطَبهُم الجاهلون قالوا سلاماً»   </a:t>
            </a:r>
            <a:r>
              <a:rPr lang="fa-IR" sz="4000" dirty="0">
                <a:ea typeface="Times New Roman"/>
                <a:cs typeface="Tahoma"/>
              </a:rPr>
              <a:t>« بندگان خداوند با فروتنی روی زمین راه می روند و اگر جاهلان به آنان چیزی بگویند با روی خوش سلام می کنند.»</a:t>
            </a:r>
            <a:r>
              <a:rPr lang="en-US" sz="4000" dirty="0"/>
              <a:t> </a:t>
            </a:r>
            <a:r>
              <a:rPr lang="fa-IR" sz="4000" dirty="0">
                <a:latin typeface="Times New Roman"/>
                <a:ea typeface="Times New Roman"/>
                <a:cs typeface="B Mitra"/>
              </a:rPr>
              <a:t> </a:t>
            </a:r>
            <a:r>
              <a:rPr lang="fa-IR" sz="2000" dirty="0">
                <a:latin typeface="Times New Roman"/>
                <a:ea typeface="Times New Roman"/>
                <a:cs typeface="B Mitra"/>
              </a:rPr>
              <a:t>-  فرقان/ 63</a:t>
            </a:r>
            <a:endParaRPr lang="en-US" sz="2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31019862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algn="justLow"/>
            <a:r>
              <a:rPr lang="fa-IR" sz="5400" dirty="0">
                <a:latin typeface="Times New Roman"/>
                <a:ea typeface="Times New Roman"/>
                <a:cs typeface="Tahoma"/>
              </a:rPr>
              <a:t>این برخورد در جای خود نیکوست ، اما اگر کسی ظالم بود چه باید کرد؟ اگر ما در برابر او سکوت کنیم باز هم ظلم می کند ظلم بزرگتر ، تا اینکه دستش را هم به روی دیگران    می گشاید،</a:t>
            </a:r>
            <a:endParaRPr lang="en-US" sz="5400" dirty="0">
              <a:latin typeface="Times New Roman"/>
              <a:ea typeface="Times New Roman"/>
            </a:endParaRPr>
          </a:p>
          <a:p>
            <a:endParaRPr lang="fa-IR" sz="5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9242894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normAutofit/>
          </a:bodyPr>
          <a:lstStyle/>
          <a:p>
            <a:pPr marL="228600" algn="justLow"/>
            <a:r>
              <a:rPr lang="fa-IR" sz="3200" dirty="0">
                <a:latin typeface="Times New Roman"/>
                <a:ea typeface="Times New Roman"/>
                <a:cs typeface="Tahoma"/>
              </a:rPr>
              <a:t>در این موارد قرآن کریم نهیب می زند</a:t>
            </a:r>
            <a:r>
              <a:rPr lang="fa-IR" sz="3200" dirty="0">
                <a:solidFill>
                  <a:srgbClr xmlns:mc="http://schemas.openxmlformats.org/markup-compatibility/2006" xmlns:a14="http://schemas.microsoft.com/office/drawing/2007/7/7/main" val="00B050" mc:Ignorable=""/>
                </a:solidFill>
                <a:latin typeface="Times New Roman"/>
                <a:ea typeface="Times New Roman"/>
                <a:cs typeface="Tahoma"/>
              </a:rPr>
              <a:t>:«وَ مَالَکم لا تُقاتِلونَ فی سبیلِ اللهِ و المُستضعَفینَ مَنِ الرّّجالِ والنِّساءِ و الوِلدانِ الَّذینَ یَقُولُونَ رَبَّنَا اَخرِجنا مِن هذهِ القَریَةِ الظّالمِ اَهلُها وَ اجعَل لَّنا مِن لَّدُنکَ ولیاًّ وَاجعَل لَّنا مِن لَّدُنکَ نَصِیراً» </a:t>
            </a:r>
            <a:r>
              <a:rPr lang="fa-IR" sz="3200" dirty="0">
                <a:latin typeface="Times New Roman"/>
                <a:ea typeface="Times New Roman"/>
                <a:cs typeface="Tahoma"/>
              </a:rPr>
              <a:t>« چرا در راه خدا جهاد      نمی کنید، در صورتی که جمعی ناتوان از مرد و زن و کودک شما که در مسیر مکه اسیر ظلم کفارند، آن ها دایم می گویند: بار خدایا ما را از این شهری که مردم آن ستمکارند بیرون آر و از جانب خود برای ما بیچارگان نگهدار و یاوری فرست.»</a:t>
            </a:r>
            <a:endParaRPr lang="en-US" sz="3200" dirty="0">
              <a:latin typeface="Times New Roman"/>
              <a:ea typeface="Times New Roman"/>
            </a:endParaRPr>
          </a:p>
          <a:p>
            <a:r>
              <a:rPr lang="fa-IR" sz="2400" dirty="0">
                <a:latin typeface="Times New Roman"/>
                <a:ea typeface="Times New Roman"/>
                <a:cs typeface="B Mitra"/>
              </a:rPr>
              <a:t> -  نساء / 75 </a:t>
            </a:r>
            <a:endParaRPr lang="en-US" sz="16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82528"/>
          </a:xfrm>
        </p:spPr>
        <p:txBody>
          <a:bodyPr>
            <a:normAutofit fontScale="90000"/>
          </a:bodyPr>
          <a:lstStyle/>
          <a:p>
            <a:endParaRPr lang="fa-IR" dirty="0"/>
          </a:p>
        </p:txBody>
      </p:sp>
    </p:spTree>
    <p:extLst>
      <p:ext uri="{BB962C8B-B14F-4D97-AF65-F5344CB8AC3E}">
        <p14:creationId xmlns:p14="http://schemas.microsoft.com/office/powerpoint/2007/7/12/main" val="39917469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algn="justLow"/>
            <a:r>
              <a:rPr lang="fa-IR" sz="4400" dirty="0">
                <a:latin typeface="Times New Roman"/>
                <a:ea typeface="Times New Roman"/>
                <a:cs typeface="Tahoma"/>
              </a:rPr>
              <a:t>« </a:t>
            </a:r>
            <a:r>
              <a:rPr lang="fa-IR" sz="4400" dirty="0">
                <a:solidFill>
                  <a:srgbClr xmlns:mc="http://schemas.openxmlformats.org/markup-compatibility/2006" xmlns:a14="http://schemas.microsoft.com/office/drawing/2007/7/7/main" val="00B050" mc:Ignorable=""/>
                </a:solidFill>
                <a:latin typeface="Times New Roman"/>
                <a:ea typeface="Times New Roman"/>
                <a:cs typeface="Tahoma"/>
              </a:rPr>
              <a:t>لایُحِبُّ اللهُ الجَهرَ بِالسُّوءِ مِنَ القَولِ اِلَّا مَن ظُلِمَ وَ کَانَ اللهُ سَمِیعآً عَلِیماً» </a:t>
            </a:r>
            <a:r>
              <a:rPr lang="fa-IR" sz="4400" dirty="0">
                <a:latin typeface="Times New Roman"/>
                <a:ea typeface="Times New Roman"/>
                <a:cs typeface="Tahoma"/>
              </a:rPr>
              <a:t>«خدا دوست نمی دارد که کسی بگفتار زشت به عیب لق صدا بلند کند مگر آنکه به او ظلمی رسیده باشد که خداوند شنونده(دعای مظلومان  و دانای به احوال خلق است.»</a:t>
            </a:r>
            <a:endParaRPr lang="en-US" sz="4400" dirty="0">
              <a:latin typeface="Times New Roman"/>
              <a:ea typeface="Times New Roman"/>
            </a:endParaRPr>
          </a:p>
          <a:p>
            <a:r>
              <a:rPr lang="fa-IR" sz="4400" dirty="0">
                <a:latin typeface="Times New Roman"/>
                <a:ea typeface="Times New Roman"/>
                <a:cs typeface="B Mitra"/>
              </a:rPr>
              <a:t> -  نساء / 148  </a:t>
            </a:r>
            <a:endParaRPr lang="en-US" sz="4400" dirty="0">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768180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algn="justLow"/>
            <a:r>
              <a:rPr lang="fa-IR" dirty="0">
                <a:latin typeface="Times New Roman"/>
                <a:ea typeface="Times New Roman"/>
                <a:cs typeface="Tahoma"/>
              </a:rPr>
              <a:t>لی هنگ جی اما می گوید:« یک تمرین کننده بودن امری است فوق طبیعی ، پس به عنوان فردی فوق طبیعی باید با خودتان بر طبق اصول فوق طبیعی رفتار کنید، به جای این که خود را با اصول و منطق مردم عادی بسنجید،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وقتی رابطه کارمایی موضوعی را       نمی دانید، احتمال آن وجود دارد که آن را به طور نادرست اداره کنید.</a:t>
            </a:r>
            <a:r>
              <a:rPr lang="fa-IR" dirty="0">
                <a:latin typeface="Times New Roman"/>
                <a:ea typeface="Times New Roman"/>
                <a:cs typeface="Tahoma"/>
              </a:rPr>
              <a:t>... بعضی اشخاص   می گویند:«اما من فقط می خواهم مطمئن شوم که عدالت رعایت شود» خیلی خوب ، پس همگی باید در دانشکده پلیس ثبت نام کنیم؟ .....</a:t>
            </a:r>
            <a:endParaRPr lang="en-US" sz="24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39382312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p:spPr>
        <p:txBody>
          <a:bodyPr>
            <a:normAutofit/>
          </a:bodyPr>
          <a:lstStyle/>
          <a:p>
            <a:r>
              <a:rPr lang="fa-IR" dirty="0">
                <a:solidFill>
                  <a:srgbClr xmlns:mc="http://schemas.openxmlformats.org/markup-compatibility/2006" xmlns:a14="http://schemas.microsoft.com/office/drawing/2007/7/7/main" val="C00000" mc:Ignorable=""/>
                </a:solidFill>
                <a:ea typeface="Times New Roman"/>
                <a:cs typeface="Tahoma"/>
              </a:rPr>
              <a:t>وقتی مرم دعوا می کنند و شاید یکی  دیگری را با لگد بزند یا یکی از آن ها ضربه محکمی به دیگری بزند، ممکن است آن شخص به فرد دیگر چیزی بدهکار بوده، و حالا آن ها در حال تصفیه کردن بدهی هستند، بنابراین اگر پا در میانی کنید، نمی توانند آن را تصفیه کنندو مجبورند آن را دوباره دفعه بعد انجام دهند.... اگر حتی در مورد چیزهایی مثل قتل یا آتش سوزی کاری انجام ندهید، پس در مورد چه چیزی کاری انجام خواهید داد؟ اما یک چیز هست ، این چیزها زیاد ربطی به ما تزکیه کنندگان ندارد.» </a:t>
            </a:r>
            <a:r>
              <a:rPr lang="fa-IR" sz="2400" dirty="0">
                <a:solidFill>
                  <a:srgbClr xmlns:mc="http://schemas.openxmlformats.org/markup-compatibility/2006" xmlns:a14="http://schemas.microsoft.com/office/drawing/2007/7/7/main" val="C00000" mc:Ignorable=""/>
                </a:solidFill>
                <a:latin typeface="Times New Roman"/>
                <a:ea typeface="Times New Roman"/>
                <a:cs typeface="B Mitra"/>
              </a:rPr>
              <a:t> </a:t>
            </a:r>
            <a:endParaRPr lang="fa-IR" sz="2400" dirty="0" smtClean="0">
              <a:solidFill>
                <a:srgbClr xmlns:mc="http://schemas.openxmlformats.org/markup-compatibility/2006" xmlns:a14="http://schemas.microsoft.com/office/drawing/2007/7/7/main" val="C00000" mc:Ignorable=""/>
              </a:solidFill>
              <a:latin typeface="Times New Roman"/>
              <a:ea typeface="Times New Roman"/>
              <a:cs typeface="B Mitra"/>
            </a:endParaRPr>
          </a:p>
          <a:p>
            <a:r>
              <a:rPr lang="fa-IR" sz="2400" dirty="0" smtClean="0">
                <a:latin typeface="Times New Roman"/>
                <a:ea typeface="Times New Roman"/>
                <a:cs typeface="B Mitra"/>
              </a:rPr>
              <a:t>-  </a:t>
            </a:r>
            <a:r>
              <a:rPr lang="fa-IR" sz="2400" dirty="0">
                <a:latin typeface="Times New Roman"/>
                <a:ea typeface="Times New Roman"/>
                <a:cs typeface="B Mitra"/>
              </a:rPr>
              <a:t>لی هنگ جی ، شوان فالون ، ص 412 </a:t>
            </a:r>
            <a:endParaRPr lang="en-US" sz="1600" dirty="0">
              <a:latin typeface="Times New Roman"/>
              <a:ea typeface="Times New Roman"/>
            </a:endParaRPr>
          </a:p>
          <a:p>
            <a:endParaRPr lang="fa-IR"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98727056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normAutofit/>
          </a:bodyPr>
          <a:lstStyle/>
          <a:p>
            <a:r>
              <a:rPr lang="fa-IR" dirty="0">
                <a:ea typeface="Times New Roman"/>
                <a:cs typeface="Tahoma"/>
              </a:rPr>
              <a:t>پا درمیانی در حل اختلافات مردم، برقراری صلح و آشتی و ترویج مهربانی و نیکی برترین مهرورزی و نیک خواهی است ، مبارزه و جهاد با ظلم هم رنج است و هم بردباری می خواهد و تلاش برای بر طرف کردن ستم و جور از مردم که دست دعا برداشته و راه نجاتی می جویند و از خودشان کاری بر نمی آید، برترین نیکوکاری و شفقت و مهربانی است که معنویت اسلامی بر آن تأکید دارد و </a:t>
            </a:r>
            <a:r>
              <a:rPr lang="fa-IR" dirty="0">
                <a:solidFill>
                  <a:srgbClr xmlns:mc="http://schemas.openxmlformats.org/markup-compatibility/2006" xmlns:a14="http://schemas.microsoft.com/office/drawing/2007/7/7/main" val="C00000" mc:Ignorable=""/>
                </a:solidFill>
                <a:ea typeface="Times New Roman"/>
                <a:cs typeface="Tahoma"/>
              </a:rPr>
              <a:t>فالون دافا به بی تفاوتی در برابر مردم و ستم پذیری درباره خود و دیگران دعوت می کند و نام آن را تزکیه،حفظ تقوا و به دست آوردن گونگ می گذارد.</a:t>
            </a:r>
            <a:r>
              <a:rPr lang="en-US" dirty="0">
                <a:solidFill>
                  <a:srgbClr xmlns:mc="http://schemas.openxmlformats.org/markup-compatibility/2006" xmlns:a14="http://schemas.microsoft.com/office/drawing/2007/7/7/main" val="C00000" mc:Ignorable=""/>
                </a:solidFill>
              </a:rPr>
              <a:t> </a:t>
            </a:r>
            <a:endParaRPr lang="fa-IR" dirty="0" smtClean="0">
              <a:solidFill>
                <a:srgbClr xmlns:mc="http://schemas.openxmlformats.org/markup-compatibility/2006" xmlns:a14="http://schemas.microsoft.com/office/drawing/2007/7/7/main" val="C00000" mc:Ignorable=""/>
              </a:solidFill>
            </a:endParaRPr>
          </a:p>
          <a:p>
            <a:r>
              <a:rPr lang="fa-IR" sz="2400" dirty="0" smtClean="0">
                <a:solidFill>
                  <a:srgbClr xmlns:mc="http://schemas.openxmlformats.org/markup-compatibility/2006" xmlns:a14="http://schemas.microsoft.com/office/drawing/2007/7/7/main" val="C00000" mc:Ignorable=""/>
                </a:solidFill>
                <a:latin typeface="Times New Roman"/>
                <a:ea typeface="Times New Roman"/>
                <a:cs typeface="B Mitra"/>
              </a:rPr>
              <a:t> </a:t>
            </a:r>
            <a:r>
              <a:rPr lang="fa-IR" sz="2400" dirty="0">
                <a:latin typeface="Times New Roman"/>
                <a:ea typeface="Times New Roman"/>
                <a:cs typeface="B Mitra"/>
              </a:rPr>
              <a:t>-  </a:t>
            </a:r>
            <a:r>
              <a:rPr lang="fa-IR" sz="2000" dirty="0">
                <a:latin typeface="Times New Roman"/>
                <a:ea typeface="Times New Roman"/>
                <a:cs typeface="B Mitra"/>
              </a:rPr>
              <a:t>مظاهری سیف ، حمیدرضا ، نقدی بر یک مکتب عرفانی نو ظهور ، « فالون دافا» ، نشریه پگاه حوزه، شماره 250 ، بهمن 87</a:t>
            </a:r>
            <a:endParaRPr lang="en-US" sz="1600" dirty="0">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425486192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0" lvl="0" indent="0" algn="justLow">
              <a:buNone/>
              <a:tabLst>
                <a:tab pos="466725" algn="l"/>
              </a:tabLst>
            </a:pPr>
            <a:r>
              <a:rPr lang="fa-IR" sz="4000" dirty="0">
                <a:latin typeface="Times New Roman"/>
                <a:ea typeface="Times New Roman"/>
                <a:cs typeface="Tahoma"/>
              </a:rPr>
              <a:t>تبدیل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ماده سفید تقوا به گونگ </a:t>
            </a:r>
            <a:r>
              <a:rPr lang="fa-IR" sz="4000" dirty="0">
                <a:latin typeface="Times New Roman"/>
                <a:ea typeface="Times New Roman"/>
                <a:cs typeface="Tahoma"/>
              </a:rPr>
              <a:t>، فرایند مبهم و تعریف نشده ای است که توضیحی درباره آن وجود ندارد غیر از اینکه با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فالون و عمل فاشن یعنی بدن نامرئی لی هنگ جی </a:t>
            </a:r>
            <a:r>
              <a:rPr lang="fa-IR" sz="4000" dirty="0">
                <a:latin typeface="Times New Roman"/>
                <a:ea typeface="Times New Roman"/>
                <a:cs typeface="Tahoma"/>
              </a:rPr>
              <a:t>صورت می گیرد. این ادعای عجیب و غریب است که شیء مدوری به نام </a:t>
            </a:r>
            <a:r>
              <a:rPr lang="fa-IR" sz="4000" dirty="0">
                <a:solidFill>
                  <a:srgbClr xmlns:mc="http://schemas.openxmlformats.org/markup-compatibility/2006" xmlns:a14="http://schemas.microsoft.com/office/drawing/2007/7/7/main" val="C00000" mc:Ignorable=""/>
                </a:solidFill>
                <a:latin typeface="Times New Roman"/>
                <a:ea typeface="Times New Roman"/>
                <a:cs typeface="Tahoma"/>
              </a:rPr>
              <a:t>فالون در زیر شکم پیروان این فرقه کار گذاشته می شود و لی هنگ جی  عمل کار گذاری فالون </a:t>
            </a:r>
            <a:r>
              <a:rPr lang="fa-IR" sz="4000" dirty="0">
                <a:latin typeface="Times New Roman"/>
                <a:ea typeface="Times New Roman"/>
                <a:cs typeface="Tahoma"/>
              </a:rPr>
              <a:t>را انجام می دهد.</a:t>
            </a:r>
            <a:endParaRPr lang="en-US" sz="4000" dirty="0">
              <a:latin typeface="Times New Roman"/>
              <a:ea typeface="Times New Roman"/>
            </a:endParaRPr>
          </a:p>
          <a:p>
            <a:endParaRPr lang="fa-IR" sz="4000" dirty="0"/>
          </a:p>
        </p:txBody>
      </p:sp>
      <p:sp>
        <p:nvSpPr>
          <p:cNvPr id="2" name="Title 1"/>
          <p:cNvSpPr>
            <a:spLocks noGrp="1"/>
          </p:cNvSpPr>
          <p:nvPr>
            <p:ph type="title"/>
          </p:nvPr>
        </p:nvSpPr>
        <p:spPr>
          <a:xfrm>
            <a:off x="357158" y="-785842"/>
            <a:ext cx="8229600" cy="1143000"/>
          </a:xfrm>
        </p:spPr>
        <p:txBody>
          <a:bodyPr/>
          <a:lstStyle/>
          <a:p>
            <a:endParaRPr lang="fa-IR"/>
          </a:p>
        </p:txBody>
      </p:sp>
    </p:spTree>
    <p:extLst>
      <p:ext uri="{BB962C8B-B14F-4D97-AF65-F5344CB8AC3E}">
        <p14:creationId xmlns:p14="http://schemas.microsoft.com/office/powerpoint/2007/7/12/main" val="27784112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Autofit/>
          </a:bodyPr>
          <a:lstStyle/>
          <a:p>
            <a:r>
              <a:rPr lang="fa-IR" sz="3600" dirty="0">
                <a:ea typeface="Times New Roman"/>
                <a:cs typeface="Tahoma"/>
              </a:rPr>
              <a:t>این عمل روی تمام کسانی که در سمینارهای او شرکت می کنند و نیز کسانی که کتب او را می خوانند و تمریناتش را یاد می گیرند، انجام می شود البته معلوم نیست که خواندن کتب و یا حضور در سمینارهای او خصوصیتی دارد یا نه؟ آیا اگر مطالب او را بخوانیم ولی از روی یک ترجمه بد مثل اولین ترجمه فارسی کتاب </a:t>
            </a:r>
            <a:r>
              <a:rPr lang="fa-IR" sz="3600" dirty="0">
                <a:solidFill>
                  <a:srgbClr xmlns:mc="http://schemas.openxmlformats.org/markup-compatibility/2006" xmlns:a14="http://schemas.microsoft.com/office/drawing/2007/7/7/main" val="C00000" mc:Ignorable=""/>
                </a:solidFill>
                <a:ea typeface="Times New Roman"/>
                <a:cs typeface="Tahoma"/>
              </a:rPr>
              <a:t>« شوان فالون» </a:t>
            </a:r>
            <a:r>
              <a:rPr lang="fa-IR" sz="3600" dirty="0">
                <a:ea typeface="Times New Roman"/>
                <a:cs typeface="Tahoma"/>
              </a:rPr>
              <a:t>که بعضی با خواندن آن چیز زیادی متوجه نمی شوند، باز هم فالون کار گذاشته می شود؟</a:t>
            </a:r>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86702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algn="justLow"/>
            <a:r>
              <a:rPr lang="fa-IR" sz="3600" dirty="0">
                <a:latin typeface="Times New Roman"/>
                <a:ea typeface="Times New Roman"/>
                <a:cs typeface="Tahoma"/>
              </a:rPr>
              <a:t>این بیوگرافی می گوید که او به وسیله ی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 کوآن جو» </a:t>
            </a:r>
            <a:r>
              <a:rPr lang="fa-IR" sz="3600" dirty="0">
                <a:latin typeface="Times New Roman"/>
                <a:ea typeface="Times New Roman"/>
                <a:cs typeface="Tahoma"/>
              </a:rPr>
              <a:t>دهمین وارث راه بزرگ مدرسه بودا در سن چهار سالگی آموزش ، و سپس در سن هشت سالگی به وسیله استاد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تائوئیستی» </a:t>
            </a:r>
            <a:r>
              <a:rPr lang="fa-IR" sz="3600" dirty="0">
                <a:latin typeface="Times New Roman"/>
                <a:ea typeface="Times New Roman"/>
                <a:cs typeface="Tahoma"/>
              </a:rPr>
              <a:t>تعلیم دید. وی او را در سن دوازده سالگی رها کرد و سپس استادی از مدرسه راه بزرگ به وسیله تائوئیستی موسوم به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«تائوئیست حقیقی» </a:t>
            </a:r>
            <a:r>
              <a:rPr lang="fa-IR" sz="3600" dirty="0">
                <a:latin typeface="Times New Roman"/>
                <a:ea typeface="Times New Roman"/>
                <a:cs typeface="Tahoma"/>
              </a:rPr>
              <a:t>که از کوه های «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چانک بای» </a:t>
            </a:r>
            <a:r>
              <a:rPr lang="fa-IR" sz="3600" dirty="0">
                <a:latin typeface="Times New Roman"/>
                <a:ea typeface="Times New Roman"/>
                <a:cs typeface="Tahoma"/>
              </a:rPr>
              <a:t>آمده بود، تعلیم دید .</a:t>
            </a:r>
            <a:endParaRPr lang="en-US" sz="3600" dirty="0">
              <a:latin typeface="Times New Roman"/>
              <a:ea typeface="Times New Roman"/>
            </a:endParaRPr>
          </a:p>
          <a:p>
            <a:endParaRPr lang="fa-IR" sz="3600" dirty="0"/>
          </a:p>
        </p:txBody>
      </p:sp>
      <p:sp>
        <p:nvSpPr>
          <p:cNvPr id="2" name="Title 1"/>
          <p:cNvSpPr>
            <a:spLocks noGrp="1"/>
          </p:cNvSpPr>
          <p:nvPr>
            <p:ph type="title"/>
          </p:nvPr>
        </p:nvSpPr>
        <p:spPr>
          <a:xfrm>
            <a:off x="457200" y="274638"/>
            <a:ext cx="8229600" cy="82528"/>
          </a:xfrm>
        </p:spPr>
        <p:txBody>
          <a:bodyPr>
            <a:normAutofit fontScale="90000"/>
          </a:bodyPr>
          <a:lstStyle/>
          <a:p>
            <a:endParaRPr lang="fa-IR" dirty="0"/>
          </a:p>
        </p:txBody>
      </p:sp>
    </p:spTree>
    <p:extLst>
      <p:ext uri="{BB962C8B-B14F-4D97-AF65-F5344CB8AC3E}">
        <p14:creationId xmlns:p14="http://schemas.microsoft.com/office/powerpoint/2007/7/12/main" val="353175459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r>
              <a:rPr lang="fa-IR" sz="3600" dirty="0">
                <a:ea typeface="Times New Roman"/>
                <a:cs typeface="Tahoma"/>
              </a:rPr>
              <a:t>در این صورت خوانندگان این مطلب هم نیز باید احساس کنند که فاشن لی هنگ جی ، فالونی در زیر شکمشان کار گذاشته است .عامل کار گذاری فالون شرکت در سمینارها و خواندن کتاب های او باشد یا فهم تعالیمش ، هر چه باشد، ظاهراً اگر هیچ اعتقادی هم به آن ها نداشته باشیم باز هم اگر تعالیمش را همراه با تمرینات یاد بگیریم، فالون زیر شکم قرار می گیرد!</a:t>
            </a:r>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13598718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lvl="0" algn="justLow">
              <a:buFont typeface="+mj-lt"/>
              <a:buAutoNum type="arabicPeriod"/>
              <a:tabLst>
                <a:tab pos="466725" algn="l"/>
              </a:tabLst>
            </a:pPr>
            <a:r>
              <a:rPr lang="fa-IR" sz="5400" dirty="0">
                <a:latin typeface="Times New Roman"/>
                <a:ea typeface="Times New Roman"/>
                <a:cs typeface="Tahoma"/>
              </a:rPr>
              <a:t> غایات دست پایین و طبیعت گرایانه این مکتب به راستی عظمت های انسانی و استعدادهای والای او را که در عرفان اسلامی مطرح می شود ندیده می گیرد.</a:t>
            </a:r>
            <a:endParaRPr lang="en-US" sz="5400" dirty="0">
              <a:latin typeface="Times New Roman"/>
              <a:ea typeface="Times New Roman"/>
            </a:endParaRPr>
          </a:p>
          <a:p>
            <a:pPr marL="0" indent="0">
              <a:buNone/>
            </a:pPr>
            <a:r>
              <a:rPr lang="fa-IR" sz="2000" dirty="0" smtClean="0">
                <a:latin typeface="Times New Roman"/>
                <a:ea typeface="Times New Roman"/>
                <a:cs typeface="B Mitra"/>
              </a:rPr>
              <a:t>-  </a:t>
            </a:r>
            <a:r>
              <a:rPr lang="fa-IR" sz="2000" dirty="0">
                <a:latin typeface="Times New Roman"/>
                <a:ea typeface="Times New Roman"/>
                <a:cs typeface="B Mitra"/>
              </a:rPr>
              <a:t>مظاهری سیف، حمیدرضا، خودشناسی عرفانی ، ص 81</a:t>
            </a:r>
            <a:endParaRPr lang="en-US" sz="2000" dirty="0">
              <a:latin typeface="Times New Roman"/>
              <a:ea typeface="Times New Roman"/>
            </a:endParaRPr>
          </a:p>
          <a:p>
            <a:endParaRPr lang="fa-IR" sz="48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390988664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algn="justLow"/>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لی هنگ جی </a:t>
            </a:r>
            <a:r>
              <a:rPr lang="fa-IR" sz="3600" dirty="0">
                <a:latin typeface="Times New Roman"/>
                <a:ea typeface="Times New Roman"/>
                <a:cs typeface="Tahoma"/>
              </a:rPr>
              <a:t>نهایت دستاوردهای مکتب معنوی خود را سلامتی و طول مدت جوانی و   دیر پیری معرفی می کند و درباره نتایج بلند مدت تر و بعد از این زندگی می گوید: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«اگر شخصی تقوای بسیار زیادی داشته باشد، در زندگی بعدی اش صاحب منصبی       والا مقام   می شود و یا اینکه ثروت زیادی جمع می کند، تقوایش با این چیزها مبادله         می شود.»</a:t>
            </a:r>
            <a:endParaRPr lang="en-US" sz="3600" dirty="0">
              <a:solidFill>
                <a:srgbClr xmlns:mc="http://schemas.openxmlformats.org/markup-compatibility/2006" xmlns:a14="http://schemas.microsoft.com/office/drawing/2007/7/7/main" val="C00000" mc:Ignorable=""/>
              </a:solidFill>
              <a:latin typeface="Times New Roman"/>
              <a:ea typeface="Times New Roman"/>
            </a:endParaRPr>
          </a:p>
          <a:p>
            <a:r>
              <a:rPr lang="fa-IR" sz="3600" dirty="0">
                <a:latin typeface="Times New Roman"/>
                <a:ea typeface="Times New Roman"/>
                <a:cs typeface="B Mitra"/>
              </a:rPr>
              <a:t> -  لی هنگ جی ، شوان فالون ، ص 398</a:t>
            </a:r>
            <a:endParaRPr lang="en-US" sz="3600" dirty="0">
              <a:latin typeface="Times New Roman"/>
              <a:ea typeface="Times New Roman"/>
            </a:endParaRPr>
          </a:p>
          <a:p>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9909365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0" indent="0" algn="justLow">
              <a:buNone/>
            </a:pPr>
            <a:r>
              <a:rPr lang="fa-IR" sz="4400" dirty="0" smtClean="0">
                <a:ea typeface="Times New Roman"/>
                <a:cs typeface="Tahoma"/>
              </a:rPr>
              <a:t>بدون </a:t>
            </a:r>
            <a:r>
              <a:rPr lang="fa-IR" sz="4400" dirty="0">
                <a:ea typeface="Times New Roman"/>
                <a:cs typeface="Tahoma"/>
              </a:rPr>
              <a:t>شک سلامتی و ثروت و منصب چیزهای خوبی است که می تواند در راستای خیر خواهی و خدمت و رحمت به انسان های دیگر بکار گرفته شود و دنیا را نیکی و عدالت بیاراید، اما پس از آن چه، آیا فراتر از آن چیزی نیست که انسان بتواند به آن برسد و جان خود را شکوفاتر سازد، </a:t>
            </a:r>
            <a:endParaRPr lang="fa-IR" sz="44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255567314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228600" algn="justLow"/>
            <a:r>
              <a:rPr lang="fa-IR" dirty="0">
                <a:latin typeface="Times New Roman"/>
                <a:ea typeface="Times New Roman"/>
                <a:cs typeface="Tahoma"/>
              </a:rPr>
              <a:t>در عرفان اسلامی سرچشمه هستی و آفریدگار جهان بی نهایتِ حسن و رحمت و جمال و کمال است و انسان می تواند تا اوج تجلی او و درک هستی و حضورش در ماوراء ماده به اوج در آید و روح غیر مادی خود را به اصل خود که هستی بیکران هستی بخش است بپیوندد و تا ابد در جلوه بی پایان او حیاتی بی پایان و سرشار از معنا و شور و تازگی داشته باشد</a:t>
            </a:r>
            <a:r>
              <a:rPr lang="fa-IR" dirty="0">
                <a:solidFill>
                  <a:srgbClr xmlns:mc="http://schemas.openxmlformats.org/markup-compatibility/2006" xmlns:a14="http://schemas.microsoft.com/office/drawing/2007/7/7/main" val="00B050" mc:Ignorable=""/>
                </a:solidFill>
                <a:latin typeface="Times New Roman"/>
                <a:ea typeface="Times New Roman"/>
                <a:cs typeface="Tahoma"/>
              </a:rPr>
              <a:t>.«اِنَّ المُتَّقینَ فی جَنّاتٍ وَ نَهَرٍ* فی مَقعَدِ صِدقٍ عِندَ مَلیکٍ مُقتَدرٍ»</a:t>
            </a:r>
            <a:r>
              <a:rPr lang="fa-IR" dirty="0">
                <a:latin typeface="Times New Roman"/>
                <a:ea typeface="Times New Roman"/>
                <a:cs typeface="Tahoma"/>
              </a:rPr>
              <a:t> «همانا اهل تقوا در باغ ها وکنار نهرها منزل گزینند*در منزلگاه صدق وحقیقت نزد خداوند،عزت و سلطنت جاودانی متنعمند.» </a:t>
            </a:r>
            <a:r>
              <a:rPr lang="fa-IR" dirty="0" smtClean="0">
                <a:latin typeface="Times New Roman"/>
                <a:ea typeface="Times New Roman"/>
                <a:cs typeface="B Mitra"/>
              </a:rPr>
              <a:t>-  </a:t>
            </a:r>
            <a:r>
              <a:rPr lang="fa-IR" dirty="0">
                <a:latin typeface="Times New Roman"/>
                <a:ea typeface="Times New Roman"/>
                <a:cs typeface="B Mitra"/>
              </a:rPr>
              <a:t>قمر /55-54 </a:t>
            </a:r>
            <a:endParaRPr lang="en-US" dirty="0">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21661355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Autofit/>
          </a:bodyPr>
          <a:lstStyle/>
          <a:p>
            <a:pPr marL="0" lvl="0" indent="0" algn="justLow">
              <a:buNone/>
              <a:tabLst>
                <a:tab pos="466725" algn="l"/>
              </a:tabLst>
            </a:pPr>
            <a:r>
              <a:rPr lang="fa-IR" sz="4000" dirty="0" smtClean="0">
                <a:latin typeface="Times New Roman"/>
                <a:ea typeface="Times New Roman"/>
                <a:cs typeface="Tahoma"/>
              </a:rPr>
              <a:t>یک </a:t>
            </a:r>
            <a:r>
              <a:rPr lang="fa-IR" sz="4000" dirty="0">
                <a:latin typeface="Times New Roman"/>
                <a:ea typeface="Times New Roman"/>
                <a:cs typeface="Tahoma"/>
              </a:rPr>
              <a:t>تناقص بزرگ در گفته های لی هنگ جی وجود دارد،از یک سو می گوید:          « مدرسه ما بدین صورت تزکیه می کند، شما را قادر می کند که خودتان به طور واقعی گونگ را به دست آورید ،این از زمان پیدایش زمین و آسمان اولین بار است.»</a:t>
            </a:r>
            <a:endParaRPr lang="en-US" sz="4000" dirty="0">
              <a:latin typeface="Times New Roman"/>
              <a:ea typeface="Times New Roman"/>
            </a:endParaRPr>
          </a:p>
          <a:p>
            <a:r>
              <a:rPr lang="fa-IR" sz="4000" dirty="0">
                <a:latin typeface="Times New Roman"/>
                <a:ea typeface="Times New Roman"/>
                <a:cs typeface="B Mitra"/>
              </a:rPr>
              <a:t> </a:t>
            </a:r>
            <a:r>
              <a:rPr lang="fa-IR" sz="2400" dirty="0">
                <a:latin typeface="Times New Roman"/>
                <a:ea typeface="Times New Roman"/>
                <a:cs typeface="B Mitra"/>
              </a:rPr>
              <a:t>-  مظاهری سیف ، حمیدرضا ، نقدی بر یک مکتب عرفانی نوظهور ، « فالون دافا» ، نشریه پگاه حوزه، شماره 250 ، بهمن 87</a:t>
            </a:r>
            <a:endParaRPr lang="en-US" sz="2400" dirty="0">
              <a:latin typeface="Times New Roman"/>
              <a:ea typeface="Times New Roman"/>
            </a:endParaRPr>
          </a:p>
          <a:p>
            <a:endParaRPr lang="fa-IR" sz="4000" dirty="0"/>
          </a:p>
        </p:txBody>
      </p:sp>
      <p:sp>
        <p:nvSpPr>
          <p:cNvPr id="2" name="Title 1"/>
          <p:cNvSpPr>
            <a:spLocks noGrp="1"/>
          </p:cNvSpPr>
          <p:nvPr>
            <p:ph type="title"/>
          </p:nvPr>
        </p:nvSpPr>
        <p:spPr>
          <a:xfrm>
            <a:off x="428596" y="-785842"/>
            <a:ext cx="8229600" cy="1143000"/>
          </a:xfrm>
        </p:spPr>
        <p:txBody>
          <a:bodyPr/>
          <a:lstStyle/>
          <a:p>
            <a:endParaRPr lang="fa-IR"/>
          </a:p>
        </p:txBody>
      </p:sp>
    </p:spTree>
    <p:extLst>
      <p:ext uri="{BB962C8B-B14F-4D97-AF65-F5344CB8AC3E}">
        <p14:creationId xmlns:p14="http://schemas.microsoft.com/office/powerpoint/2007/7/12/main" val="268314188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algn="justLow"/>
            <a:r>
              <a:rPr lang="fa-IR" sz="3600" dirty="0">
                <a:latin typeface="Times New Roman"/>
                <a:ea typeface="Times New Roman"/>
                <a:cs typeface="Tahoma"/>
              </a:rPr>
              <a:t>از سوی دیگر می گوید:</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 فالون دافای ما یکی از هشتاد و چهار هزار روش تزکیه در مدرسه بوداست </a:t>
            </a:r>
            <a:r>
              <a:rPr lang="fa-IR" sz="3600" dirty="0">
                <a:latin typeface="Times New Roman"/>
                <a:ea typeface="Times New Roman"/>
                <a:cs typeface="Tahoma"/>
              </a:rPr>
              <a:t>، آن هرگز در این دوره از تاریخ تمدن انسانی علنی نشده است، اما یک بار در یک دوره ما قبل تاریخ در مقیاس وسیعی انسان ها را نجات داد. امروز در این دوره نهایی آخرین ویرانی ، دوباره آن را به طور گسترده ای عمومی می کنم.»</a:t>
            </a:r>
            <a:endParaRPr lang="en-US" sz="3600" dirty="0">
              <a:latin typeface="Times New Roman"/>
              <a:ea typeface="Times New Roman"/>
            </a:endParaRPr>
          </a:p>
          <a:p>
            <a:r>
              <a:rPr lang="fa-IR" sz="3600" dirty="0">
                <a:latin typeface="Times New Roman"/>
                <a:ea typeface="Times New Roman"/>
                <a:cs typeface="B Mitra"/>
              </a:rPr>
              <a:t> </a:t>
            </a:r>
            <a:r>
              <a:rPr lang="fa-IR" sz="2000" dirty="0">
                <a:latin typeface="Times New Roman"/>
                <a:ea typeface="Times New Roman"/>
                <a:cs typeface="B Mitra"/>
              </a:rPr>
              <a:t>-  لی هنگ جی ، شوان فالون ، ص 44</a:t>
            </a:r>
            <a:endParaRPr lang="en-US" sz="2000" dirty="0">
              <a:latin typeface="Times New Roman"/>
              <a:ea typeface="Times New Roman"/>
            </a:endParaRPr>
          </a:p>
          <a:p>
            <a:endParaRPr lang="fa-IR" sz="3600" dirty="0"/>
          </a:p>
        </p:txBody>
      </p:sp>
      <p:sp>
        <p:nvSpPr>
          <p:cNvPr id="2" name="Title 1"/>
          <p:cNvSpPr>
            <a:spLocks noGrp="1"/>
          </p:cNvSpPr>
          <p:nvPr>
            <p:ph type="title"/>
          </p:nvPr>
        </p:nvSpPr>
        <p:spPr>
          <a:xfrm>
            <a:off x="457200" y="274638"/>
            <a:ext cx="8229600" cy="82528"/>
          </a:xfrm>
        </p:spPr>
        <p:txBody>
          <a:bodyPr>
            <a:normAutofit fontScale="90000"/>
          </a:bodyPr>
          <a:lstStyle/>
          <a:p>
            <a:endParaRPr lang="fa-IR" dirty="0"/>
          </a:p>
        </p:txBody>
      </p:sp>
    </p:spTree>
    <p:extLst>
      <p:ext uri="{BB962C8B-B14F-4D97-AF65-F5344CB8AC3E}">
        <p14:creationId xmlns:p14="http://schemas.microsoft.com/office/powerpoint/2007/7/12/main" val="94818352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algn="justLow"/>
            <a:r>
              <a:rPr lang="fa-IR" sz="4000" dirty="0">
                <a:latin typeface="Times New Roman"/>
                <a:ea typeface="Times New Roman"/>
                <a:cs typeface="Tahoma"/>
              </a:rPr>
              <a:t>بنابراین این روشی که از پیدایش آسمان و زمین بی سابقه بوده و برای اولین بار ارائه      می شود ، پیش از تاریخ تمدن فعلی بشر که به حدود چهار هزار سال در شرق و کمتر از سه هزار سال در غرب می رسد، یک بار انسان ها را نجات داده است و لی هنگ جی دوباره آن را عمومی می کند!</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31838591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00792"/>
          </a:xfrm>
        </p:spPr>
        <p:txBody>
          <a:bodyPr>
            <a:normAutofit/>
          </a:bodyPr>
          <a:lstStyle/>
          <a:p>
            <a:pPr lvl="0" algn="justLow">
              <a:buFont typeface="+mj-lt"/>
              <a:buAutoNum type="arabicPeriod"/>
              <a:tabLst>
                <a:tab pos="466725" algn="l"/>
              </a:tabLst>
            </a:pPr>
            <a:r>
              <a:rPr lang="fa-IR" dirty="0">
                <a:latin typeface="Times New Roman"/>
                <a:ea typeface="Times New Roman"/>
                <a:cs typeface="Tahoma"/>
              </a:rPr>
              <a:t>ادعاهای غیر قابل اثبات زیادی در گفته هایش وجود دارد، از جمله بدن های متعدد در عوالم دیگر ، بدن انرژی ، وجود فاشن یا بدنی که با تقوا و گونگ درست شده است، قرار دادن فالون در بدن دیگران، این که تعداد تمرینات بودا در اول 84000 مورد بوده است، اطلاعات جالب از ما قبل تاریخ و این که انسان ها به جهت خطا از عوالم بالا سقوط کرده اند و با این که صلاحیت باقی بودن را نداشتند روشن بینان شرایط این دنیا را به عنوان آخرین فرصت بازگشت به اصل خود برای آن ها فراهم کرده اند و این که انسان های والا خالق این جهانند.</a:t>
            </a:r>
            <a:endParaRPr lang="en-US" sz="2400" dirty="0">
              <a:latin typeface="Times New Roman"/>
              <a:ea typeface="Times New Roman"/>
            </a:endParaRPr>
          </a:p>
          <a:p>
            <a:r>
              <a:rPr lang="fa-IR" sz="2400" dirty="0">
                <a:latin typeface="Times New Roman"/>
                <a:ea typeface="Times New Roman"/>
                <a:cs typeface="B Mitra"/>
              </a:rPr>
              <a:t> -  همان ، ص 78</a:t>
            </a:r>
            <a:endParaRPr lang="en-US" sz="16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69947733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algn="justLow"/>
            <a:r>
              <a:rPr lang="fa-IR" sz="4000" dirty="0">
                <a:latin typeface="Times New Roman"/>
                <a:ea typeface="Times New Roman"/>
                <a:cs typeface="Tahoma"/>
              </a:rPr>
              <a:t>بدون شک بازگشت به اصل و این که دنیای فعلی ما گذرگاهی است و برای شکوفایی باید از آن استفاده کرد، در ادیان مختلف بیان شده و بخشی از آن راهر خردی در می یابد، اما داستان هایی را که لی هنگ جی تعریف می کند، نه با عقل می توان فهیمد ، نه با تجربه می توان اثبات کرد و نه بر وحی ای مطمئن اتکا دارد.</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2008836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r>
              <a:rPr lang="fa-IR" sz="4000" dirty="0">
                <a:ea typeface="Times New Roman"/>
                <a:cs typeface="Tahoma"/>
              </a:rPr>
              <a:t>تمرین کنندگان </a:t>
            </a:r>
            <a:r>
              <a:rPr lang="fa-IR" sz="4000" dirty="0">
                <a:solidFill>
                  <a:srgbClr xmlns:mc="http://schemas.openxmlformats.org/markup-compatibility/2006" xmlns:a14="http://schemas.microsoft.com/office/drawing/2007/7/7/main" val="C00000" mc:Ignorable=""/>
                </a:solidFill>
                <a:ea typeface="Times New Roman"/>
                <a:cs typeface="Tahoma"/>
              </a:rPr>
              <a:t>فالون دافا </a:t>
            </a:r>
            <a:r>
              <a:rPr lang="fa-IR" sz="4000" dirty="0">
                <a:ea typeface="Times New Roman"/>
                <a:cs typeface="Tahoma"/>
              </a:rPr>
              <a:t>معتقدند که با همسو سازی خود با سه اصل و رها شدن تدریجی از وابستگی های انسانی ، </a:t>
            </a:r>
            <a:r>
              <a:rPr lang="fa-IR" sz="4000" dirty="0">
                <a:solidFill>
                  <a:srgbClr xmlns:mc="http://schemas.openxmlformats.org/markup-compatibility/2006" xmlns:a14="http://schemas.microsoft.com/office/drawing/2007/7/7/main" val="C00000" mc:Ignorable=""/>
                </a:solidFill>
                <a:ea typeface="Times New Roman"/>
                <a:cs typeface="Tahoma"/>
              </a:rPr>
              <a:t>جذب در سرشت کیهان شده و در نهایت به خویشتن حقیقی </a:t>
            </a:r>
            <a:r>
              <a:rPr lang="fa-IR" sz="4000" dirty="0">
                <a:ea typeface="Times New Roman"/>
                <a:cs typeface="Tahoma"/>
              </a:rPr>
              <a:t>خود باز می گردند، به گونه ای که وجودشان لبریز از رحمت می شود و چشم بر رنج موجودات         می گشایند و آرزوی نجاتشان را در دل می پرورانند، </a:t>
            </a:r>
            <a:endParaRPr lang="fa-IR" sz="40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68490274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p:spPr>
        <p:txBody>
          <a:bodyPr>
            <a:normAutofit/>
          </a:bodyPr>
          <a:lstStyle/>
          <a:p>
            <a:r>
              <a:rPr lang="fa-IR" dirty="0">
                <a:ea typeface="Times New Roman"/>
                <a:cs typeface="Tahoma"/>
              </a:rPr>
              <a:t>خودستایی های آزار دهنده او نیز بسیار است ، او تمام استادان دیگر را فریبنده و تحت تسخیر حیوانات دانسته و می گوید</a:t>
            </a:r>
            <a:r>
              <a:rPr lang="fa-IR" dirty="0">
                <a:solidFill>
                  <a:srgbClr xmlns:mc="http://schemas.openxmlformats.org/markup-compatibility/2006" xmlns:a14="http://schemas.microsoft.com/office/drawing/2007/7/7/main" val="C00000" mc:Ignorable=""/>
                </a:solidFill>
                <a:ea typeface="Times New Roman"/>
                <a:cs typeface="Tahoma"/>
              </a:rPr>
              <a:t>:« در حال حاضر تنها کسی هستم که به طور علنی یک راه درست را آموزش می دهد ، کاری را انجام می دهم که قبلاً توسط هیچ کس انجام نشده است.... آنچه را که به شما آموزش می دهم یک حقیقت عظیم درباره جهان است.... تا امروز هم تنها کسی هستم که به طور واقعی چی کونگ را در سطح بالا به طور عمومی منتقل می کنم، فرد دیگری وجود ندارد.» </a:t>
            </a:r>
            <a:r>
              <a:rPr lang="fa-IR" sz="2400" dirty="0">
                <a:solidFill>
                  <a:srgbClr xmlns:mc="http://schemas.openxmlformats.org/markup-compatibility/2006" xmlns:a14="http://schemas.microsoft.com/office/drawing/2007/7/7/main" val="C00000" mc:Ignorable=""/>
                </a:solidFill>
                <a:latin typeface="Times New Roman"/>
                <a:ea typeface="Times New Roman"/>
                <a:cs typeface="B Mitra"/>
              </a:rPr>
              <a:t> </a:t>
            </a:r>
            <a:endParaRPr lang="fa-IR" sz="2400" dirty="0" smtClean="0">
              <a:solidFill>
                <a:srgbClr xmlns:mc="http://schemas.openxmlformats.org/markup-compatibility/2006" xmlns:a14="http://schemas.microsoft.com/office/drawing/2007/7/7/main" val="C00000" mc:Ignorable=""/>
              </a:solidFill>
              <a:latin typeface="Times New Roman"/>
              <a:ea typeface="Times New Roman"/>
              <a:cs typeface="B Mitra"/>
            </a:endParaRPr>
          </a:p>
          <a:p>
            <a:r>
              <a:rPr lang="fa-IR" sz="2400" dirty="0" smtClean="0">
                <a:latin typeface="Times New Roman"/>
                <a:ea typeface="Times New Roman"/>
                <a:cs typeface="B Mitra"/>
              </a:rPr>
              <a:t>-  </a:t>
            </a:r>
            <a:r>
              <a:rPr lang="fa-IR" sz="2400" dirty="0">
                <a:latin typeface="Times New Roman"/>
                <a:ea typeface="Times New Roman"/>
                <a:cs typeface="B Mitra"/>
              </a:rPr>
              <a:t>لی هنگ جی ،« شوان فالون » ص 118 </a:t>
            </a:r>
            <a:endParaRPr lang="en-US" sz="16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40184412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466725" algn="justLow"/>
            <a:r>
              <a:rPr lang="fa-IR" dirty="0">
                <a:latin typeface="Times New Roman"/>
                <a:ea typeface="Times New Roman"/>
                <a:cs typeface="Tahoma"/>
              </a:rPr>
              <a:t>او حتی داستانی را تعریف می کند که یک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استاد گونگ را به مار</a:t>
            </a:r>
            <a:r>
              <a:rPr lang="fa-IR" dirty="0">
                <a:latin typeface="Times New Roman"/>
                <a:ea typeface="Times New Roman"/>
                <a:cs typeface="Tahoma"/>
              </a:rPr>
              <a:t> تبدیل کرده است . درباره کتابش       می گوید:«بعضی از افراد نمی توانند کیفیت روشن بینی خود را بهبود بخشند،آن ها با بی اعتنایی چیزهایی را روی کتاب من می نویسند ، تمرین کنندگان ما با چشم سوم باز، هر یک می توانند ببینند که این کتاب پر از رنگ های خیره کننده است، و با نور طلایی می درخشد و هر کلمه نقشی از فاشن من را در بر دارد، اگر دروغ بگویم، همه را گول زده ام..... چگونه جرأت می کنید همینطور روی آن علامت بگذارید؟»</a:t>
            </a:r>
            <a:endParaRPr lang="en-US" sz="2400" dirty="0">
              <a:latin typeface="Times New Roman"/>
              <a:ea typeface="Times New Roman"/>
            </a:endParaRPr>
          </a:p>
          <a:p>
            <a:r>
              <a:rPr lang="fa-IR" sz="2400" dirty="0">
                <a:latin typeface="Times New Roman"/>
                <a:ea typeface="Times New Roman"/>
                <a:cs typeface="B Mitra"/>
              </a:rPr>
              <a:t> -  همان ، ص 400</a:t>
            </a:r>
            <a:endParaRPr lang="en-US" sz="16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38695632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algn="justLow"/>
            <a:r>
              <a:rPr lang="fa-IR" dirty="0">
                <a:latin typeface="Times New Roman"/>
                <a:ea typeface="Times New Roman"/>
                <a:cs typeface="Tahoma"/>
              </a:rPr>
              <a:t>او </a:t>
            </a:r>
            <a:r>
              <a:rPr lang="fa-IR" dirty="0">
                <a:solidFill>
                  <a:srgbClr xmlns:mc="http://schemas.openxmlformats.org/markup-compatibility/2006" xmlns:a14="http://schemas.microsoft.com/office/drawing/2007/7/7/main" val="C00000" mc:Ignorable=""/>
                </a:solidFill>
                <a:latin typeface="Times New Roman"/>
                <a:ea typeface="Times New Roman"/>
                <a:cs typeface="Tahoma"/>
              </a:rPr>
              <a:t>ادعا می کند که برای تبرک مجسمه بودا، باید از عکس او استفاده شود. « اگر یک مجسمه بودا را که تبرک را نگذرانده است عبادت کنید بسیار خطر ناک خواهد بود.» </a:t>
            </a:r>
            <a:r>
              <a:rPr lang="fa-IR" dirty="0">
                <a:latin typeface="Times New Roman"/>
                <a:ea typeface="Times New Roman"/>
                <a:cs typeface="Tahoma"/>
              </a:rPr>
              <a:t>،      « اگر یک معبد این مشکل را داشته باشد حتی بیشتر خطر ناک خواهد بود . وقتی که یک راهب آن را عبادت می کند، مسئولیت او را به عهده خواهد گرفت. آیا مرا عبادت نمی کنی؟ مشخص است که در حال عبادت من هستی ! خوب ، آیا نمی خواهی تزکیه کنی؟           از تو مواظبت خواهم کرد، تزکیه تو را برنامه ریزی خواهم کرد.... درباره مجسمه های بودا در خانه چه کار باید کنیم؟ شاید تعدادی از این افراد به فکر من افتاده اند . </a:t>
            </a:r>
            <a:endParaRPr lang="en-US" sz="2400" dirty="0">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48888239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p:spPr>
        <p:txBody>
          <a:bodyPr>
            <a:noAutofit/>
          </a:bodyPr>
          <a:lstStyle/>
          <a:p>
            <a:pPr marL="228600" algn="justLow"/>
            <a:r>
              <a:rPr lang="fa-IR" sz="3600" dirty="0">
                <a:latin typeface="Times New Roman"/>
                <a:ea typeface="Times New Roman"/>
                <a:cs typeface="Tahoma"/>
              </a:rPr>
              <a:t>برای این که به شاگردانم کمک کنم که تزکیه کنند، به شما خواهم گفت که می توانید این کار را انجام دهید، کتاب ( زیرا عکس مرا دارد)یا عکس مرا بردارید و مجسمه بودا را در دستتان نگه دارید،حالت دست گل نیلوفر آبی بزرگ (حالتی از دست برای تبرک) را انجام دهید، گویی در حال کمک خواستن از من هستید، و از معلمتان برای تبرک درخواست کنید. تبرک در عرض نیم دقیقه انجام خواهد شد.»</a:t>
            </a:r>
            <a:endParaRPr lang="en-US" sz="3600" dirty="0">
              <a:latin typeface="Times New Roman"/>
              <a:ea typeface="Times New Roman"/>
            </a:endParaRPr>
          </a:p>
          <a:p>
            <a:r>
              <a:rPr lang="fa-IR" sz="3600" dirty="0">
                <a:latin typeface="Times New Roman"/>
                <a:ea typeface="Times New Roman"/>
                <a:cs typeface="B Mitra"/>
              </a:rPr>
              <a:t> -  لی هنگ جی ، شوان فالون » ص 225 </a:t>
            </a:r>
            <a:endParaRPr lang="en-US" sz="3600" dirty="0">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59568910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28600" algn="justLow"/>
            <a:r>
              <a:rPr lang="fa-IR" sz="4000" dirty="0">
                <a:latin typeface="Times New Roman"/>
                <a:ea typeface="Times New Roman"/>
                <a:cs typeface="Tahoma"/>
              </a:rPr>
              <a:t>این ادعا بسیار بزرگ و شگفت انگیز است و در هیچ یک از منجی ها نظیر حضرت مسیح (ع) و حضرت محمد (ص)،  همانند آن را سراغ نداریم بلکه بر عکس آن چه ازآن ها  شنیده ایم تواضع و اصرار بر این بوده است که  «ما نیز بشری همانند شما هستیم که فقط وحی الهی را دریافت می کنیم.»</a:t>
            </a:r>
            <a:endParaRPr lang="en-US" sz="4000" dirty="0">
              <a:latin typeface="Times New Roman"/>
              <a:ea typeface="Times New Roman"/>
            </a:endParaRPr>
          </a:p>
          <a:p>
            <a:r>
              <a:rPr lang="fa-IR" sz="4000" dirty="0">
                <a:latin typeface="Times New Roman"/>
                <a:ea typeface="Times New Roman"/>
                <a:cs typeface="B Mitra"/>
              </a:rPr>
              <a:t> -  کهف/110</a:t>
            </a:r>
            <a:endParaRPr lang="en-US" sz="4000" dirty="0">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102969530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228600" algn="justLow"/>
            <a:r>
              <a:rPr lang="fa-IR" sz="5400" dirty="0">
                <a:latin typeface="Times New Roman"/>
                <a:ea typeface="Times New Roman"/>
                <a:cs typeface="Tahoma"/>
              </a:rPr>
              <a:t>و همچنین خداوند به پیامبر می فرماید:« تو فقط تذکر دهنده ای و هیچ سیطره ای بر مردم نداری</a:t>
            </a:r>
            <a:r>
              <a:rPr lang="fa-IR" sz="5400" dirty="0" smtClean="0">
                <a:latin typeface="Times New Roman"/>
                <a:ea typeface="Times New Roman"/>
                <a:cs typeface="Tahoma"/>
              </a:rPr>
              <a:t>.»</a:t>
            </a:r>
            <a:r>
              <a:rPr lang="fa-IR" sz="5400" dirty="0">
                <a:latin typeface="KFGQPC Uthman Taha Naskh"/>
              </a:rPr>
              <a:t> ﴾ فَذَكِّرْ إِنَّمَا أَنتَ مُذَكِّرٌ ﴿</a:t>
            </a:r>
            <a:r>
              <a:rPr lang="fa-IR" sz="5400" dirty="0">
                <a:latin typeface="KFGQPC Uthman Taha Naskh"/>
                <a:hlinkClick r:id="rId2"/>
              </a:rPr>
              <a:t>٢١</a:t>
            </a:r>
            <a:r>
              <a:rPr lang="fa-IR" sz="5400" dirty="0">
                <a:latin typeface="KFGQPC Uthman Taha Naskh"/>
              </a:rPr>
              <a:t>﴾ لَّسْتَ عَلَيْهِم بِمُصَيْطِرٍ ﴿</a:t>
            </a:r>
            <a:r>
              <a:rPr lang="fa-IR" sz="5400" dirty="0">
                <a:latin typeface="KFGQPC Uthman Taha Naskh"/>
                <a:hlinkClick r:id="rId3"/>
              </a:rPr>
              <a:t>٢٢</a:t>
            </a:r>
            <a:r>
              <a:rPr lang="fa-IR" sz="5400" dirty="0">
                <a:latin typeface="KFGQPC Uthman Taha Naskh"/>
              </a:rPr>
              <a:t>﴾</a:t>
            </a:r>
            <a:endParaRPr lang="en-US" sz="5400" dirty="0">
              <a:latin typeface="Times New Roman"/>
              <a:ea typeface="Times New Roman"/>
            </a:endParaRPr>
          </a:p>
          <a:p>
            <a:r>
              <a:rPr lang="fa-IR" sz="6600" dirty="0">
                <a:latin typeface="Times New Roman"/>
                <a:ea typeface="Times New Roman"/>
                <a:cs typeface="B Mitra"/>
              </a:rPr>
              <a:t> </a:t>
            </a:r>
            <a:r>
              <a:rPr lang="fa-IR" sz="2000" dirty="0">
                <a:latin typeface="Times New Roman"/>
                <a:ea typeface="Times New Roman"/>
                <a:cs typeface="B Mitra"/>
              </a:rPr>
              <a:t>-  غاشیه / 21</a:t>
            </a:r>
            <a:endParaRPr lang="en-US" sz="2000" dirty="0">
              <a:latin typeface="Times New Roman"/>
              <a:ea typeface="Times New Roman"/>
            </a:endParaRPr>
          </a:p>
          <a:p>
            <a:endParaRPr lang="fa-IR" sz="6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39861113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0" indent="0" algn="ctr">
              <a:buNone/>
            </a:pPr>
            <a:r>
              <a:rPr lang="fa-IR" sz="8800" dirty="0" smtClean="0">
                <a:solidFill>
                  <a:srgbClr xmlns:mc="http://schemas.openxmlformats.org/markup-compatibility/2006" xmlns:a14="http://schemas.microsoft.com/office/drawing/2007/7/7/main" val="00B050" mc:Ignorable=""/>
                </a:solidFill>
              </a:rPr>
              <a:t>والسلام علیکم ورحمه الله وبرکاته</a:t>
            </a:r>
          </a:p>
          <a:p>
            <a:pPr marL="0" indent="0" algn="ctr">
              <a:buNone/>
            </a:pPr>
            <a:r>
              <a:rPr lang="fa-IR" sz="8800" dirty="0" smtClean="0">
                <a:solidFill>
                  <a:srgbClr xmlns:mc="http://schemas.openxmlformats.org/markup-compatibility/2006" xmlns:a14="http://schemas.microsoft.com/office/drawing/2007/7/7/main" val="0070C0" mc:Ignorable=""/>
                </a:solidFill>
              </a:rPr>
              <a:t>محمد علی محسن زاده</a:t>
            </a:r>
            <a:endParaRPr lang="fa-IR" sz="8800" dirty="0">
              <a:solidFill>
                <a:srgbClr xmlns:mc="http://schemas.openxmlformats.org/markup-compatibility/2006" xmlns:a14="http://schemas.microsoft.com/office/drawing/2007/7/7/main" val="0070C0" mc:Ignorable=""/>
              </a:solidFill>
            </a:endParaRPr>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324668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algn="justLow"/>
            <a:r>
              <a:rPr lang="fa-IR" sz="3600" dirty="0">
                <a:latin typeface="Times New Roman"/>
                <a:ea typeface="Times New Roman"/>
                <a:cs typeface="Tahoma"/>
              </a:rPr>
              <a:t>تمرین کنندگان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فالون دافا </a:t>
            </a:r>
            <a:r>
              <a:rPr lang="fa-IR" sz="3600" dirty="0">
                <a:latin typeface="Times New Roman"/>
                <a:ea typeface="Times New Roman"/>
                <a:cs typeface="Tahoma"/>
              </a:rPr>
              <a:t>به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سرشت اخلاقی خوب یاشین شینگ و تقوا </a:t>
            </a:r>
            <a:r>
              <a:rPr lang="fa-IR" sz="3600" dirty="0">
                <a:latin typeface="Times New Roman"/>
                <a:ea typeface="Times New Roman"/>
                <a:cs typeface="Tahoma"/>
              </a:rPr>
              <a:t>در همه جا تأکید می کنند و همواره می کوشند در آغاز هر کاری فقط به دیگران بیندیشند .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لی هنگ جی </a:t>
            </a:r>
            <a:r>
              <a:rPr lang="fa-IR" sz="3600" dirty="0">
                <a:latin typeface="Times New Roman"/>
                <a:ea typeface="Times New Roman"/>
                <a:cs typeface="Tahoma"/>
              </a:rPr>
              <a:t>می گوید:روش تزکیه او یک تزکیه واقعی برای بدن و ذهن است و بدن انسان در طی عمل تزکیه، دستخوش تغییرات عظیمی شده و انرژی    </a:t>
            </a:r>
            <a:r>
              <a:rPr lang="fa-IR" sz="3600" dirty="0">
                <a:solidFill>
                  <a:srgbClr xmlns:mc="http://schemas.openxmlformats.org/markup-compatibility/2006" xmlns:a14="http://schemas.microsoft.com/office/drawing/2007/7/7/main" val="C00000" mc:Ignorable=""/>
                </a:solidFill>
                <a:latin typeface="Times New Roman"/>
                <a:ea typeface="Times New Roman"/>
                <a:cs typeface="Tahoma"/>
              </a:rPr>
              <a:t>( گونگ) « انرژی تزکیه» </a:t>
            </a:r>
            <a:r>
              <a:rPr lang="fa-IR" sz="3600" dirty="0">
                <a:latin typeface="Times New Roman"/>
                <a:ea typeface="Times New Roman"/>
                <a:cs typeface="Tahoma"/>
              </a:rPr>
              <a:t>در سلول های آن ذخیره می شود.</a:t>
            </a:r>
            <a:endParaRPr lang="en-US" sz="3600" dirty="0">
              <a:latin typeface="Times New Roman"/>
              <a:ea typeface="Times New Roman"/>
            </a:endParaRPr>
          </a:p>
          <a:p>
            <a:endParaRPr lang="fa-IR" sz="36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26698813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xmlns:mc="http://schemas.openxmlformats.org/markup-compatibility/2006" xmlns:a14="http://schemas.microsoft.com/office/drawing/2007/7/7/main" val="464646" mc:Ignorable=""/>
      </a:dk2>
      <a:lt2>
        <a:srgbClr xmlns:mc="http://schemas.openxmlformats.org/markup-compatibility/2006" xmlns:a14="http://schemas.microsoft.com/office/drawing/2007/7/7/main" val="DEF5FA" mc:Ignorable=""/>
      </a:lt2>
      <a:accent1>
        <a:srgbClr xmlns:mc="http://schemas.openxmlformats.org/markup-compatibility/2006" xmlns:a14="http://schemas.microsoft.com/office/drawing/2007/7/7/main" val="2DA2BF" mc:Ignorable=""/>
      </a:accent1>
      <a:accent2>
        <a:srgbClr xmlns:mc="http://schemas.openxmlformats.org/markup-compatibility/2006" xmlns:a14="http://schemas.microsoft.com/office/drawing/2007/7/7/main" val="DA1F28" mc:Ignorable=""/>
      </a:accent2>
      <a:accent3>
        <a:srgbClr xmlns:mc="http://schemas.openxmlformats.org/markup-compatibility/2006" xmlns:a14="http://schemas.microsoft.com/office/drawing/2007/7/7/main" val="EB641B" mc:Ignorable=""/>
      </a:accent3>
      <a:accent4>
        <a:srgbClr xmlns:mc="http://schemas.openxmlformats.org/markup-compatibility/2006" xmlns:a14="http://schemas.microsoft.com/office/drawing/2007/7/7/main" val="39639D" mc:Ignorable=""/>
      </a:accent4>
      <a:accent5>
        <a:srgbClr xmlns:mc="http://schemas.openxmlformats.org/markup-compatibility/2006" xmlns:a14="http://schemas.microsoft.com/office/drawing/2007/7/7/main" val="474B78" mc:Ignorable=""/>
      </a:accent5>
      <a:accent6>
        <a:srgbClr xmlns:mc="http://schemas.openxmlformats.org/markup-compatibility/2006" xmlns:a14="http://schemas.microsoft.com/office/drawing/2007/7/7/main" val="7D3C4A" mc:Ignorable=""/>
      </a:accent6>
      <a:hlink>
        <a:srgbClr xmlns:mc="http://schemas.openxmlformats.org/markup-compatibility/2006" xmlns:a14="http://schemas.microsoft.com/office/drawing/2007/7/7/main" val="FF8119" mc:Ignorable=""/>
      </a:hlink>
      <a:folHlink>
        <a:srgbClr xmlns:mc="http://schemas.openxmlformats.org/markup-compatibility/2006" xmlns:a14="http://schemas.microsoft.com/office/drawing/2007/7/7/main" val="44B9E8" mc:Ignorable=""/>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xmlns:mc="http://schemas.openxmlformats.org/markup-compatibility/2006" xmlns:a14="http://schemas.microsoft.com/office/drawing/2007/7/7/main" val="000000" mc:Ignorable="">
                <a:alpha val="35000"/>
              </a:srgbClr>
            </a:outerShdw>
          </a:effectLst>
        </a:effectStyle>
        <a:effectStyle>
          <a:effectLst>
            <a:outerShdw blurRad="50800" dist="38100" dir="5400000" rotWithShape="0">
              <a:srgbClr xmlns:mc="http://schemas.openxmlformats.org/markup-compatibility/2006" xmlns:a14="http://schemas.microsoft.com/office/drawing/2007/7/7/main" val="000000" mc:Ignorable="">
                <a:alpha val="35000"/>
              </a:srgbClr>
            </a:outerShdw>
          </a:effectLst>
        </a:effectStyle>
        <a:effectStyle>
          <a:effectLst>
            <a:outerShdw blurRad="63500" dist="38100" dir="5400000" rotWithShape="0">
              <a:srgbClr xmlns:mc="http://schemas.openxmlformats.org/markup-compatibility/2006" xmlns:a14="http://schemas.microsoft.com/office/drawing/2007/7/7/main" val="000000" mc:Ignorable="">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2009-01-07T05:56:27Z</outs:dateTime>
      <outs:isPinned>true</outs:isPinned>
    </outs:relatedDate>
    <outs:relatedDate>
      <outs:type>2</outs:type>
      <outs:displayName>Created</outs:displayName>
      <outs:dateTime>2009-01-06T04:35:20Z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fatemeh</outs:displayName>
          <outs:accountName/>
        </outs:relatedPerson>
      </outs:people>
      <outs:source>0</outs:source>
      <outs:isPinned>true</outs:isPinned>
    </outs:relatedPeopleItem>
    <outs:relatedPeopleItem>
      <outs:category>Last modified by</outs:category>
      <outs:people>
        <outs:relatedPerson>
          <outs:displayName>fatemeh</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6A080D96-331E-4858-8D3C-C3E02C51311A}">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Concourse</Template>
  <TotalTime>118</TotalTime>
  <Words>7501</Words>
  <Application>Microsoft Office PowerPoint</Application>
  <PresentationFormat>On-screen Show (4:3)</PresentationFormat>
  <Paragraphs>161</Paragraphs>
  <Slides>86</Slides>
  <Notes>0</Notes>
  <HiddenSlides>0</HiddenSlides>
  <MMClips>0</MMClips>
  <ScaleCrop>false</ScaleCrop>
  <HeadingPairs>
    <vt:vector size="4" baseType="variant">
      <vt:variant>
        <vt:lpstr>Theme</vt:lpstr>
      </vt:variant>
      <vt:variant>
        <vt:i4>1</vt:i4>
      </vt:variant>
      <vt:variant>
        <vt:lpstr>Slide Titles</vt:lpstr>
      </vt:variant>
      <vt:variant>
        <vt:i4>86</vt:i4>
      </vt:variant>
    </vt:vector>
  </HeadingPairs>
  <TitlesOfParts>
    <vt:vector size="87" baseType="lpstr">
      <vt:lpstr>Concourse</vt:lpstr>
      <vt:lpstr>« فالون دافا » یا تزکیه ذهن و بدن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فالون دافا » یا تزکیه ذهن و بدن</dc:title>
  <dc:creator>fatemeh</dc:creator>
  <cp:lastModifiedBy>fatemeh</cp:lastModifiedBy>
  <cp:revision>18</cp:revision>
  <dcterms:created xsi:type="dcterms:W3CDTF">2009-01-06T04:35:20Z</dcterms:created>
  <dcterms:modified xsi:type="dcterms:W3CDTF">2009-01-08T04:33:11Z</dcterms:modified>
</cp:coreProperties>
</file>