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3" r:id="rId3"/>
    <p:sldId id="274" r:id="rId4"/>
    <p:sldId id="275" r:id="rId5"/>
    <p:sldId id="256" r:id="rId6"/>
    <p:sldId id="257" r:id="rId7"/>
    <p:sldId id="258" r:id="rId8"/>
    <p:sldId id="259" r:id="rId9"/>
    <p:sldId id="278" r:id="rId10"/>
    <p:sldId id="286" r:id="rId11"/>
    <p:sldId id="279" r:id="rId12"/>
    <p:sldId id="280" r:id="rId13"/>
    <p:sldId id="281" r:id="rId14"/>
    <p:sldId id="282" r:id="rId15"/>
    <p:sldId id="260" r:id="rId16"/>
    <p:sldId id="283" r:id="rId17"/>
    <p:sldId id="284" r:id="rId18"/>
    <p:sldId id="285" r:id="rId19"/>
    <p:sldId id="261" r:id="rId20"/>
    <p:sldId id="262" r:id="rId21"/>
    <p:sldId id="263" r:id="rId22"/>
    <p:sldId id="288" r:id="rId23"/>
    <p:sldId id="265" r:id="rId24"/>
    <p:sldId id="271" r:id="rId25"/>
    <p:sldId id="266" r:id="rId26"/>
    <p:sldId id="267" r:id="rId27"/>
    <p:sldId id="268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45DBA0-2CDB-4C24-9692-C1269DF72716}" type="datetimeFigureOut">
              <a:rPr lang="en-US" smtClean="0"/>
              <a:pPr/>
              <a:t>2/17/2014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9DAFC-B1AF-4F4D-9424-9F7975E8374E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oto Noorozahra (332)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152400"/>
            <a:ext cx="86439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24200"/>
            <a:ext cx="8153400" cy="3200400"/>
          </a:xfrm>
        </p:spPr>
        <p:txBody>
          <a:bodyPr>
            <a:norm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fa-IR" sz="5400" dirty="0">
                <a:solidFill>
                  <a:srgbClr val="FF0000"/>
                </a:solidFill>
              </a:rPr>
              <a:t>سلفی گری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07492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800" b="1" dirty="0" smtClean="0"/>
              <a:t>اهداف و انگیزه :</a:t>
            </a:r>
          </a:p>
          <a:p>
            <a:pPr marL="0" indent="0" algn="r" rtl="1">
              <a:buNone/>
            </a:pPr>
            <a:r>
              <a:rPr lang="fa-IR" sz="3600" dirty="0" smtClean="0"/>
              <a:t>اهمیت </a:t>
            </a:r>
            <a:r>
              <a:rPr lang="fa-IR" sz="3600" dirty="0"/>
              <a:t>عنصر جهاد در ایدئولوژی </a:t>
            </a:r>
            <a:endParaRPr lang="en-US" sz="3600" dirty="0"/>
          </a:p>
          <a:p>
            <a:pPr marL="0" indent="0" algn="r" rtl="1">
              <a:buNone/>
            </a:pPr>
            <a:r>
              <a:rPr lang="fa-IR" sz="4000" dirty="0"/>
              <a:t>انگیره و عوامل شکل گیری سلفیه جهادی </a:t>
            </a:r>
            <a:endParaRPr lang="en-US" sz="4000" dirty="0"/>
          </a:p>
          <a:p>
            <a:pPr marL="0" indent="0" algn="r" rtl="1">
              <a:buNone/>
            </a:pPr>
            <a:r>
              <a:rPr lang="fa-IR" sz="4000" dirty="0"/>
              <a:t>الف)‌استقرار جامعه اسلامی </a:t>
            </a:r>
            <a:endParaRPr lang="en-US" sz="4000" dirty="0"/>
          </a:p>
          <a:p>
            <a:pPr marL="0" indent="0" algn="r" rtl="1">
              <a:buNone/>
            </a:pPr>
            <a:r>
              <a:rPr lang="fa-IR" sz="4000" dirty="0"/>
              <a:t>ب)‌حفاظت ا ز مستضعفین امت </a:t>
            </a:r>
            <a:endParaRPr lang="en-US" sz="4000" dirty="0"/>
          </a:p>
          <a:p>
            <a:pPr marL="0" indent="0" algn="r">
              <a:buNone/>
            </a:pPr>
            <a:r>
              <a:rPr lang="fa-IR" sz="4000" dirty="0"/>
              <a:t>ج) جلوگیری از فاسد شدن سرزمین مسلمین </a:t>
            </a:r>
          </a:p>
        </p:txBody>
      </p:sp>
    </p:spTree>
    <p:extLst>
      <p:ext uri="{BB962C8B-B14F-4D97-AF65-F5344CB8AC3E}">
        <p14:creationId xmlns:p14="http://schemas.microsoft.com/office/powerpoint/2010/main" val="6957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105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6600" b="1" dirty="0"/>
              <a:t>دایره دشمنان اصلی </a:t>
            </a:r>
            <a:r>
              <a:rPr lang="fa-IR" sz="6600" b="1" dirty="0" smtClean="0"/>
              <a:t>:</a:t>
            </a:r>
          </a:p>
          <a:p>
            <a:pPr marL="0" indent="0" algn="r" rtl="1">
              <a:buNone/>
            </a:pPr>
            <a:endParaRPr lang="fa-IR" sz="1400" b="1" dirty="0"/>
          </a:p>
          <a:p>
            <a:pPr marL="0" indent="0" algn="r" rtl="1">
              <a:buNone/>
            </a:pPr>
            <a:endParaRPr lang="en-US" sz="1400" b="1" dirty="0"/>
          </a:p>
          <a:p>
            <a:pPr marL="0" indent="0" algn="r" rtl="1">
              <a:buNone/>
            </a:pPr>
            <a:r>
              <a:rPr lang="fa-IR" sz="4400" dirty="0"/>
              <a:t>الف) آمریکا</a:t>
            </a:r>
            <a:endParaRPr lang="en-US" sz="4400" dirty="0"/>
          </a:p>
          <a:p>
            <a:pPr marL="0" indent="0" algn="r" rtl="1">
              <a:buNone/>
            </a:pPr>
            <a:r>
              <a:rPr lang="fa-IR" sz="4400" dirty="0"/>
              <a:t>ب) یهود</a:t>
            </a:r>
            <a:endParaRPr lang="en-US" sz="4400" dirty="0"/>
          </a:p>
          <a:p>
            <a:pPr marL="0" indent="0" algn="r" rtl="1">
              <a:buNone/>
            </a:pPr>
            <a:r>
              <a:rPr lang="fa-IR" sz="4400" dirty="0"/>
              <a:t>ج) شیعه  </a:t>
            </a:r>
            <a:endParaRPr lang="en-US" sz="4400" dirty="0"/>
          </a:p>
          <a:p>
            <a:pPr marL="0" indent="0" algn="r">
              <a:buNone/>
            </a:pPr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val="4243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438912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5400" dirty="0"/>
              <a:t>فعالیتها :</a:t>
            </a:r>
            <a:endParaRPr lang="en-US" sz="5400" dirty="0"/>
          </a:p>
          <a:p>
            <a:pPr marL="0" indent="0" algn="r" rtl="1">
              <a:buNone/>
            </a:pPr>
            <a:r>
              <a:rPr lang="fa-IR" sz="3600" dirty="0"/>
              <a:t>الف)‌تحرکات سلفیه جهادی از سال 2003 در </a:t>
            </a:r>
            <a:r>
              <a:rPr lang="fa-IR" sz="3600" dirty="0" smtClean="0"/>
              <a:t>عربستان‌سعودی</a:t>
            </a:r>
            <a:endParaRPr lang="en-US" sz="3600" dirty="0"/>
          </a:p>
          <a:p>
            <a:pPr marL="0" indent="0" algn="r" rtl="1">
              <a:buNone/>
            </a:pPr>
            <a:r>
              <a:rPr lang="fa-IR" sz="3600" dirty="0"/>
              <a:t>ب) مبارزات مسلحانه </a:t>
            </a:r>
            <a:endParaRPr lang="en-US" sz="3600" dirty="0"/>
          </a:p>
          <a:p>
            <a:pPr marL="0" indent="0" algn="r" rtl="1">
              <a:buNone/>
            </a:pPr>
            <a:r>
              <a:rPr lang="fa-IR" sz="3600" dirty="0"/>
              <a:t>ج) گروگان گیری</a:t>
            </a:r>
            <a:endParaRPr lang="en-US" sz="3600" dirty="0"/>
          </a:p>
          <a:p>
            <a:pPr marL="0" indent="0" algn="r" rtl="1">
              <a:buNone/>
            </a:pPr>
            <a:r>
              <a:rPr lang="fa-IR" sz="3600" dirty="0"/>
              <a:t>د) بمب گذاری</a:t>
            </a:r>
            <a:endParaRPr lang="en-US" sz="3600" dirty="0"/>
          </a:p>
          <a:p>
            <a:pPr marL="0" indent="0" algn="r">
              <a:buNone/>
            </a:pP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14322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38912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000" b="1" dirty="0" smtClean="0"/>
              <a:t>2ـ سلفیه </a:t>
            </a:r>
            <a:r>
              <a:rPr lang="fa-IR" sz="4000" b="1" dirty="0"/>
              <a:t>معتدل و اخوانی ها</a:t>
            </a:r>
            <a:endParaRPr lang="en-US" sz="4000" dirty="0"/>
          </a:p>
          <a:p>
            <a:pPr marL="0" indent="0" algn="r" rtl="1">
              <a:buNone/>
            </a:pPr>
            <a:r>
              <a:rPr lang="fa-IR" sz="4000" dirty="0"/>
              <a:t>انگیزه و اهداف</a:t>
            </a:r>
            <a:r>
              <a:rPr lang="fa-IR" sz="4000" dirty="0" smtClean="0"/>
              <a:t>:</a:t>
            </a:r>
          </a:p>
          <a:p>
            <a:pPr marL="0" indent="0" algn="r" rtl="1">
              <a:buNone/>
            </a:pPr>
            <a:endParaRPr lang="en-US" sz="1600" dirty="0"/>
          </a:p>
          <a:p>
            <a:pPr marL="0" indent="0" algn="r" rtl="1">
              <a:buNone/>
            </a:pPr>
            <a:r>
              <a:rPr lang="fa-IR" sz="3200" dirty="0"/>
              <a:t>الف) مقابله با تهاجم فکری و فرهنگی غرب</a:t>
            </a:r>
            <a:endParaRPr lang="en-US" sz="3200" dirty="0"/>
          </a:p>
          <a:p>
            <a:pPr marL="0" indent="0" algn="r" rtl="1">
              <a:buNone/>
            </a:pPr>
            <a:r>
              <a:rPr lang="fa-IR" sz="3200" dirty="0"/>
              <a:t>ب) کوشش برای برپایی اسلام </a:t>
            </a:r>
            <a:r>
              <a:rPr lang="fa-IR" sz="3200" dirty="0" smtClean="0"/>
              <a:t> </a:t>
            </a:r>
            <a:r>
              <a:rPr lang="fa-IR" sz="3200" dirty="0"/>
              <a:t>پویا در برابر اسلام منزوی و ظاهرگرا</a:t>
            </a:r>
            <a:endParaRPr lang="en-US" sz="3200" dirty="0"/>
          </a:p>
          <a:p>
            <a:pPr marL="0" indent="0" algn="r">
              <a:buNone/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0854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181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800" b="1" dirty="0"/>
              <a:t>موضعگیری ها:</a:t>
            </a:r>
            <a:endParaRPr lang="en-US" sz="4800" dirty="0"/>
          </a:p>
          <a:p>
            <a:pPr marL="0" indent="0" algn="r" rtl="1">
              <a:buNone/>
            </a:pPr>
            <a:r>
              <a:rPr lang="fa-IR" sz="3200" dirty="0"/>
              <a:t>الف) حضور فعال در مقابله با روند غرب زدگی و جریان بیداری اسلامی         </a:t>
            </a:r>
            <a:r>
              <a:rPr lang="fa-IR" sz="3200" dirty="0" smtClean="0"/>
              <a:t>    </a:t>
            </a:r>
            <a:r>
              <a:rPr lang="fa-IR" sz="3200" dirty="0"/>
              <a:t>انگیزه حسن البنا از تأسیس جمعیت اخوان </a:t>
            </a:r>
            <a:r>
              <a:rPr lang="fa-IR" sz="3200" dirty="0" smtClean="0"/>
              <a:t>المسلمین» </a:t>
            </a:r>
            <a:endParaRPr lang="en-US" sz="3200" dirty="0"/>
          </a:p>
          <a:p>
            <a:pPr marL="0" indent="0" algn="r" rtl="1">
              <a:buNone/>
            </a:pPr>
            <a:r>
              <a:rPr lang="fa-IR" sz="3200" dirty="0"/>
              <a:t>ب) حکم  به وجوب تظاهرات علیه ظلم </a:t>
            </a:r>
            <a:r>
              <a:rPr lang="fa-IR" sz="3200" dirty="0" smtClean="0"/>
              <a:t>در </a:t>
            </a:r>
            <a:r>
              <a:rPr lang="fa-IR" sz="3200" dirty="0"/>
              <a:t>واکنش به فتوای علمای وهابی عربستان </a:t>
            </a:r>
            <a:endParaRPr lang="en-US" sz="3200" dirty="0"/>
          </a:p>
          <a:p>
            <a:pPr marL="0" indent="0" algn="r" rtl="1">
              <a:buNone/>
            </a:pPr>
            <a:r>
              <a:rPr lang="fa-IR" sz="3200" dirty="0"/>
              <a:t>ج)  کمک گیری از عقل در تمسک به آیات و روایات </a:t>
            </a:r>
            <a:endParaRPr lang="en-US" sz="3200" dirty="0"/>
          </a:p>
          <a:p>
            <a:pPr marL="0" indent="0" algn="r">
              <a:buNone/>
            </a:pPr>
            <a:endParaRPr lang="fa-IR" sz="32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581400" y="2819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1295400" y="1676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6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638800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fa-IR" sz="6500" b="1" dirty="0" smtClean="0">
              <a:cs typeface="2  Baran" pitchFamily="2" charset="-78"/>
            </a:endParaRPr>
          </a:p>
          <a:p>
            <a:pPr algn="just" rtl="1">
              <a:buNone/>
            </a:pPr>
            <a:endParaRPr lang="fa-IR" sz="1100" dirty="0" smtClean="0">
              <a:cs typeface="2  Baran" pitchFamily="2" charset="-78"/>
            </a:endParaRPr>
          </a:p>
          <a:p>
            <a:pPr algn="just" rtl="1">
              <a:buNone/>
            </a:pPr>
            <a:endParaRPr lang="fa-IR" sz="4400" dirty="0" smtClean="0">
              <a:cs typeface="2  Baran" pitchFamily="2" charset="-78"/>
            </a:endParaRPr>
          </a:p>
          <a:p>
            <a:pPr algn="just" rtl="1">
              <a:buNone/>
            </a:pPr>
            <a:r>
              <a:rPr lang="fa-IR" sz="12800" dirty="0" smtClean="0">
                <a:cs typeface="2  Baran" pitchFamily="2" charset="-78"/>
              </a:rPr>
              <a:t>5</a:t>
            </a:r>
            <a:r>
              <a:rPr lang="fa-IR" sz="14400" dirty="0" smtClean="0">
                <a:cs typeface="2  Baran" pitchFamily="2" charset="-78"/>
              </a:rPr>
              <a:t>. برجسته ترين شخصيتهاي اصلاح گرا:  </a:t>
            </a:r>
          </a:p>
          <a:p>
            <a:pPr algn="just" rtl="1">
              <a:buNone/>
            </a:pPr>
            <a:r>
              <a:rPr lang="fa-IR" sz="12800" dirty="0" smtClean="0">
                <a:cs typeface="2  Baran" pitchFamily="2" charset="-78"/>
              </a:rPr>
              <a:t>           1 ـ 5  محمد عبده ( د 1905  م / 1323 ق )</a:t>
            </a:r>
          </a:p>
          <a:p>
            <a:pPr algn="just" rtl="1">
              <a:buNone/>
            </a:pPr>
            <a:r>
              <a:rPr lang="en-US" sz="12800" dirty="0" smtClean="0">
                <a:cs typeface="2  Baran" pitchFamily="2" charset="-78"/>
              </a:rPr>
              <a:t> </a:t>
            </a:r>
            <a:r>
              <a:rPr lang="fa-IR" sz="12800" dirty="0" smtClean="0">
                <a:cs typeface="2  Baran" pitchFamily="2" charset="-78"/>
              </a:rPr>
              <a:t>           2 ـ 5  محمد رشيد رضا ( د 1935  م / 1354 ق )</a:t>
            </a:r>
          </a:p>
          <a:p>
            <a:pPr algn="just" rtl="1">
              <a:buNone/>
            </a:pPr>
            <a:r>
              <a:rPr lang="fa-IR" sz="12800" dirty="0" smtClean="0">
                <a:cs typeface="2  Baran" pitchFamily="2" charset="-78"/>
              </a:rPr>
              <a:t>           3  ـ 5  ابن باديس الجزائري  ( د 1940   م)    </a:t>
            </a:r>
          </a:p>
          <a:p>
            <a:pPr algn="just" rtl="1">
              <a:buNone/>
            </a:pPr>
            <a:r>
              <a:rPr lang="fa-IR" sz="12800" dirty="0" smtClean="0">
                <a:cs typeface="2  Baran" pitchFamily="2" charset="-78"/>
              </a:rPr>
              <a:t>          4  ـ 5  علال الفاسي ( د 1974  م / 1394 ق )</a:t>
            </a:r>
          </a:p>
          <a:p>
            <a:pPr algn="just" rtl="1">
              <a:buNone/>
            </a:pPr>
            <a:r>
              <a:rPr lang="fa-IR" sz="12800" dirty="0" smtClean="0">
                <a:cs typeface="2  Baran" pitchFamily="2" charset="-78"/>
              </a:rPr>
              <a:t>           5 ـ 5  محمد غزالي ( د 1996  م)</a:t>
            </a:r>
          </a:p>
          <a:p>
            <a:pPr algn="just" rtl="1">
              <a:buNone/>
            </a:pPr>
            <a:r>
              <a:rPr lang="fa-IR" sz="12800" dirty="0" smtClean="0">
                <a:cs typeface="2  Baran" pitchFamily="2" charset="-78"/>
              </a:rPr>
              <a:t>          6 ـ 5  يوسف قرضاوي  ( در قيد حيات) </a:t>
            </a:r>
          </a:p>
          <a:p>
            <a:pPr algn="r">
              <a:buNone/>
            </a:pPr>
            <a:r>
              <a:rPr lang="fa-IR" sz="6500" dirty="0" smtClean="0">
                <a:cs typeface="2  Baran" pitchFamily="2" charset="-78"/>
              </a:rPr>
              <a:t> </a:t>
            </a:r>
          </a:p>
          <a:p>
            <a:pPr algn="r">
              <a:buNone/>
            </a:pPr>
            <a:r>
              <a:rPr lang="fa-IR" sz="2800" dirty="0" smtClean="0">
                <a:cs typeface="2  Baran" pitchFamily="2" charset="-78"/>
              </a:rPr>
              <a:t> </a:t>
            </a:r>
          </a:p>
          <a:p>
            <a:pPr algn="r">
              <a:buNone/>
            </a:pPr>
            <a:r>
              <a:rPr lang="fa-IR" sz="2800" dirty="0" smtClean="0">
                <a:cs typeface="2  Baran" pitchFamily="2" charset="-78"/>
              </a:rPr>
              <a:t>  </a:t>
            </a:r>
          </a:p>
          <a:p>
            <a:pPr algn="r">
              <a:buNone/>
            </a:pPr>
            <a:r>
              <a:rPr lang="fa-IR" sz="2800" dirty="0" smtClean="0">
                <a:cs typeface="2  Baran" pitchFamily="2" charset="-78"/>
              </a:rPr>
              <a:t> </a:t>
            </a:r>
          </a:p>
          <a:p>
            <a:pPr algn="r">
              <a:buNone/>
            </a:pPr>
            <a:r>
              <a:rPr lang="fa-IR" sz="2800" dirty="0" smtClean="0">
                <a:cs typeface="2  Baran" pitchFamily="2" charset="-78"/>
              </a:rPr>
              <a:t> </a:t>
            </a:r>
          </a:p>
          <a:p>
            <a:pPr algn="r">
              <a:buNone/>
            </a:pPr>
            <a:r>
              <a:rPr lang="fa-IR" sz="2800" dirty="0" smtClean="0">
                <a:cs typeface="2  Baran" pitchFamily="2" charset="-78"/>
              </a:rPr>
              <a:t> </a:t>
            </a:r>
          </a:p>
          <a:p>
            <a:pPr algn="r"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8674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4000" b="1" dirty="0" smtClean="0"/>
              <a:t>3ـ سلفیه </a:t>
            </a:r>
            <a:r>
              <a:rPr lang="fa-IR" sz="4000" b="1" dirty="0"/>
              <a:t>افراطی ( </a:t>
            </a:r>
            <a:r>
              <a:rPr lang="fa-IR" sz="4000" b="1" dirty="0" smtClean="0"/>
              <a:t>تقلیدی/ </a:t>
            </a:r>
            <a:r>
              <a:rPr lang="fa-IR" sz="4000" b="1" dirty="0"/>
              <a:t>درباری</a:t>
            </a:r>
            <a:r>
              <a:rPr lang="fa-IR" sz="4000" b="1" dirty="0" smtClean="0"/>
              <a:t>)</a:t>
            </a:r>
          </a:p>
          <a:p>
            <a:pPr marL="0" indent="0" algn="r" rtl="1">
              <a:buNone/>
            </a:pPr>
            <a:endParaRPr lang="en-US" sz="1100" dirty="0"/>
          </a:p>
          <a:p>
            <a:pPr marL="0" indent="0" algn="r" rtl="1">
              <a:buNone/>
            </a:pPr>
            <a:r>
              <a:rPr lang="fa-IR" sz="2800" dirty="0"/>
              <a:t>روش ها و موضعگیری ها:</a:t>
            </a:r>
            <a:endParaRPr lang="en-US" sz="2800" dirty="0"/>
          </a:p>
          <a:p>
            <a:pPr marL="0" indent="0" algn="r" rtl="1">
              <a:buNone/>
            </a:pPr>
            <a:r>
              <a:rPr lang="fa-IR" sz="2800" dirty="0"/>
              <a:t>الف) حمایت از حکومت پادشاهی عربستان و حرام دانستن انتقاد و اقدام علیه آنان</a:t>
            </a:r>
            <a:endParaRPr lang="en-US" sz="2800" dirty="0"/>
          </a:p>
          <a:p>
            <a:pPr marL="0" indent="0" algn="r" rtl="1">
              <a:buNone/>
            </a:pPr>
            <a:r>
              <a:rPr lang="fa-IR" sz="2800" dirty="0"/>
              <a:t>ب) متهم کردن مسلمانان به کفر و شرک براساس دیدگاه افراطی خود  </a:t>
            </a:r>
            <a:endParaRPr lang="en-US" sz="2800" dirty="0"/>
          </a:p>
          <a:p>
            <a:pPr marL="0" indent="0" algn="r" rtl="1">
              <a:buNone/>
            </a:pPr>
            <a:r>
              <a:rPr lang="fa-IR" sz="2800" dirty="0"/>
              <a:t>ج) جایز ندانستن تأسیس احزاب سیاسی به بهانه عدم افتراق امت </a:t>
            </a:r>
            <a:endParaRPr lang="en-US" sz="2800" dirty="0"/>
          </a:p>
          <a:p>
            <a:pPr marL="0" indent="0" algn="r" rtl="1">
              <a:buNone/>
            </a:pPr>
            <a:r>
              <a:rPr lang="fa-IR" sz="2800" dirty="0"/>
              <a:t>د) واجب  الاطاعه دانستن حاکمان کشور اسلامی مگر در صورت امر به معصیت خدا</a:t>
            </a:r>
            <a:endParaRPr lang="en-US" sz="2800" dirty="0"/>
          </a:p>
          <a:p>
            <a:pPr marL="0" indent="0" algn="r" rtl="1">
              <a:buNone/>
            </a:pPr>
            <a:r>
              <a:rPr lang="fa-IR" sz="2800" dirty="0"/>
              <a:t>هـ) غیر شرعی دانستن قیامهای مسلمانان کشورهای اسلامی علیه حاکمان ستمگر:</a:t>
            </a:r>
            <a:endParaRPr lang="en-US" sz="2800" dirty="0"/>
          </a:p>
          <a:p>
            <a:pPr marL="0" indent="0" algn="r">
              <a:buNone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853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6829"/>
            <a:ext cx="8766629" cy="66294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4800" b="1" dirty="0" smtClean="0"/>
              <a:t>نمونه ها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/>
              <a:t>صالح </a:t>
            </a:r>
            <a:r>
              <a:rPr lang="fa-IR" sz="2800" dirty="0"/>
              <a:t>لحیدان در درس فقه: تظاهرات مردم مصر علیه حکومت حسنی مبارک فتنه است و موجب فساد، اموال عمومی و ریختن خون هاست </a:t>
            </a:r>
            <a:endParaRPr lang="en-US" sz="2800" dirty="0"/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/>
              <a:t>هئیت کبارالعلما ( 18 نفره) در تاریخ 30/3/1432 هجری قمری با صدور اطلاعیه ای مردم عربستان را از تظاهرات منع و تظاهرات را حرام اعلام کرده است .</a:t>
            </a:r>
            <a:endParaRPr lang="en-US" sz="2800" dirty="0"/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/>
              <a:t>با تأیید رأی عبدالعزیز آل شیخ مفتی عام در عربسان ، روزنامه الوطن نوشته: « المظاهرات خروج علی الولایه و حملات الاصلاح تقاتل فی سبیل الطاغوت» </a:t>
            </a:r>
            <a:endParaRPr lang="en-US" sz="2800" dirty="0"/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/>
              <a:t>و نیز همین مضمون را صالح بدیر امام جمعه مسجد النبوی و اسامه بن عبدالله خیاط خطیب مسجد الحرام گفته اند. روزنامه الوطن 12/3/2011</a:t>
            </a:r>
            <a:endParaRPr lang="en-US" sz="2800" dirty="0"/>
          </a:p>
          <a:p>
            <a:pPr marL="514350" indent="-514350" algn="r">
              <a:buFont typeface="+mj-lt"/>
              <a:buAutoNum type="arabicPeriod"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7708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2800" dirty="0" smtClean="0"/>
              <a:t>5. صالح </a:t>
            </a:r>
            <a:r>
              <a:rPr lang="fa-IR" sz="2800" dirty="0"/>
              <a:t>الفوزان در مقابل جریان بیداری اسلامی اظهار داشت:</a:t>
            </a:r>
            <a:endParaRPr lang="en-US" sz="2800" dirty="0"/>
          </a:p>
          <a:p>
            <a:pPr marL="0" indent="0" algn="r" rtl="1">
              <a:buNone/>
            </a:pPr>
            <a:r>
              <a:rPr lang="fa-IR" sz="2800" dirty="0"/>
              <a:t>«دین ما دین هرج و مرج نیست ، بلکه دین انضباط است. تظاهرات کار مسلمین نیست، چون اسلام دین رحمت است نه هرج و مرج و اغتشاش. این تظاهرات ایجاد فتنه می کند و باعث ریخته شدن خون ها و تخریب اموال عمومی می شود» روزنامه عکاظ‌1/4/1432 هـ‌.ق</a:t>
            </a:r>
            <a:endParaRPr lang="en-US" sz="2800" dirty="0"/>
          </a:p>
          <a:p>
            <a:pPr marL="0" lvl="0" indent="0" algn="r" rtl="1">
              <a:buNone/>
            </a:pPr>
            <a:r>
              <a:rPr lang="fa-IR" sz="2800" dirty="0" smtClean="0"/>
              <a:t>6. محمد </a:t>
            </a:r>
            <a:r>
              <a:rPr lang="fa-IR" sz="2800" dirty="0"/>
              <a:t>صالح عثیمین می گوید:</a:t>
            </a:r>
            <a:endParaRPr lang="en-US" sz="2800" dirty="0"/>
          </a:p>
          <a:p>
            <a:pPr marL="0" indent="0" algn="r" rtl="1">
              <a:buNone/>
            </a:pPr>
            <a:r>
              <a:rPr lang="fa-IR" sz="2800" dirty="0"/>
              <a:t>« تظاهرات امر حادثی است که اولاً نه در زمان نبی اکرم (ص) معروف بوده است و نه در عهد خلفای راشدین (صحابه) ثانیاً تظاهرات از این جهت که باعث هرج ومرج اختلاط زن و مرد و تخریب اموال عمومی می شود ، امری است منکر و فرقی ندارد که حاکم مسلمان باشد یا کافر. روزنامه عکاظ‌1/4/1432 هـ‌.ق مقاله تحت عنوان: « الائمه و العلماء: المظاهرات و الاعتصامات الرجالیه و النسائیه محرمه» </a:t>
            </a:r>
            <a:endParaRPr lang="en-US" sz="2800" dirty="0"/>
          </a:p>
          <a:p>
            <a:pPr marL="0" indent="0" algn="r">
              <a:buNone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0317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86" y="1280885"/>
            <a:ext cx="8686800" cy="2971800"/>
          </a:xfrm>
        </p:spPr>
        <p:txBody>
          <a:bodyPr/>
          <a:lstStyle/>
          <a:p>
            <a:pPr algn="just" rtl="1">
              <a:buNone/>
            </a:pPr>
            <a:r>
              <a:rPr lang="fa-IR" sz="2800" dirty="0">
                <a:cs typeface="2  Baran" pitchFamily="2" charset="-78"/>
              </a:rPr>
              <a:t>*</a:t>
            </a:r>
            <a:r>
              <a:rPr lang="fa-IR" sz="2800" dirty="0" smtClean="0">
                <a:cs typeface="2  Baran" pitchFamily="2" charset="-78"/>
              </a:rPr>
              <a:t> سلفي هاي «نص گرا » اخذ به ظواهر قرآن </a:t>
            </a:r>
            <a:r>
              <a:rPr lang="fa-IR" sz="3200" dirty="0" smtClean="0">
                <a:cs typeface="2  Baran" pitchFamily="2" charset="-78"/>
              </a:rPr>
              <a:t>و سنت        جريان«تكفيري» </a:t>
            </a:r>
          </a:p>
          <a:p>
            <a:pPr algn="just" rtl="1">
              <a:buNone/>
            </a:pPr>
            <a:r>
              <a:rPr lang="fa-IR" dirty="0" smtClean="0"/>
              <a:t>      </a:t>
            </a:r>
            <a:r>
              <a:rPr lang="fa-IR" sz="3200" dirty="0" smtClean="0">
                <a:cs typeface="2  Baran" pitchFamily="2" charset="-78"/>
              </a:rPr>
              <a:t>وهابيت       وهابي‌گري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27432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6905624" y="2286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Equal 9"/>
          <p:cNvSpPr/>
          <p:nvPr/>
        </p:nvSpPr>
        <p:spPr>
          <a:xfrm>
            <a:off x="6905624" y="1800224"/>
            <a:ext cx="228600" cy="228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10600" cy="4419600"/>
          </a:xfrm>
        </p:spPr>
        <p:txBody>
          <a:bodyPr>
            <a:noAutofit/>
          </a:bodyPr>
          <a:lstStyle/>
          <a:p>
            <a:pPr algn="ctr" rtl="1"/>
            <a:r>
              <a:rPr lang="fa-IR" sz="13800" dirty="0" smtClean="0">
                <a:cs typeface="+mn-cs"/>
              </a:rPr>
              <a:t>شيوه‌هاي تبليغي وهابيت</a:t>
            </a:r>
            <a:endParaRPr lang="fa-IR" sz="13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lnSpcReduction="10000"/>
          </a:bodyPr>
          <a:lstStyle/>
          <a:p>
            <a:pPr algn="just" rtl="1">
              <a:buNone/>
            </a:pPr>
            <a:r>
              <a:rPr lang="fa-IR" sz="3200" b="1" dirty="0" smtClean="0">
                <a:solidFill>
                  <a:srgbClr val="C00000"/>
                </a:solidFill>
              </a:rPr>
              <a:t>8. شعار سلفي هاي «نصّ گرا» و وهابي :</a:t>
            </a:r>
          </a:p>
          <a:p>
            <a:pPr marL="576000" algn="just" rtl="1">
              <a:buNone/>
            </a:pPr>
            <a:r>
              <a:rPr lang="fa-IR" sz="2800" dirty="0" smtClean="0"/>
              <a:t>     1. «بازگشت به توحيد و اسلام اصيل» </a:t>
            </a:r>
          </a:p>
          <a:p>
            <a:pPr marL="576000" algn="just" rtl="1">
              <a:buNone/>
            </a:pPr>
            <a:r>
              <a:rPr lang="fa-IR" sz="2800" dirty="0" smtClean="0"/>
              <a:t>     2. «مبارزه با بدعتها» </a:t>
            </a:r>
          </a:p>
          <a:p>
            <a:pPr marL="252000" algn="just" rtl="1">
              <a:buNone/>
            </a:pPr>
            <a:r>
              <a:rPr lang="en-US" sz="3200" dirty="0" smtClean="0"/>
              <a:t>  </a:t>
            </a:r>
            <a:r>
              <a:rPr lang="fa-IR" sz="3200" b="1" dirty="0" smtClean="0">
                <a:solidFill>
                  <a:srgbClr val="C00000"/>
                </a:solidFill>
              </a:rPr>
              <a:t>9. شيوه سلفي هاي نص گرا در فهم اسلام:  </a:t>
            </a:r>
          </a:p>
          <a:p>
            <a:pPr marL="576000" algn="just" rtl="1">
              <a:buNone/>
            </a:pPr>
            <a:r>
              <a:rPr lang="fa-IR" sz="3200" dirty="0" smtClean="0"/>
              <a:t> </a:t>
            </a:r>
            <a:r>
              <a:rPr lang="fa-IR" sz="2800" dirty="0" smtClean="0"/>
              <a:t>   9/1 . مراجعه بي واسطه به احاديث </a:t>
            </a:r>
          </a:p>
          <a:p>
            <a:pPr marL="576000" algn="just" rtl="1">
              <a:buNone/>
            </a:pPr>
            <a:r>
              <a:rPr lang="fa-IR" sz="2800" dirty="0" smtClean="0"/>
              <a:t>    9/2. پرهيز از مراجعه به آثار عالمان اسلام و ديدگاه هاي اجتهادي آنان  </a:t>
            </a:r>
          </a:p>
          <a:p>
            <a:pPr marL="576000" algn="just" rtl="1">
              <a:buNone/>
            </a:pPr>
            <a:r>
              <a:rPr lang="fa-IR" sz="2800" dirty="0" smtClean="0"/>
              <a:t>    9/3. حجيت خبر واحد در عقايد و احكام </a:t>
            </a:r>
          </a:p>
          <a:p>
            <a:pPr marL="576000" algn="just" rtl="1">
              <a:buNone/>
            </a:pPr>
            <a:r>
              <a:rPr lang="fa-IR" sz="2800" dirty="0" smtClean="0"/>
              <a:t>    9/4. پرهيز از تأويل نصوص ديني </a:t>
            </a:r>
          </a:p>
          <a:p>
            <a:pPr marL="576000" algn="just" rtl="1">
              <a:buNone/>
            </a:pPr>
            <a:r>
              <a:rPr lang="fa-IR" sz="2800" dirty="0" smtClean="0"/>
              <a:t>    9/5. ترجيح دادن نص بر عقل در موارد تعارض </a:t>
            </a:r>
          </a:p>
          <a:p>
            <a:pPr marL="576000" algn="just" rtl="1">
              <a:buNone/>
            </a:pPr>
            <a:r>
              <a:rPr lang="fa-IR" sz="2800" dirty="0" smtClean="0"/>
              <a:t>    9/6. پرهيز از آميختن مظاهر غربي با اسلام  </a:t>
            </a:r>
            <a:r>
              <a:rPr lang="fa-IR" sz="3200" dirty="0" smtClean="0"/>
              <a:t> </a:t>
            </a:r>
            <a:endParaRPr lang="en-I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1905000"/>
          </a:xfrm>
        </p:spPr>
        <p:txBody>
          <a:bodyPr>
            <a:noAutofit/>
          </a:bodyPr>
          <a:lstStyle/>
          <a:p>
            <a:pPr algn="ctr" rtl="1"/>
            <a:r>
              <a:rPr lang="fa-IR" sz="48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موضع وهابيت درباره جريان‌ها و</a:t>
            </a:r>
            <a:r>
              <a:rPr lang="fa-IR" sz="3600" dirty="0" smtClean="0">
                <a:cs typeface="+mn-cs"/>
              </a:rPr>
              <a:t> </a:t>
            </a:r>
            <a:r>
              <a:rPr lang="fa-IR" sz="48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شخصيت‌هاي اسلامي معاصر</a:t>
            </a:r>
            <a:endParaRPr lang="en-IE" sz="4800" dirty="0" smtClean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534400" cy="3200400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3200" dirty="0" smtClean="0">
                <a:cs typeface="2  Baran" pitchFamily="2" charset="-78"/>
              </a:rPr>
              <a:t>1- مخالفت با مبارزه و سياست‌هاي اصلاحي: سيد جمال الدين اسد آبادي، محمد عبده، اقبال لاهوري، جنبش اخوان المسلمين، شيخ محمود شلتوت ( مفتي اعظم مصر)، جنبش حماس در فلسطين، گرايش عرفاني و صوفيانه اسلامي. </a:t>
            </a:r>
          </a:p>
          <a:p>
            <a:pPr algn="just" rtl="1">
              <a:buNone/>
            </a:pPr>
            <a:r>
              <a:rPr lang="fa-IR" sz="3200" dirty="0" smtClean="0">
                <a:cs typeface="2  Baran" pitchFamily="2" charset="-78"/>
              </a:rPr>
              <a:t>2- ارتباط با آنها و شيعيان ارتباط با  كفار و منحرفان [حتي محمد حامد الفقي از وهابيان مصري در قرن بيستم، ابوحنيفه را كافر مي‌دانست].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04088"/>
            <a:ext cx="8229600" cy="5620512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</a:rPr>
              <a:t>تكثير </a:t>
            </a:r>
            <a:r>
              <a:rPr lang="fa-IR" sz="2800" dirty="0">
                <a:solidFill>
                  <a:schemeClr val="accent6">
                    <a:lumMod val="50000"/>
                  </a:schemeClr>
                </a:solidFill>
              </a:rPr>
              <a:t>و ترويج تهمت ها عليه شيعه</a:t>
            </a:r>
            <a:r>
              <a:rPr lang="fa-IR" sz="2400" dirty="0"/>
              <a:t> </a:t>
            </a:r>
            <a:endParaRPr lang="fa-IR" sz="2400" dirty="0" smtClean="0"/>
          </a:p>
          <a:p>
            <a:pPr algn="just" rtl="1">
              <a:buNone/>
            </a:pPr>
            <a:r>
              <a:rPr lang="fa-IR" sz="2500" dirty="0" smtClean="0">
                <a:cs typeface="2  Baran" pitchFamily="2" charset="-78"/>
              </a:rPr>
              <a:t>1. </a:t>
            </a:r>
            <a:r>
              <a:rPr lang="fa-IR" sz="2500" dirty="0" smtClean="0">
                <a:cs typeface="2  Baran" pitchFamily="2" charset="-78"/>
              </a:rPr>
              <a:t>دكتر ناصر قفاري ( وهابي عربستان ) در كتاب اصول مذهب الشيعه جلد 3 ص 1885:</a:t>
            </a:r>
          </a:p>
          <a:p>
            <a:pPr algn="just" rtl="1">
              <a:buNone/>
            </a:pPr>
            <a:r>
              <a:rPr lang="fa-IR" sz="2500" dirty="0" smtClean="0">
                <a:cs typeface="2  Baran" pitchFamily="2" charset="-78"/>
              </a:rPr>
              <a:t>ايراني ها ( شيعيان) بعد از انقلاب اذان را تغيير داده،  بعد از الله اكبر خميني رهبر را اضافه كردند و خميني را بر پيامبر (ص) مقدم مي دارند.</a:t>
            </a:r>
          </a:p>
          <a:p>
            <a:pPr algn="just" rtl="1">
              <a:buNone/>
            </a:pPr>
            <a:r>
              <a:rPr lang="fa-IR" sz="2500" dirty="0" smtClean="0">
                <a:cs typeface="2  Baran" pitchFamily="2" charset="-78"/>
              </a:rPr>
              <a:t>2. دكتر عبدالله محمد غريب ( از وهابي هاي مصر) در كتاب « جاء دورالمجوس» مي‌گويد:</a:t>
            </a:r>
          </a:p>
          <a:p>
            <a:pPr algn="just" rtl="1">
              <a:buNone/>
            </a:pPr>
            <a:r>
              <a:rPr lang="fa-IR" sz="2500" dirty="0" smtClean="0">
                <a:cs typeface="2  Baran" pitchFamily="2" charset="-78"/>
              </a:rPr>
              <a:t>«ان ثوره الخمينيه ثوره مجوسيه و ليست اسلاميه، شطرويه و ليست بمحمديه،‌ اعجميه وليست بعربيه، ان خطر حكام طهران اشد علي الاسلام من خطر اليهود»</a:t>
            </a:r>
          </a:p>
          <a:p>
            <a:pPr algn="just" rtl="1">
              <a:buNone/>
            </a:pPr>
            <a:r>
              <a:rPr lang="fa-IR" sz="2500" dirty="0" smtClean="0">
                <a:cs typeface="2  Baran" pitchFamily="2" charset="-78"/>
              </a:rPr>
              <a:t>3. شيعيان قرآني دارند كه در آن سوره اي به نام سوره الولايه است سپس متن سوره را در كتابچه « عقايد الشيعه » آورده‌اند.</a:t>
            </a:r>
          </a:p>
          <a:p>
            <a:pPr algn="r">
              <a:buNone/>
            </a:pPr>
            <a:r>
              <a:rPr lang="fa-IR" sz="2500" dirty="0" smtClean="0">
                <a:cs typeface="2  Baran" pitchFamily="2" charset="-78"/>
              </a:rPr>
              <a:t>4. جريان «خان الأمين » و... </a:t>
            </a:r>
            <a:endParaRPr lang="en-IE" sz="2500" dirty="0" smtClean="0">
              <a:cs typeface="2  Ba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79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>
            <a:noAutofit/>
          </a:bodyPr>
          <a:lstStyle/>
          <a:p>
            <a:pPr algn="r"/>
            <a:r>
              <a:rPr lang="fa-IR" sz="48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معرفي چند شخصيت وهابي معاصر </a:t>
            </a:r>
            <a:endParaRPr lang="en-IE" sz="4800" dirty="0" smtClean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86800" cy="4389120"/>
          </a:xfrm>
        </p:spPr>
        <p:txBody>
          <a:bodyPr>
            <a:normAutofit lnSpcReduction="10000"/>
          </a:bodyPr>
          <a:lstStyle/>
          <a:p>
            <a:pPr algn="just" rtl="1">
              <a:buNone/>
            </a:pPr>
            <a:r>
              <a:rPr lang="en-US" sz="3200" dirty="0" smtClean="0">
                <a:cs typeface="2  Baran" pitchFamily="2" charset="-78"/>
              </a:rPr>
              <a:t> </a:t>
            </a:r>
            <a:r>
              <a:rPr lang="fa-IR" sz="3200" dirty="0" smtClean="0">
                <a:cs typeface="2  Baran" pitchFamily="2" charset="-78"/>
              </a:rPr>
              <a:t>1</a:t>
            </a:r>
            <a:r>
              <a:rPr lang="fa-IR" sz="2800" dirty="0" smtClean="0">
                <a:cs typeface="2  Baran" pitchFamily="2" charset="-78"/>
              </a:rPr>
              <a:t>. عبدالعزيز بن باز ( 1330 ق ـ 1420 ق) قاضي / </a:t>
            </a:r>
            <a:r>
              <a:rPr lang="fa-IR" sz="2800" smtClean="0">
                <a:cs typeface="2  Baran" pitchFamily="2" charset="-78"/>
              </a:rPr>
              <a:t>سپس «مفتي اعظم عربستان» </a:t>
            </a:r>
            <a:r>
              <a:rPr lang="fa-IR" sz="3200" smtClean="0">
                <a:cs typeface="2  Baran" pitchFamily="2" charset="-78"/>
              </a:rPr>
              <a:t> </a:t>
            </a:r>
            <a:endParaRPr lang="fa-IR" sz="3200" dirty="0" smtClean="0">
              <a:cs typeface="2  Baran" pitchFamily="2" charset="-78"/>
            </a:endParaRPr>
          </a:p>
          <a:p>
            <a:pPr algn="just" rtl="1">
              <a:buNone/>
            </a:pPr>
            <a:r>
              <a:rPr lang="fa-IR" sz="3200" dirty="0" smtClean="0">
                <a:cs typeface="2  Baran" pitchFamily="2" charset="-78"/>
              </a:rPr>
              <a:t>2. محمد بن صالح العثيمين ( 1347 ق ـ 1421 ق) </a:t>
            </a:r>
            <a:r>
              <a:rPr lang="fa-IR" sz="3200" smtClean="0">
                <a:cs typeface="2  Baran" pitchFamily="2" charset="-78"/>
              </a:rPr>
              <a:t>از شاگردان </a:t>
            </a:r>
            <a:r>
              <a:rPr lang="fa-IR" sz="3200" dirty="0" smtClean="0">
                <a:cs typeface="2  Baran" pitchFamily="2" charset="-78"/>
              </a:rPr>
              <a:t>بن باز </a:t>
            </a:r>
          </a:p>
          <a:p>
            <a:pPr algn="just" rtl="1">
              <a:buNone/>
            </a:pPr>
            <a:r>
              <a:rPr lang="fa-IR" sz="2800" dirty="0" smtClean="0">
                <a:cs typeface="2  Baran" pitchFamily="2" charset="-78"/>
              </a:rPr>
              <a:t>3. عبدالعزيز آل شيخ ( 1362 ق ـ زنده) از نوادگان محمد بن عبدالوهاب</a:t>
            </a:r>
            <a:r>
              <a:rPr lang="fa-IR" sz="2800" smtClean="0">
                <a:cs typeface="2  Baran" pitchFamily="2" charset="-78"/>
              </a:rPr>
              <a:t>، شاگرد  بن </a:t>
            </a:r>
            <a:r>
              <a:rPr lang="fa-IR" sz="2800" dirty="0" smtClean="0">
                <a:cs typeface="2  Baran" pitchFamily="2" charset="-78"/>
              </a:rPr>
              <a:t>باز، « قائم مقام مفتي اعظم» ، « مفتي </a:t>
            </a:r>
            <a:r>
              <a:rPr lang="fa-IR" sz="2800" smtClean="0">
                <a:cs typeface="2  Baran" pitchFamily="2" charset="-78"/>
              </a:rPr>
              <a:t>اعظم»‌ فعلي </a:t>
            </a:r>
            <a:r>
              <a:rPr lang="fa-IR" sz="2800" dirty="0" smtClean="0">
                <a:cs typeface="2  Baran" pitchFamily="2" charset="-78"/>
              </a:rPr>
              <a:t>عربستان </a:t>
            </a:r>
          </a:p>
          <a:p>
            <a:pPr algn="just" rtl="1">
              <a:buNone/>
            </a:pPr>
            <a:r>
              <a:rPr lang="fa-IR" sz="2800" dirty="0" smtClean="0">
                <a:cs typeface="2  Baran" pitchFamily="2" charset="-78"/>
              </a:rPr>
              <a:t>4. بن جبرين ( 1353 ق ـ‌ زنده ) از شاگردان بن باز و از تندروترين مفتي عربستان</a:t>
            </a:r>
          </a:p>
          <a:p>
            <a:pPr algn="just" rtl="1">
              <a:buNone/>
            </a:pPr>
            <a:r>
              <a:rPr lang="fa-IR" sz="2800" dirty="0" smtClean="0">
                <a:cs typeface="2  Baran" pitchFamily="2" charset="-78"/>
              </a:rPr>
              <a:t>5. سلمان العوده ( 1376 ق ـ زنده ) وهابي تجديد نظرطلب ، شعار</a:t>
            </a:r>
            <a:r>
              <a:rPr lang="fa-IR" sz="2800" smtClean="0">
                <a:cs typeface="2  Baran" pitchFamily="2" charset="-78"/>
              </a:rPr>
              <a:t>: «گفتگو»</a:t>
            </a:r>
            <a:endParaRPr lang="fa-IR" sz="2800" dirty="0" smtClean="0">
              <a:cs typeface="2  Baran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cs typeface="2  Baran" pitchFamily="2" charset="-78"/>
              </a:rPr>
              <a:t>6. شيخ حسن بن فرحان مالكي ( معاصر) از شجاع ترين وهابي تجديد نظرطلب،‌ </a:t>
            </a:r>
            <a:r>
              <a:rPr lang="en-US" sz="2800" dirty="0" smtClean="0">
                <a:cs typeface="2  Baran" pitchFamily="2" charset="-78"/>
              </a:rPr>
              <a:t> </a:t>
            </a:r>
            <a:r>
              <a:rPr lang="fa-IR" sz="2800" dirty="0" smtClean="0">
                <a:cs typeface="2  Baran" pitchFamily="2" charset="-78"/>
              </a:rPr>
              <a:t>نويسنده كتاب «داعيه </a:t>
            </a:r>
            <a:r>
              <a:rPr lang="fa-IR" sz="2800" smtClean="0">
                <a:cs typeface="2  Baran" pitchFamily="2" charset="-78"/>
              </a:rPr>
              <a:t>و ليس نبيّا»  [محمد </a:t>
            </a:r>
            <a:r>
              <a:rPr lang="fa-IR" sz="2800" dirty="0" smtClean="0">
                <a:cs typeface="2  Baran" pitchFamily="2" charset="-78"/>
              </a:rPr>
              <a:t>بن عبدالوهاب تنها يك مبلغ دين بوده و هرگز يك پيامير معصوم </a:t>
            </a:r>
            <a:r>
              <a:rPr lang="fa-IR" sz="2800" smtClean="0">
                <a:cs typeface="2  Baran" pitchFamily="2" charset="-78"/>
              </a:rPr>
              <a:t>نبوده است].</a:t>
            </a:r>
            <a:endParaRPr lang="fa-IR" sz="2800" dirty="0" smtClean="0">
              <a:cs typeface="2  Ba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38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7200" dirty="0" smtClean="0">
                <a:solidFill>
                  <a:schemeClr val="accent6">
                    <a:lumMod val="50000"/>
                  </a:schemeClr>
                </a:solidFill>
              </a:rPr>
              <a:t>تبليغات ديني </a:t>
            </a:r>
            <a:endParaRPr lang="fa-IR" sz="7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33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2  Baran" pitchFamily="2" charset="-78"/>
              </a:rPr>
              <a:t>1. چاپ قرآن، ميليونها نسخه و پخش آن در جهان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2  Baran" pitchFamily="2" charset="-78"/>
              </a:rPr>
              <a:t>2. مسجد سازي در اقصي نقاط جهان 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2  Baran" pitchFamily="2" charset="-78"/>
              </a:rPr>
              <a:t>3. تربيت مبلغان و اعزام آنها به زبانهاي گوناگون 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2  Baran" pitchFamily="2" charset="-78"/>
              </a:rPr>
              <a:t>4. توزيع كتاب نوار صوتي فيلم و سي دي 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2  Baran" pitchFamily="2" charset="-78"/>
              </a:rPr>
              <a:t>5. سفرهاي علماء وهابي و سركشي و دلجويي از مسلمانان در كشورهاي مختلف 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2  Baran" pitchFamily="2" charset="-78"/>
              </a:rPr>
              <a:t>6. استفاده از نويسندگان مشهور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a-IR" sz="3200" smtClean="0">
                <a:cs typeface="2  Baran" pitchFamily="2" charset="-78"/>
              </a:rPr>
              <a:t>7. و ...</a:t>
            </a: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2  Baran" pitchFamily="2" charset="-78"/>
              </a:rPr>
              <a:t>  </a:t>
            </a:r>
            <a:endParaRPr kumimoji="0" lang="en-I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2  Ba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روش‌هاي تبليغي وهابيت </a:t>
            </a:r>
            <a:endParaRPr lang="en-IE" sz="4800" dirty="0" smtClean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86800" cy="4389120"/>
          </a:xfrm>
        </p:spPr>
        <p:txBody>
          <a:bodyPr>
            <a:normAutofit fontScale="92500" lnSpcReduction="20000"/>
          </a:bodyPr>
          <a:lstStyle/>
          <a:p>
            <a:pPr algn="just" rtl="1">
              <a:buNone/>
            </a:pPr>
            <a:r>
              <a:rPr lang="fa-IR" sz="2900" dirty="0" smtClean="0">
                <a:cs typeface="2  Baran" pitchFamily="2" charset="-78"/>
              </a:rPr>
              <a:t>1. تشكيل گروه هاي تبليغي و اعزام آنها به سراسر جهان ( نهضت جماعت تبليغ )</a:t>
            </a:r>
          </a:p>
          <a:p>
            <a:pPr marL="504000" algn="just" rtl="1">
              <a:buNone/>
            </a:pPr>
            <a:r>
              <a:rPr lang="fa-IR" sz="3200" dirty="0" smtClean="0">
                <a:cs typeface="2  Baran" pitchFamily="2" charset="-78"/>
              </a:rPr>
              <a:t>  1/1 برنامه ريزي تبليغي و تأمين نيازهاي اقشار مختلف </a:t>
            </a:r>
          </a:p>
          <a:p>
            <a:pPr marL="504000" algn="just" rtl="1">
              <a:buNone/>
            </a:pPr>
            <a:r>
              <a:rPr lang="fa-IR" sz="3200" dirty="0" smtClean="0">
                <a:cs typeface="2  Baran" pitchFamily="2" charset="-78"/>
              </a:rPr>
              <a:t> 1/2 </a:t>
            </a:r>
            <a:r>
              <a:rPr lang="fa-IR" sz="3200" smtClean="0">
                <a:cs typeface="2  Baran" pitchFamily="2" charset="-78"/>
              </a:rPr>
              <a:t>تأمين بودجه‌هاي متنوع و متكثر </a:t>
            </a:r>
            <a:endParaRPr lang="fa-IR" sz="3200" dirty="0" smtClean="0">
              <a:cs typeface="2  Baran" pitchFamily="2" charset="-78"/>
            </a:endParaRPr>
          </a:p>
          <a:p>
            <a:pPr marL="504000" algn="just" rtl="1">
              <a:buNone/>
            </a:pPr>
            <a:r>
              <a:rPr lang="fa-IR" sz="3200" dirty="0" smtClean="0">
                <a:cs typeface="2  Baran" pitchFamily="2" charset="-78"/>
              </a:rPr>
              <a:t> </a:t>
            </a:r>
            <a:r>
              <a:rPr lang="fa-IR" sz="3200" smtClean="0">
                <a:cs typeface="2  Baran" pitchFamily="2" charset="-78"/>
              </a:rPr>
              <a:t>1/3 تربيت مبلّغان دلير، </a:t>
            </a:r>
            <a:r>
              <a:rPr lang="fa-IR" sz="3200" dirty="0" smtClean="0">
                <a:cs typeface="2  Baran" pitchFamily="2" charset="-78"/>
              </a:rPr>
              <a:t>از خود گذشته و...</a:t>
            </a:r>
          </a:p>
          <a:p>
            <a:pPr algn="just" rtl="1">
              <a:buNone/>
            </a:pPr>
            <a:r>
              <a:rPr lang="fa-IR" sz="3200" dirty="0" smtClean="0">
                <a:cs typeface="2  Baran" pitchFamily="2" charset="-78"/>
              </a:rPr>
              <a:t> 2. بهره جستن </a:t>
            </a:r>
            <a:r>
              <a:rPr lang="fa-IR" sz="3200" smtClean="0">
                <a:cs typeface="2  Baran" pitchFamily="2" charset="-78"/>
              </a:rPr>
              <a:t>از سازمان‌هاي </a:t>
            </a:r>
            <a:r>
              <a:rPr lang="fa-IR" sz="3200" dirty="0" smtClean="0">
                <a:cs typeface="2  Baran" pitchFamily="2" charset="-78"/>
              </a:rPr>
              <a:t>بين المللي مانند سازمان الرابطه الاسلاميه وابسته به سازمان كنفرانس كشورهاي اسلامي </a:t>
            </a:r>
          </a:p>
          <a:p>
            <a:pPr algn="just" rtl="1">
              <a:buNone/>
            </a:pPr>
            <a:r>
              <a:rPr lang="fa-IR" sz="3200" dirty="0" smtClean="0">
                <a:cs typeface="2  Baran" pitchFamily="2" charset="-78"/>
              </a:rPr>
              <a:t>3. تأسيس دانشگاه‌هاي بزرگ با رشته هاي متنوع مانند: جامعه المدينه المنوره و </a:t>
            </a:r>
            <a:r>
              <a:rPr lang="fa-IR" sz="3200" smtClean="0">
                <a:cs typeface="2  Baran" pitchFamily="2" charset="-78"/>
              </a:rPr>
              <a:t>جامعه ام </a:t>
            </a:r>
            <a:r>
              <a:rPr lang="fa-IR" sz="3200" dirty="0" smtClean="0">
                <a:cs typeface="2  Baran" pitchFamily="2" charset="-78"/>
              </a:rPr>
              <a:t>القراء </a:t>
            </a:r>
          </a:p>
          <a:p>
            <a:pPr algn="just" rtl="1">
              <a:buNone/>
            </a:pPr>
            <a:r>
              <a:rPr lang="fa-IR" sz="3200" dirty="0" smtClean="0">
                <a:cs typeface="2  Baran" pitchFamily="2" charset="-78"/>
              </a:rPr>
              <a:t>4. تأسيس شبكه هاي ماهواره اي مانند: </a:t>
            </a:r>
            <a:r>
              <a:rPr lang="fa-IR" sz="3200" smtClean="0">
                <a:cs typeface="2  Baran" pitchFamily="2" charset="-78"/>
              </a:rPr>
              <a:t>المستقله و ... </a:t>
            </a:r>
            <a:endParaRPr lang="fa-IR" sz="3200" dirty="0" smtClean="0">
              <a:cs typeface="2  Baran" pitchFamily="2" charset="-78"/>
            </a:endParaRPr>
          </a:p>
          <a:p>
            <a:pPr algn="r">
              <a:buNone/>
            </a:pPr>
            <a:r>
              <a:rPr lang="fa-IR" sz="3200" dirty="0" smtClean="0">
                <a:cs typeface="2  Baran" pitchFamily="2" charset="-78"/>
              </a:rPr>
              <a:t>  </a:t>
            </a:r>
            <a:endParaRPr lang="en-IE" sz="3200" dirty="0" smtClean="0">
              <a:cs typeface="2  Ba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algn="just" rtl="1">
              <a:buNone/>
            </a:pPr>
            <a:r>
              <a:rPr lang="fa-IR" sz="4000" b="1" smtClean="0">
                <a:cs typeface="2  Baran" pitchFamily="2" charset="-78"/>
              </a:rPr>
              <a:t>5. تبليغ در فضاي مجازي:</a:t>
            </a:r>
          </a:p>
          <a:p>
            <a:pPr marL="540000" algn="just" rtl="1">
              <a:buNone/>
            </a:pPr>
            <a:r>
              <a:rPr lang="fa-IR" sz="2700" smtClean="0">
                <a:cs typeface="2  Baran" pitchFamily="2" charset="-78"/>
              </a:rPr>
              <a:t>   5/1. سايت هاي اينترنتي به زبان‌هاي مختلف با داشتن محتواي هاي آموزشي، تبليغي، كتاب و مقالات </a:t>
            </a:r>
          </a:p>
          <a:p>
            <a:pPr marL="540000" algn="just" rtl="1">
              <a:buNone/>
            </a:pPr>
            <a:r>
              <a:rPr lang="fa-IR" sz="2700" smtClean="0">
                <a:cs typeface="2  Baran" pitchFamily="2" charset="-78"/>
              </a:rPr>
              <a:t>  5/2. راه </a:t>
            </a:r>
            <a:r>
              <a:rPr lang="fa-IR" sz="2700" dirty="0" smtClean="0">
                <a:cs typeface="2  Baran" pitchFamily="2" charset="-78"/>
              </a:rPr>
              <a:t>اندازي چت روم و انجام مناظرات حقيقي و </a:t>
            </a:r>
            <a:r>
              <a:rPr lang="fa-IR" sz="2700" smtClean="0">
                <a:cs typeface="2  Baran" pitchFamily="2" charset="-78"/>
              </a:rPr>
              <a:t>مجازي مانند: </a:t>
            </a:r>
            <a:r>
              <a:rPr lang="en-US" sz="2700" smtClean="0">
                <a:cs typeface="2  Baran" pitchFamily="2" charset="-78"/>
              </a:rPr>
              <a:t>Beyluxe</a:t>
            </a:r>
            <a:endParaRPr lang="fa-IR" sz="2700" dirty="0" smtClean="0">
              <a:cs typeface="2  Baran" pitchFamily="2" charset="-78"/>
            </a:endParaRPr>
          </a:p>
          <a:p>
            <a:pPr marL="540000" algn="just" rtl="1">
              <a:buNone/>
            </a:pPr>
            <a:r>
              <a:rPr lang="fa-IR" sz="2700" dirty="0" smtClean="0">
                <a:cs typeface="2  Baran" pitchFamily="2" charset="-78"/>
              </a:rPr>
              <a:t>   5/3</a:t>
            </a:r>
            <a:r>
              <a:rPr lang="fa-IR" sz="2700" smtClean="0">
                <a:cs typeface="2  Baran" pitchFamily="2" charset="-78"/>
              </a:rPr>
              <a:t>. وبلاگ‌هاي </a:t>
            </a:r>
            <a:r>
              <a:rPr lang="fa-IR" sz="2700" dirty="0" smtClean="0">
                <a:cs typeface="2  Baran" pitchFamily="2" charset="-78"/>
              </a:rPr>
              <a:t>شخصي </a:t>
            </a:r>
            <a:r>
              <a:rPr lang="fa-IR" sz="2700" smtClean="0">
                <a:cs typeface="2  Baran" pitchFamily="2" charset="-78"/>
              </a:rPr>
              <a:t>با پشتيباني‌هاي </a:t>
            </a:r>
            <a:r>
              <a:rPr lang="fa-IR" sz="2700" dirty="0" smtClean="0">
                <a:cs typeface="2  Baran" pitchFamily="2" charset="-78"/>
              </a:rPr>
              <a:t>گسترده </a:t>
            </a:r>
          </a:p>
          <a:p>
            <a:pPr marL="540000" algn="just" rtl="1">
              <a:buNone/>
            </a:pPr>
            <a:r>
              <a:rPr lang="fa-IR" sz="2700" dirty="0" smtClean="0">
                <a:cs typeface="2  Baran" pitchFamily="2" charset="-78"/>
              </a:rPr>
              <a:t>   5/4. به كارگيري هكرهاي قوي و از </a:t>
            </a:r>
            <a:r>
              <a:rPr lang="fa-IR" sz="2700" smtClean="0">
                <a:cs typeface="2  Baran" pitchFamily="2" charset="-78"/>
              </a:rPr>
              <a:t>بين بردن سايت‌هاي </a:t>
            </a:r>
            <a:r>
              <a:rPr lang="fa-IR" sz="2700" dirty="0" smtClean="0">
                <a:cs typeface="2  Baran" pitchFamily="2" charset="-78"/>
              </a:rPr>
              <a:t>اهل بيت (ع)</a:t>
            </a:r>
          </a:p>
          <a:p>
            <a:pPr marL="540000" algn="just" rtl="1">
              <a:buNone/>
            </a:pPr>
            <a:r>
              <a:rPr lang="fa-IR" sz="2700" dirty="0" smtClean="0">
                <a:cs typeface="2  Baran" pitchFamily="2" charset="-78"/>
              </a:rPr>
              <a:t>  5/5. شركت و فعاليت در سايت هاي جامعه مجازي و تشكيل انجمن </a:t>
            </a:r>
          </a:p>
          <a:p>
            <a:pPr marL="540000" algn="just" rtl="1">
              <a:buNone/>
            </a:pPr>
            <a:r>
              <a:rPr lang="fa-IR" sz="2700" dirty="0" smtClean="0">
                <a:cs typeface="2  Baran" pitchFamily="2" charset="-78"/>
              </a:rPr>
              <a:t>  5/6</a:t>
            </a:r>
            <a:r>
              <a:rPr lang="fa-IR" sz="2700" smtClean="0">
                <a:cs typeface="2  Baran" pitchFamily="2" charset="-78"/>
              </a:rPr>
              <a:t>. مسابقات </a:t>
            </a:r>
            <a:r>
              <a:rPr lang="fa-IR" sz="2700" dirty="0" smtClean="0">
                <a:cs typeface="2  Baran" pitchFamily="2" charset="-78"/>
              </a:rPr>
              <a:t>اينترنتي </a:t>
            </a:r>
          </a:p>
          <a:p>
            <a:pPr marL="540000" algn="just" rtl="1">
              <a:buNone/>
            </a:pPr>
            <a:r>
              <a:rPr lang="fa-IR" sz="2700" dirty="0" smtClean="0">
                <a:cs typeface="2  Baran" pitchFamily="2" charset="-78"/>
              </a:rPr>
              <a:t>  5/7. پرسش و پاسخ </a:t>
            </a:r>
          </a:p>
          <a:p>
            <a:pPr algn="r">
              <a:buNone/>
            </a:pPr>
            <a:endParaRPr lang="fa-IR" sz="2700" dirty="0" smtClean="0">
              <a:cs typeface="2  Ba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algn="just" rtl="1">
              <a:buNone/>
            </a:pPr>
            <a:r>
              <a:rPr lang="fa-IR" sz="4300" b="1" dirty="0" smtClean="0">
                <a:cs typeface="2  Baran" pitchFamily="2" charset="-78"/>
              </a:rPr>
              <a:t>6. انتشار كتب و مجلات </a:t>
            </a:r>
          </a:p>
          <a:p>
            <a:pPr algn="just" rtl="1">
              <a:buNone/>
            </a:pPr>
            <a:r>
              <a:rPr lang="fa-IR" sz="2700" dirty="0" smtClean="0">
                <a:cs typeface="2  Baran" pitchFamily="2" charset="-78"/>
              </a:rPr>
              <a:t>    1. تنوع زباني كتب و جزوات نشر يافته  </a:t>
            </a:r>
          </a:p>
          <a:p>
            <a:pPr algn="just" rtl="1">
              <a:buNone/>
            </a:pPr>
            <a:r>
              <a:rPr lang="fa-IR" sz="2700" dirty="0" smtClean="0">
                <a:cs typeface="2  Baran" pitchFamily="2" charset="-78"/>
              </a:rPr>
              <a:t>    2. ويراستاري نگارشي   </a:t>
            </a:r>
          </a:p>
          <a:p>
            <a:pPr algn="just" rtl="1">
              <a:buNone/>
            </a:pPr>
            <a:r>
              <a:rPr lang="fa-IR" sz="2700" dirty="0" smtClean="0">
                <a:cs typeface="2  Baran" pitchFamily="2" charset="-78"/>
              </a:rPr>
              <a:t>    3. چاپ و آماده سازي كتب در قطع مختلف و رنگهاي متفاوت</a:t>
            </a:r>
          </a:p>
          <a:p>
            <a:pPr algn="just" rtl="1">
              <a:buNone/>
            </a:pPr>
            <a:r>
              <a:rPr lang="fa-IR" sz="2700" dirty="0" smtClean="0">
                <a:cs typeface="2  Baran" pitchFamily="2" charset="-78"/>
              </a:rPr>
              <a:t>    4. توجه به جنسيت مخاطبان </a:t>
            </a:r>
          </a:p>
          <a:p>
            <a:pPr algn="just" rtl="1">
              <a:buNone/>
            </a:pPr>
            <a:r>
              <a:rPr lang="fa-IR" sz="2700" dirty="0" smtClean="0">
                <a:cs typeface="2  Baran" pitchFamily="2" charset="-78"/>
              </a:rPr>
              <a:t>    5. اهتمام به تدوين </a:t>
            </a:r>
            <a:r>
              <a:rPr lang="fa-IR" sz="2700" smtClean="0">
                <a:cs typeface="2  Baran" pitchFamily="2" charset="-78"/>
              </a:rPr>
              <a:t>پايان نامه‌هاي </a:t>
            </a:r>
            <a:r>
              <a:rPr lang="fa-IR" sz="2700" dirty="0" smtClean="0">
                <a:cs typeface="2  Baran" pitchFamily="2" charset="-78"/>
              </a:rPr>
              <a:t>ضد شيعه </a:t>
            </a:r>
          </a:p>
          <a:p>
            <a:pPr algn="just" rtl="1">
              <a:buNone/>
            </a:pPr>
            <a:r>
              <a:rPr lang="fa-IR" sz="4300" b="1" dirty="0" smtClean="0">
                <a:cs typeface="2  Baran" pitchFamily="2" charset="-78"/>
              </a:rPr>
              <a:t>7. تبليغات صوتي ـ  تصويري </a:t>
            </a:r>
          </a:p>
          <a:p>
            <a:pPr algn="just" rtl="1">
              <a:buNone/>
            </a:pPr>
            <a:r>
              <a:rPr lang="fa-IR" sz="2700" dirty="0" smtClean="0">
                <a:cs typeface="2  Baran" pitchFamily="2" charset="-78"/>
              </a:rPr>
              <a:t>      1. فيلم هاي آموزشي </a:t>
            </a:r>
          </a:p>
          <a:p>
            <a:pPr algn="just" rtl="1">
              <a:buNone/>
            </a:pPr>
            <a:r>
              <a:rPr lang="fa-IR" sz="2700" dirty="0" smtClean="0">
                <a:cs typeface="2  Baran" pitchFamily="2" charset="-78"/>
              </a:rPr>
              <a:t>      2. فيلم هاي سخنراني</a:t>
            </a:r>
          </a:p>
          <a:p>
            <a:pPr algn="just" rtl="1">
              <a:buNone/>
            </a:pPr>
            <a:r>
              <a:rPr lang="fa-IR" sz="2700" dirty="0" smtClean="0">
                <a:cs typeface="2  Baran" pitchFamily="2" charset="-78"/>
              </a:rPr>
              <a:t>      3. نوارهاي صوتي اعم از سخنراني / موعظه / نثر </a:t>
            </a:r>
            <a:r>
              <a:rPr lang="fa-IR" sz="2700" smtClean="0">
                <a:cs typeface="2  Baran" pitchFamily="2" charset="-78"/>
              </a:rPr>
              <a:t>و دكلمه </a:t>
            </a:r>
            <a:r>
              <a:rPr lang="fa-IR" sz="2700" dirty="0" smtClean="0">
                <a:cs typeface="2  Baran" pitchFamily="2" charset="-78"/>
              </a:rPr>
              <a:t>/ ترغيب و تشويق ، ترهيب/ قرائت قرآن / دعاها به ويژه دعاهاي ائمه جمعه مكه و مدينه /</a:t>
            </a:r>
            <a:r>
              <a:rPr lang="fa-IR" sz="2700" smtClean="0">
                <a:cs typeface="2  Baran" pitchFamily="2" charset="-78"/>
              </a:rPr>
              <a:t>نماز تراويح </a:t>
            </a:r>
            <a:r>
              <a:rPr lang="fa-IR" sz="2700" dirty="0" smtClean="0">
                <a:cs typeface="2  Baran" pitchFamily="2" charset="-78"/>
              </a:rPr>
              <a:t>/ خطبه هاي نماز جمعه </a:t>
            </a:r>
            <a:r>
              <a:rPr lang="fa-IR" sz="2700" smtClean="0">
                <a:cs typeface="2  Baran" pitchFamily="2" charset="-78"/>
              </a:rPr>
              <a:t>/ مسائل </a:t>
            </a:r>
            <a:r>
              <a:rPr lang="fa-IR" sz="2700" dirty="0" smtClean="0">
                <a:cs typeface="2  Baran" pitchFamily="2" charset="-78"/>
              </a:rPr>
              <a:t>فقهي به </a:t>
            </a:r>
            <a:r>
              <a:rPr lang="fa-IR" sz="2700" smtClean="0">
                <a:cs typeface="2  Baran" pitchFamily="2" charset="-78"/>
              </a:rPr>
              <a:t>ويژه ايام </a:t>
            </a:r>
            <a:r>
              <a:rPr lang="fa-IR" sz="2700" dirty="0" smtClean="0">
                <a:cs typeface="2  Baran" pitchFamily="2" charset="-78"/>
              </a:rPr>
              <a:t>حج و عمره </a:t>
            </a:r>
          </a:p>
          <a:p>
            <a:pPr algn="r">
              <a:buNone/>
            </a:pPr>
            <a:r>
              <a:rPr lang="fa-IR" sz="2700" dirty="0" smtClean="0">
                <a:cs typeface="2  Baran" pitchFamily="2" charset="-78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7055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8800" b="1" dirty="0" smtClean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يادآوريهاي آغازين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52800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4800" dirty="0" smtClean="0">
                <a:sym typeface="Webdings"/>
              </a:rPr>
              <a:t></a:t>
            </a:r>
            <a:r>
              <a:rPr lang="fa-IR" sz="4800" dirty="0" smtClean="0"/>
              <a:t>توجه جهانيان به اسلام در عصر حاضر</a:t>
            </a:r>
          </a:p>
          <a:p>
            <a:pPr algn="just" rtl="1">
              <a:buNone/>
            </a:pPr>
            <a:r>
              <a:rPr lang="fa-IR" sz="4800" dirty="0" smtClean="0">
                <a:sym typeface="Webdings"/>
              </a:rPr>
              <a:t> </a:t>
            </a:r>
            <a:r>
              <a:rPr lang="fa-IR" sz="4800" dirty="0" smtClean="0"/>
              <a:t>كدام اسلام؟</a:t>
            </a:r>
          </a:p>
          <a:p>
            <a:pPr algn="just" rtl="1">
              <a:buNone/>
            </a:pPr>
            <a:r>
              <a:rPr lang="fa-IR" sz="4800" dirty="0" smtClean="0">
                <a:sym typeface="Webdings"/>
              </a:rPr>
              <a:t> </a:t>
            </a:r>
            <a:r>
              <a:rPr lang="fa-IR" sz="4800" dirty="0" smtClean="0"/>
              <a:t>اسلام به قرائت اهل بيت(ع)</a:t>
            </a:r>
            <a:endParaRPr lang="fa-I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91912"/>
          </a:xfrm>
        </p:spPr>
        <p:txBody>
          <a:bodyPr>
            <a:noAutofit/>
          </a:bodyPr>
          <a:lstStyle/>
          <a:p>
            <a:pPr algn="just" rtl="1">
              <a:lnSpc>
                <a:spcPts val="10000"/>
              </a:lnSpc>
            </a:pPr>
            <a:r>
              <a:rPr lang="fa-I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ebdings"/>
              </a:rPr>
              <a:t> </a:t>
            </a:r>
            <a:r>
              <a:rPr lang="fa-I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اهتمام به وحدت مسلمانان</a:t>
            </a:r>
            <a:br>
              <a:rPr lang="fa-I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a-I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ebdings"/>
              </a:rPr>
              <a:t> </a:t>
            </a:r>
            <a:r>
              <a:rPr lang="fa-I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تقريب مذاهب اسلامي</a:t>
            </a:r>
            <a:br>
              <a:rPr lang="fa-I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a-I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ebdings"/>
              </a:rPr>
              <a:t> </a:t>
            </a:r>
            <a:r>
              <a:rPr lang="fa-I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موانع وحدت مسلمانان</a:t>
            </a:r>
            <a:br>
              <a:rPr lang="fa-I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a-I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ebdings"/>
              </a:rPr>
              <a:t> </a:t>
            </a:r>
            <a:r>
              <a:rPr lang="fa-IR" sz="5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شكل گيري جريانهاي انحرافي</a:t>
            </a:r>
            <a:endParaRPr lang="fa-IR" sz="6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fa-IR" sz="11500" dirty="0" smtClean="0">
                <a:cs typeface="+mn-cs"/>
              </a:rPr>
              <a:t>سلفي گري </a:t>
            </a:r>
            <a:endParaRPr lang="en-IE" sz="11500" dirty="0"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جامعه اسلام گرايان عربستان :</a:t>
            </a:r>
            <a:endParaRPr lang="en-IE" sz="4800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4000" b="1" dirty="0" smtClean="0">
                <a:cs typeface="2  Baran" pitchFamily="2" charset="-78"/>
              </a:rPr>
              <a:t>الف) سلفي ها </a:t>
            </a:r>
          </a:p>
          <a:p>
            <a:pPr algn="just" rtl="1">
              <a:buNone/>
            </a:pPr>
            <a:r>
              <a:rPr lang="fa-IR" sz="4000" b="1" dirty="0" smtClean="0">
                <a:cs typeface="2  Baran" pitchFamily="2" charset="-78"/>
              </a:rPr>
              <a:t>ب ) اخواني ها</a:t>
            </a:r>
            <a:r>
              <a:rPr lang="fa-IR" sz="3200" dirty="0" smtClean="0">
                <a:cs typeface="2  Baran" pitchFamily="2" charset="-78"/>
              </a:rPr>
              <a:t> </a:t>
            </a:r>
          </a:p>
          <a:p>
            <a:pPr algn="just" rtl="1">
              <a:buNone/>
            </a:pPr>
            <a:r>
              <a:rPr lang="fa-IR" sz="2800" dirty="0" smtClean="0">
                <a:cs typeface="2  Baran" pitchFamily="2" charset="-78"/>
              </a:rPr>
              <a:t>1. </a:t>
            </a:r>
            <a:r>
              <a:rPr lang="fa-IR" sz="3200" dirty="0" smtClean="0">
                <a:cs typeface="2  Baran" pitchFamily="2" charset="-78"/>
              </a:rPr>
              <a:t>شروع كار از اوايل دهه1960 </a:t>
            </a:r>
          </a:p>
          <a:p>
            <a:pPr algn="just" rtl="1">
              <a:buNone/>
            </a:pPr>
            <a:r>
              <a:rPr lang="fa-IR" sz="2800" dirty="0" smtClean="0">
                <a:cs typeface="2  Baran" pitchFamily="2" charset="-78"/>
              </a:rPr>
              <a:t>2. رياست به عهده شاهزاده خالد بن مساعد بن عبدالعزيز و بعضي از دوستانش</a:t>
            </a:r>
          </a:p>
          <a:p>
            <a:pPr algn="just" rtl="1">
              <a:buNone/>
            </a:pPr>
            <a:r>
              <a:rPr lang="fa-IR" sz="2800" dirty="0" smtClean="0">
                <a:cs typeface="2  Baran" pitchFamily="2" charset="-78"/>
              </a:rPr>
              <a:t>3. مخالفت با سياست هاي ملك فيصل </a:t>
            </a:r>
          </a:p>
          <a:p>
            <a:pPr algn="just" rtl="1">
              <a:buNone/>
            </a:pPr>
            <a:r>
              <a:rPr lang="fa-IR" sz="2800" dirty="0" smtClean="0">
                <a:cs typeface="2  Baran" pitchFamily="2" charset="-78"/>
              </a:rPr>
              <a:t>4. قيام عليه حكومت در اول محرم 1400 روز سه شنبه 29 آبان 1358 توسط گروهي با نام « الدعوه المحتسبه» و اشغال كعبه،‌ محكوميت آن از سوي همه،‌ از جمله امام خميني (ره)   </a:t>
            </a:r>
            <a:endParaRPr lang="en-US" sz="2800" dirty="0" smtClean="0">
              <a:cs typeface="2  Baran" pitchFamily="2" charset="-78"/>
            </a:endParaRPr>
          </a:p>
          <a:p>
            <a:pPr algn="r">
              <a:buNone/>
            </a:pPr>
            <a:endParaRPr lang="en-US" sz="2800" dirty="0" smtClean="0">
              <a:cs typeface="2  Ba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fa-IR" sz="4400" b="1" dirty="0" smtClean="0">
                <a:cs typeface="2  Baran" pitchFamily="2" charset="-78"/>
              </a:rPr>
              <a:t>ج )  شيعيان </a:t>
            </a:r>
          </a:p>
          <a:p>
            <a:pPr algn="r">
              <a:buNone/>
            </a:pPr>
            <a:r>
              <a:rPr lang="fa-IR" sz="3200" dirty="0" smtClean="0">
                <a:cs typeface="2  Baran" pitchFamily="2" charset="-78"/>
              </a:rPr>
              <a:t>1. در منطقه احساء به ويژه مراكز آن شهر الهفوف</a:t>
            </a:r>
          </a:p>
          <a:p>
            <a:pPr algn="r">
              <a:buNone/>
            </a:pPr>
            <a:r>
              <a:rPr lang="fa-IR" sz="3200" dirty="0" smtClean="0">
                <a:cs typeface="2  Baran" pitchFamily="2" charset="-78"/>
              </a:rPr>
              <a:t>2. اشغال منطقه توسط ملك عبدالعزيز سعود </a:t>
            </a:r>
          </a:p>
          <a:p>
            <a:pPr algn="r">
              <a:buNone/>
            </a:pPr>
            <a:r>
              <a:rPr lang="fa-IR" sz="3200" dirty="0" smtClean="0">
                <a:cs typeface="2  Baran" pitchFamily="2" charset="-78"/>
              </a:rPr>
              <a:t>3. تشكيل مجمع مردمي در سال 1952 به رياست محمد الحبشي و به رسميت نشاختن آن توسط حكومت </a:t>
            </a:r>
          </a:p>
          <a:p>
            <a:pPr algn="r">
              <a:buNone/>
            </a:pPr>
            <a:r>
              <a:rPr lang="fa-IR" sz="3200" dirty="0" smtClean="0">
                <a:cs typeface="2  Baran" pitchFamily="2" charset="-78"/>
              </a:rPr>
              <a:t>4. كشف نفت در منطقه و اطلاعات سياسي مردم در جنگ جهاني دوم</a:t>
            </a:r>
            <a:r>
              <a:rPr lang="fa-IR" sz="4000" b="1" dirty="0" smtClean="0">
                <a:cs typeface="2  Baran" pitchFamily="2" charset="-78"/>
              </a:rPr>
              <a:t> </a:t>
            </a:r>
          </a:p>
          <a:p>
            <a:pPr algn="r">
              <a:buNone/>
            </a:pPr>
            <a:r>
              <a:rPr lang="fa-IR" sz="3200" dirty="0" smtClean="0">
                <a:cs typeface="2  Baran" pitchFamily="2" charset="-78"/>
              </a:rPr>
              <a:t>5. قيامهاي مردمي متعدد از جمله 1948 و قيام محرم ( 1400ق)  1979 </a:t>
            </a:r>
          </a:p>
          <a:p>
            <a:pPr algn="r">
              <a:buNone/>
            </a:pPr>
            <a:r>
              <a:rPr lang="fa-IR" sz="3200" dirty="0" smtClean="0">
                <a:cs typeface="2  Baran" pitchFamily="2" charset="-78"/>
              </a:rPr>
              <a:t>6. تأسيس سازمان انقلاب اسلامي جزيره العرب و فعاليت سرّي</a:t>
            </a:r>
            <a:endParaRPr lang="en-IE" sz="3200" dirty="0" smtClean="0">
              <a:cs typeface="2  Ba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66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سلفي گري</a:t>
            </a:r>
            <a:endParaRPr lang="en-IE" sz="6600" dirty="0" smtClean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95300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en-US" sz="3200" dirty="0" smtClean="0">
                <a:cs typeface="2  Baran" pitchFamily="2" charset="-78"/>
              </a:rPr>
              <a:t> </a:t>
            </a:r>
            <a:r>
              <a:rPr lang="fa-IR" sz="3600" dirty="0" smtClean="0">
                <a:cs typeface="2  Baran" pitchFamily="2" charset="-78"/>
              </a:rPr>
              <a:t>1.  « سلف »  جمع  « سالف»   پيشينيان</a:t>
            </a:r>
          </a:p>
          <a:p>
            <a:pPr algn="r">
              <a:buNone/>
            </a:pPr>
            <a:r>
              <a:rPr lang="fa-IR" sz="3600" dirty="0" smtClean="0">
                <a:cs typeface="2  Baran" pitchFamily="2" charset="-78"/>
              </a:rPr>
              <a:t>2. معاني متفاوت از سلفي گري </a:t>
            </a:r>
          </a:p>
          <a:p>
            <a:pPr algn="r">
              <a:buNone/>
            </a:pPr>
            <a:r>
              <a:rPr lang="fa-IR" sz="3600" dirty="0" smtClean="0">
                <a:cs typeface="2  Baran" pitchFamily="2" charset="-78"/>
              </a:rPr>
              <a:t>3. سلفي گري و تقابل با مذاهب اربعه </a:t>
            </a:r>
          </a:p>
          <a:p>
            <a:pPr algn="r">
              <a:buNone/>
            </a:pPr>
            <a:r>
              <a:rPr lang="fa-IR" sz="3600" dirty="0" smtClean="0">
                <a:cs typeface="2  Baran" pitchFamily="2" charset="-78"/>
              </a:rPr>
              <a:t>4. جريان تاريخي سلفي گري </a:t>
            </a:r>
          </a:p>
          <a:p>
            <a:pPr algn="r">
              <a:buNone/>
            </a:pPr>
            <a:r>
              <a:rPr lang="fa-IR" sz="2800" b="1" dirty="0" smtClean="0">
                <a:cs typeface="2  Baran" pitchFamily="2" charset="-78"/>
              </a:rPr>
              <a:t>          </a:t>
            </a:r>
            <a:r>
              <a:rPr lang="fa-IR" b="1" dirty="0" smtClean="0">
                <a:cs typeface="2  Baran" pitchFamily="2" charset="-78"/>
              </a:rPr>
              <a:t>الف) </a:t>
            </a:r>
            <a:r>
              <a:rPr lang="fa-IR" dirty="0" smtClean="0">
                <a:cs typeface="2  Baran" pitchFamily="2" charset="-78"/>
              </a:rPr>
              <a:t>اين تيميه ( 728 هـ‌ . ق)‌ </a:t>
            </a:r>
          </a:p>
          <a:p>
            <a:pPr algn="r">
              <a:buNone/>
            </a:pPr>
            <a:r>
              <a:rPr lang="fa-IR" b="1" dirty="0" smtClean="0">
                <a:cs typeface="2  Baran" pitchFamily="2" charset="-78"/>
              </a:rPr>
              <a:t>           ب ) </a:t>
            </a:r>
            <a:r>
              <a:rPr lang="fa-IR" dirty="0" smtClean="0">
                <a:cs typeface="2  Baran" pitchFamily="2" charset="-78"/>
              </a:rPr>
              <a:t>متفكران روشنفكر عرب: محمد عبده، محمد رشيد رضا،محمد غزالي(معاصر):                        </a:t>
            </a:r>
            <a:r>
              <a:rPr lang="fa-IR" sz="2800" dirty="0" smtClean="0">
                <a:cs typeface="2  Baran" pitchFamily="2" charset="-78"/>
              </a:rPr>
              <a:t>1. اجتهاد جديد با توجه به اهداف </a:t>
            </a:r>
            <a:r>
              <a:rPr lang="fa-IR" sz="2800" dirty="0">
                <a:cs typeface="2  Baran" pitchFamily="2" charset="-78"/>
              </a:rPr>
              <a:t>شريعت </a:t>
            </a:r>
            <a:endParaRPr lang="fa-IR" sz="2800" dirty="0" smtClean="0">
              <a:cs typeface="2  Baran" pitchFamily="2" charset="-78"/>
            </a:endParaRPr>
          </a:p>
          <a:p>
            <a:pPr algn="r">
              <a:buNone/>
            </a:pPr>
            <a:r>
              <a:rPr lang="fa-IR" sz="2800" dirty="0">
                <a:cs typeface="2  Baran" pitchFamily="2" charset="-78"/>
              </a:rPr>
              <a:t> </a:t>
            </a:r>
            <a:r>
              <a:rPr lang="fa-IR" sz="2800" dirty="0" smtClean="0">
                <a:cs typeface="2  Baran" pitchFamily="2" charset="-78"/>
              </a:rPr>
              <a:t>            2. </a:t>
            </a:r>
            <a:r>
              <a:rPr lang="fa-IR" sz="2800" dirty="0">
                <a:cs typeface="2  Baran" pitchFamily="2" charset="-78"/>
              </a:rPr>
              <a:t>كاهش </a:t>
            </a:r>
            <a:r>
              <a:rPr lang="fa-IR" sz="2800" dirty="0" smtClean="0">
                <a:cs typeface="2  Baran" pitchFamily="2" charset="-78"/>
              </a:rPr>
              <a:t>تعصيات </a:t>
            </a:r>
            <a:r>
              <a:rPr lang="fa-IR" sz="2800" dirty="0">
                <a:cs typeface="2  Baran" pitchFamily="2" charset="-78"/>
              </a:rPr>
              <a:t>مذهبي </a:t>
            </a:r>
            <a:endParaRPr lang="fa-IR" sz="2800" dirty="0" smtClean="0">
              <a:cs typeface="2  Baran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cs typeface="2  Baran" pitchFamily="2" charset="-78"/>
              </a:rPr>
              <a:t>             ج</a:t>
            </a:r>
            <a:r>
              <a:rPr lang="fa-IR" b="1" dirty="0">
                <a:cs typeface="2  Baran" pitchFamily="2" charset="-78"/>
              </a:rPr>
              <a:t>) غلبه سلفي گري با شيوه وهابي گري   </a:t>
            </a:r>
          </a:p>
          <a:p>
            <a:pPr algn="just" rtl="1">
              <a:buNone/>
            </a:pPr>
            <a:r>
              <a:rPr lang="fa-IR" b="1" dirty="0" smtClean="0">
                <a:cs typeface="2  Baran" pitchFamily="2" charset="-78"/>
              </a:rPr>
              <a:t>             مانند</a:t>
            </a:r>
            <a:r>
              <a:rPr lang="fa-IR" b="1" dirty="0">
                <a:cs typeface="2  Baran" pitchFamily="2" charset="-78"/>
              </a:rPr>
              <a:t>:  محمد بن عبدالوهاب،‌ عبدالعزيز بن باز ، ابن عثيمين و... </a:t>
            </a:r>
          </a:p>
          <a:p>
            <a:pPr algn="r">
              <a:buNone/>
            </a:pPr>
            <a:r>
              <a:rPr lang="fa-IR" sz="2800" dirty="0" smtClean="0">
                <a:cs typeface="2  Baran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r"/>
            <a:r>
              <a:rPr lang="fa-IR" sz="54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انشعابات سلفیه</a:t>
            </a:r>
            <a:endParaRPr lang="fa-IR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4000" b="1" dirty="0" smtClean="0"/>
              <a:t>1ـ سلفیه </a:t>
            </a:r>
            <a:r>
              <a:rPr lang="fa-IR" sz="4000" b="1" dirty="0"/>
              <a:t>جهادی </a:t>
            </a:r>
            <a:endParaRPr lang="fa-IR" sz="4000" b="1" dirty="0" smtClean="0"/>
          </a:p>
          <a:p>
            <a:pPr algn="just" rtl="1">
              <a:buNone/>
            </a:pPr>
            <a:r>
              <a:rPr lang="fa-IR" sz="3600" dirty="0"/>
              <a:t>ظهور «سلفي هاي جهادي» </a:t>
            </a:r>
          </a:p>
          <a:p>
            <a:pPr algn="just" rtl="1">
              <a:buNone/>
            </a:pPr>
            <a:r>
              <a:rPr lang="fa-IR" sz="3600" dirty="0"/>
              <a:t>     </a:t>
            </a:r>
            <a:r>
              <a:rPr lang="fa-IR" sz="3200" dirty="0"/>
              <a:t>1. پس از جنگ خليج فارس و همكاري آشكار عربستان با آمريكا در حمله به مسلمانان عراق </a:t>
            </a:r>
          </a:p>
          <a:p>
            <a:pPr algn="just" rtl="1">
              <a:buNone/>
            </a:pPr>
            <a:r>
              <a:rPr lang="fa-IR" sz="3200" dirty="0"/>
              <a:t>     2.  «كافر» خواندن سران عرب </a:t>
            </a:r>
          </a:p>
          <a:p>
            <a:pPr algn="just" rtl="1">
              <a:buNone/>
            </a:pPr>
            <a:r>
              <a:rPr lang="fa-IR" sz="3200" dirty="0"/>
              <a:t>     3. حركت هاي مسلحانه عليه آمريكا و برخي از دولتهاي عربي </a:t>
            </a:r>
          </a:p>
          <a:p>
            <a:pPr algn="just" rtl="1">
              <a:buNone/>
            </a:pPr>
            <a:r>
              <a:rPr lang="fa-IR" sz="3200" dirty="0"/>
              <a:t>     4. «تروريست» خواندن آنها از سوي دولتهاي عربي  </a:t>
            </a:r>
            <a:endParaRPr lang="en-IE" sz="3200" dirty="0"/>
          </a:p>
          <a:p>
            <a:pPr marL="0" indent="0" algn="r" rtl="1">
              <a:buNone/>
            </a:pPr>
            <a:endParaRPr lang="fa-IR" sz="3200" b="1" dirty="0"/>
          </a:p>
          <a:p>
            <a:pPr marL="0" indent="0" algn="r" rtl="1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15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</TotalTime>
  <Words>1827</Words>
  <Application>Microsoft Office PowerPoint</Application>
  <PresentationFormat>On-screen Show (4:3)</PresentationFormat>
  <Paragraphs>165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2  Baran</vt:lpstr>
      <vt:lpstr>Calibri</vt:lpstr>
      <vt:lpstr>Constantia</vt:lpstr>
      <vt:lpstr>Majalla UI</vt:lpstr>
      <vt:lpstr>Traditional Arabic</vt:lpstr>
      <vt:lpstr>Webdings</vt:lpstr>
      <vt:lpstr>Wingdings 2</vt:lpstr>
      <vt:lpstr>Flow</vt:lpstr>
      <vt:lpstr>PowerPoint Presentation</vt:lpstr>
      <vt:lpstr>شيوه‌هاي تبليغي وهابيت</vt:lpstr>
      <vt:lpstr>يادآوريهاي آغازين</vt:lpstr>
      <vt:lpstr> اهتمام به وحدت مسلمانان  تقريب مذاهب اسلامي  موانع وحدت مسلمانان  شكل گيري جريانهاي انحرافي</vt:lpstr>
      <vt:lpstr>سلفي گري </vt:lpstr>
      <vt:lpstr>جامعه اسلام گرايان عربستان :</vt:lpstr>
      <vt:lpstr>PowerPoint Presentation</vt:lpstr>
      <vt:lpstr>سلفي گري</vt:lpstr>
      <vt:lpstr>انشعابات سلفیه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موضع وهابيت درباره جريان‌ها و شخصيت‌هاي اسلامي معاصر</vt:lpstr>
      <vt:lpstr>PowerPoint Presentation</vt:lpstr>
      <vt:lpstr>معرفي چند شخصيت وهابي معاصر </vt:lpstr>
      <vt:lpstr>PowerPoint Presentation</vt:lpstr>
      <vt:lpstr>روش‌هاي تبليغي وهابيت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سفلفي گري</dc:title>
  <dc:creator>ah_amuri</dc:creator>
  <cp:lastModifiedBy>fatemeh</cp:lastModifiedBy>
  <cp:revision>67</cp:revision>
  <dcterms:created xsi:type="dcterms:W3CDTF">2010-06-12T06:23:55Z</dcterms:created>
  <dcterms:modified xsi:type="dcterms:W3CDTF">2014-02-17T15:37:57Z</dcterms:modified>
</cp:coreProperties>
</file>