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9" r:id="rId94"/>
    <p:sldId id="350" r:id="rId95"/>
    <p:sldId id="351" r:id="rId96"/>
    <p:sldId id="352" r:id="rId97"/>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07/7/12/main" val="0"/>
    </p:ext>
    <p:ext uri="{D31A062A-798A-4329-ABDD-BBA856620510}">
      <p14:defaultImageDpi xmlns:p14="http://schemas.microsoft.com/office/powerpoint/2007/7/12/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57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slide" Target="slides/slide82.xml"/><Relationship Id="rId89" Type="http://schemas.openxmlformats.org/officeDocument/2006/relationships/slide" Target="slides/slide87.xml"/><Relationship Id="rId97" Type="http://schemas.openxmlformats.org/officeDocument/2006/relationships/slide" Target="slides/slide95.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presProps" Target="pres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 Type="http://schemas.openxmlformats.org/officeDocument/2006/relationships/customXml" Target="../customXml/item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xmlns:mc="http://schemas.openxmlformats.org/markup-compatibility/2006" xmlns:a14="http://schemas.microsoft.com/office/drawing/2007/7/7/main" val="000000" mc:Ignorable="">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xmlns:mc="http://schemas.openxmlformats.org/markup-compatibility/2006" xmlns:a14="http://schemas.microsoft.com/office/drawing/2007/7/7/main" val="000000" mc:Ignorable="">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xmlns:mc="http://schemas.openxmlformats.org/markup-compatibility/2006" xmlns:a14="http://schemas.microsoft.com/office/drawing/2007/7/7/main" val="FFFFFF" mc:Ignorable=""/>
                </a:solidFill>
              </a:defRPr>
            </a:lvl1pPr>
            <a:extLst/>
          </a:lstStyle>
          <a:p>
            <a:fld id="{4F80479D-7673-4F17-87DD-D8BB06B1B804}" type="datetimeFigureOut">
              <a:rPr lang="fa-IR" smtClean="0"/>
              <a:t>01/10/1430</a:t>
            </a:fld>
            <a:endParaRPr lang="fa-I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fa-IR"/>
          </a:p>
        </p:txBody>
      </p:sp>
      <p:sp>
        <p:nvSpPr>
          <p:cNvPr id="27" name="Slide Number Placeholder 26"/>
          <p:cNvSpPr>
            <a:spLocks noGrp="1"/>
          </p:cNvSpPr>
          <p:nvPr>
            <p:ph type="sldNum" sz="quarter" idx="12"/>
          </p:nvPr>
        </p:nvSpPr>
        <p:spPr/>
        <p:txBody>
          <a:bodyPr/>
          <a:lstStyle>
            <a:lvl1pPr>
              <a:defRPr>
                <a:solidFill>
                  <a:srgbClr xmlns:mc="http://schemas.openxmlformats.org/markup-compatibility/2006" xmlns:a14="http://schemas.microsoft.com/office/drawing/2007/7/7/main" val="FFFFFF" mc:Ignorable=""/>
                </a:solidFill>
              </a:defRPr>
            </a:lvl1pPr>
            <a:extLst/>
          </a:lstStyle>
          <a:p>
            <a:fld id="{DFCB7D10-6D41-45B7-9964-9A3DACA31878}" type="slidenum">
              <a:rPr lang="fa-IR" smtClean="0"/>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F80479D-7673-4F17-87DD-D8BB06B1B804}" type="datetimeFigureOut">
              <a:rPr lang="fa-IR" smtClean="0"/>
              <a:t>01/10/1430</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DFCB7D10-6D41-45B7-9964-9A3DACA31878}"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F80479D-7673-4F17-87DD-D8BB06B1B804}" type="datetimeFigureOut">
              <a:rPr lang="fa-IR" smtClean="0"/>
              <a:t>01/10/1430</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DFCB7D10-6D41-45B7-9964-9A3DACA31878}"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F80479D-7673-4F17-87DD-D8BB06B1B804}" type="datetimeFigureOut">
              <a:rPr lang="fa-IR" smtClean="0"/>
              <a:t>01/10/1430</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DFCB7D10-6D41-45B7-9964-9A3DACA31878}" type="slidenum">
              <a:rPr lang="fa-IR" smtClean="0"/>
              <a:t>‹#›</a:t>
            </a:fld>
            <a:endParaRPr lang="fa-I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xmlns:mc="http://schemas.openxmlformats.org/markup-compatibility/2006" xmlns:a14="http://schemas.microsoft.com/office/drawing/2007/7/7/main" val="000000" mc:Ignorable="">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F80479D-7673-4F17-87DD-D8BB06B1B804}" type="datetimeFigureOut">
              <a:rPr lang="fa-IR" smtClean="0"/>
              <a:t>01/10/1430</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DFCB7D10-6D41-45B7-9964-9A3DACA31878}" type="slidenum">
              <a:rPr lang="fa-IR" smtClean="0"/>
              <a:t>‹#›</a:t>
            </a:fld>
            <a:endParaRPr lang="fa-I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xmlns:mc="http://schemas.openxmlformats.org/markup-compatibility/2006" xmlns:a14="http://schemas.microsoft.com/office/drawing/2007/7/7/main" val="000000" mc:Ignorable="">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xmlns:mc="http://schemas.openxmlformats.org/markup-compatibility/2006" xmlns:a14="http://schemas.microsoft.com/office/drawing/2007/7/7/main" val="000000" mc:Ignorable="">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F80479D-7673-4F17-87DD-D8BB06B1B804}" type="datetimeFigureOut">
              <a:rPr lang="fa-IR" smtClean="0"/>
              <a:t>01/10/1430</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DFCB7D10-6D41-45B7-9964-9A3DACA31878}" type="slidenum">
              <a:rPr lang="fa-IR" smtClean="0"/>
              <a:t>‹#›</a:t>
            </a:fld>
            <a:endParaRPr lang="fa-I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F80479D-7673-4F17-87DD-D8BB06B1B804}" type="datetimeFigureOut">
              <a:rPr lang="fa-IR" smtClean="0"/>
              <a:t>01/10/1430</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DFCB7D10-6D41-45B7-9964-9A3DACA31878}" type="slidenum">
              <a:rPr lang="fa-IR" smtClean="0"/>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F80479D-7673-4F17-87DD-D8BB06B1B804}" type="datetimeFigureOut">
              <a:rPr lang="fa-IR" smtClean="0"/>
              <a:t>01/10/1430</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DFCB7D10-6D41-45B7-9964-9A3DACA31878}" type="slidenum">
              <a:rPr lang="fa-IR" smtClean="0"/>
              <a:t>‹#›</a:t>
            </a:fld>
            <a:endParaRPr lang="fa-I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F80479D-7673-4F17-87DD-D8BB06B1B804}" type="datetimeFigureOut">
              <a:rPr lang="fa-IR" smtClean="0"/>
              <a:t>01/10/1430</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DFCB7D10-6D41-45B7-9964-9A3DACA31878}"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F80479D-7673-4F17-87DD-D8BB06B1B804}" type="datetimeFigureOut">
              <a:rPr lang="fa-IR" smtClean="0"/>
              <a:t>01/10/1430</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DFCB7D10-6D41-45B7-9964-9A3DACA31878}" type="slidenum">
              <a:rPr lang="fa-IR" smtClean="0"/>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xmlns:mc="http://schemas.openxmlformats.org/markup-compatibility/2006" xmlns:a14="http://schemas.microsoft.com/office/drawing/2007/7/7/main" val="000000" mc:Ignorable=""/>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F80479D-7673-4F17-87DD-D8BB06B1B804}" type="datetimeFigureOut">
              <a:rPr lang="fa-IR" smtClean="0"/>
              <a:t>01/10/1430</a:t>
            </a:fld>
            <a:endParaRPr lang="fa-I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a-I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FCB7D10-6D41-45B7-9964-9A3DACA31878}" type="slidenum">
              <a:rPr lang="fa-IR" smtClean="0"/>
              <a:t>‹#›</a:t>
            </a:fld>
            <a:endParaRPr lang="fa-I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xmlns:mc="http://schemas.openxmlformats.org/markup-compatibility/2006" xmlns:a14="http://schemas.microsoft.com/office/drawing/2007/7/7/main" val="000000" mc:Ignorable="">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xmlns:mc="http://schemas.openxmlformats.org/markup-compatibility/2006" xmlns:a14="http://schemas.microsoft.com/office/drawing/2007/7/7/main" val="000000" mc:Ignorable="">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xmlns:mc="http://schemas.openxmlformats.org/markup-compatibility/2006" xmlns:a14="http://schemas.microsoft.com/office/drawing/2007/7/7/main" val="000000" mc:Ignorable="">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xmlns:mc="http://schemas.openxmlformats.org/markup-compatibility/2006" xmlns:a14="http://schemas.microsoft.com/office/drawing/2007/7/7/main" val="000000" mc:Ignorable="">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F80479D-7673-4F17-87DD-D8BB06B1B804}" type="datetimeFigureOut">
              <a:rPr lang="fa-IR" smtClean="0"/>
              <a:t>01/10/1430</a:t>
            </a:fld>
            <a:endParaRPr lang="fa-I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a-I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FCB7D10-6D41-45B7-9964-9A3DACA31878}" type="slidenum">
              <a:rPr lang="fa-IR" smtClean="0"/>
              <a:t>‹#›</a:t>
            </a:fld>
            <a:endParaRPr lang="fa-I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xmlns:mc="http://schemas.openxmlformats.org/markup-compatibility/2006" xmlns:a14="http://schemas.microsoft.com/office/drawing/2007/7/7/main" val="000000" mc:Ignorable="">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arvaah.orglforum/inden.php"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daneshnameh.roshd.ir/mavara/mavara-index.php?page=%D9%85%D8%A7%D9%87%DB%8C%D8%AA"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71810"/>
            <a:ext cx="7772400" cy="2928958"/>
          </a:xfrm>
        </p:spPr>
        <p:txBody>
          <a:bodyPr>
            <a:noAutofit/>
          </a:bodyPr>
          <a:lstStyle/>
          <a:p>
            <a:pPr marL="228600" indent="-347472" algn="justLow">
              <a:spcBef>
                <a:spcPts val="768"/>
              </a:spcBef>
              <a:buSzPts val="3200"/>
              <a:buFont typeface="Arial"/>
              <a:buChar char="•"/>
            </a:pPr>
            <a:r>
              <a:rPr lang="fa-IR" sz="9600" b="1" dirty="0">
                <a:solidFill>
                  <a:srgbClr xmlns:mc="http://schemas.openxmlformats.org/markup-compatibility/2006" xmlns:a14="http://schemas.microsoft.com/office/drawing/2007/7/7/main" val="C00000" mc:Ignorable=""/>
                </a:solidFill>
                <a:latin typeface="Times New Roman"/>
                <a:ea typeface="Times New Roman"/>
                <a:cs typeface="Tahoma"/>
              </a:rPr>
              <a:t>سای بابا</a:t>
            </a:r>
            <a:r>
              <a:rPr lang="en-US" sz="9600" dirty="0">
                <a:latin typeface="Times New Roman"/>
                <a:ea typeface="Times New Roman"/>
                <a:cs typeface="+mn-cs"/>
              </a:rPr>
              <a:t/>
            </a:r>
            <a:br>
              <a:rPr lang="en-US" sz="9600" dirty="0">
                <a:latin typeface="Times New Roman"/>
                <a:ea typeface="Times New Roman"/>
                <a:cs typeface="+mn-cs"/>
              </a:rPr>
            </a:br>
            <a:endParaRPr lang="fa-IR" sz="9600" dirty="0"/>
          </a:p>
        </p:txBody>
      </p:sp>
      <p:sp>
        <p:nvSpPr>
          <p:cNvPr id="3" name="Subtitle 2"/>
          <p:cNvSpPr>
            <a:spLocks noGrp="1"/>
          </p:cNvSpPr>
          <p:nvPr>
            <p:ph type="subTitle" idx="1"/>
          </p:nvPr>
        </p:nvSpPr>
        <p:spPr>
          <a:xfrm>
            <a:off x="642910" y="214290"/>
            <a:ext cx="7929618" cy="2571768"/>
          </a:xfrm>
        </p:spPr>
        <p:txBody>
          <a:bodyPr>
            <a:noAutofit/>
          </a:bodyPr>
          <a:lstStyle/>
          <a:p>
            <a:pPr algn="ctr"/>
            <a:r>
              <a:rPr lang="fa-IR" sz="9600" dirty="0" smtClean="0">
                <a:solidFill>
                  <a:srgbClr xmlns:mc="http://schemas.openxmlformats.org/markup-compatibility/2006" xmlns:a14="http://schemas.microsoft.com/office/drawing/2007/7/7/main" val="00B050" mc:Ignorable=""/>
                </a:solidFill>
              </a:rPr>
              <a:t>بسم الله الرحمن الرحیم</a:t>
            </a:r>
            <a:endParaRPr lang="fa-IR" sz="9600" dirty="0">
              <a:solidFill>
                <a:srgbClr xmlns:mc="http://schemas.openxmlformats.org/markup-compatibility/2006" xmlns:a14="http://schemas.microsoft.com/office/drawing/2007/7/7/main" val="00B050" mc:Ignorable=""/>
              </a:solidFill>
            </a:endParaRPr>
          </a:p>
        </p:txBody>
      </p:sp>
    </p:spTree>
    <p:extLst>
      <p:ext uri="{BB962C8B-B14F-4D97-AF65-F5344CB8AC3E}">
        <p14:creationId xmlns:p14="http://schemas.microsoft.com/office/powerpoint/2007/7/12/main" val="29346929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228600" indent="-347472" algn="justLow">
              <a:spcBef>
                <a:spcPts val="768"/>
              </a:spcBef>
              <a:buSzPts val="3200"/>
              <a:buFont typeface="Arial"/>
              <a:buChar char="•"/>
            </a:pPr>
            <a:r>
              <a:rPr lang="fa-IR" sz="3600" dirty="0">
                <a:latin typeface="Times New Roman"/>
                <a:ea typeface="Times New Roman"/>
                <a:cs typeface="Tahoma"/>
              </a:rPr>
              <a:t>بر همین اساس او پروژه های عظیمی را در سراسر هند و از طریق مراکز در کل دنیا رهبری می کند از جمله این پروژه ها ، پروژه آب رسانی در جنوب هند، که آب تصفیه شده را به صورت رایگان در اختیار مردم فقیر می گذارد و احداث دو بیمارستان فوق تخصصی که به صورت رایگان به درمان بیماران می پردازد. </a:t>
            </a:r>
            <a:endParaRPr lang="en-US" sz="3600" dirty="0">
              <a:latin typeface="Times New Roman"/>
              <a:ea typeface="Times New Roman"/>
            </a:endParaRPr>
          </a:p>
          <a:p>
            <a:pPr marL="347472" indent="-347472">
              <a:spcBef>
                <a:spcPts val="384"/>
              </a:spcBef>
            </a:pPr>
            <a:r>
              <a:rPr lang="fa-IR" sz="2000" dirty="0">
                <a:latin typeface="Times New Roman"/>
                <a:ea typeface="Times New Roman"/>
                <a:cs typeface="Times New Roman"/>
              </a:rPr>
              <a:t>-  مراجعه شود به سایت  </a:t>
            </a:r>
            <a:r>
              <a:rPr lang="en-US" sz="2000" u="sng" dirty="0">
                <a:solidFill>
                  <a:srgbClr xmlns:mc="http://schemas.openxmlformats.org/markup-compatibility/2006" xmlns:a14="http://schemas.microsoft.com/office/drawing/2007/7/7/main" val="0000FF" mc:Ignorable=""/>
                </a:solidFill>
                <a:latin typeface="Times New Roman"/>
                <a:ea typeface="Times New Roman"/>
                <a:cs typeface="B Mitra"/>
                <a:hlinkClick r:id="rId2"/>
              </a:rPr>
              <a:t>www</a:t>
            </a:r>
            <a:r>
              <a:rPr lang="fa-IR" sz="2000" u="sng" dirty="0">
                <a:solidFill>
                  <a:srgbClr xmlns:mc="http://schemas.openxmlformats.org/markup-compatibility/2006" xmlns:a14="http://schemas.microsoft.com/office/drawing/2007/7/7/main" val="0000FF" mc:Ignorable=""/>
                </a:solidFill>
                <a:latin typeface="Times New Roman"/>
                <a:ea typeface="Times New Roman"/>
                <a:cs typeface="Times New Roman"/>
                <a:hlinkClick r:id="rId2"/>
              </a:rPr>
              <a:t>.</a:t>
            </a:r>
            <a:r>
              <a:rPr lang="en-US" sz="2000" u="sng" dirty="0">
                <a:solidFill>
                  <a:srgbClr xmlns:mc="http://schemas.openxmlformats.org/markup-compatibility/2006" xmlns:a14="http://schemas.microsoft.com/office/drawing/2007/7/7/main" val="0000FF" mc:Ignorable=""/>
                </a:solidFill>
                <a:latin typeface="Times New Roman"/>
                <a:ea typeface="Times New Roman"/>
                <a:cs typeface="B Mitra"/>
                <a:hlinkClick r:id="rId2"/>
              </a:rPr>
              <a:t>arvaah</a:t>
            </a:r>
            <a:r>
              <a:rPr lang="fa-IR" sz="2000" u="sng" dirty="0">
                <a:solidFill>
                  <a:srgbClr xmlns:mc="http://schemas.openxmlformats.org/markup-compatibility/2006" xmlns:a14="http://schemas.microsoft.com/office/drawing/2007/7/7/main" val="0000FF" mc:Ignorable=""/>
                </a:solidFill>
                <a:latin typeface="Times New Roman"/>
                <a:ea typeface="Times New Roman"/>
                <a:cs typeface="Times New Roman"/>
                <a:hlinkClick r:id="rId2"/>
              </a:rPr>
              <a:t>.</a:t>
            </a:r>
            <a:r>
              <a:rPr lang="en-US" sz="2000" u="sng" dirty="0">
                <a:solidFill>
                  <a:srgbClr xmlns:mc="http://schemas.openxmlformats.org/markup-compatibility/2006" xmlns:a14="http://schemas.microsoft.com/office/drawing/2007/7/7/main" val="0000FF" mc:Ignorable=""/>
                </a:solidFill>
                <a:latin typeface="Times New Roman"/>
                <a:ea typeface="Times New Roman"/>
                <a:cs typeface="B Mitra"/>
                <a:hlinkClick r:id="rId2"/>
              </a:rPr>
              <a:t>orglforum</a:t>
            </a:r>
            <a:r>
              <a:rPr lang="fa-IR" sz="2000" u="sng" dirty="0">
                <a:solidFill>
                  <a:srgbClr xmlns:mc="http://schemas.openxmlformats.org/markup-compatibility/2006" xmlns:a14="http://schemas.microsoft.com/office/drawing/2007/7/7/main" val="0000FF" mc:Ignorable=""/>
                </a:solidFill>
                <a:latin typeface="Times New Roman"/>
                <a:ea typeface="Times New Roman"/>
                <a:cs typeface="Times New Roman"/>
                <a:hlinkClick r:id="rId2"/>
              </a:rPr>
              <a:t>/</a:t>
            </a:r>
            <a:r>
              <a:rPr lang="en-US" sz="2000" u="sng" dirty="0">
                <a:solidFill>
                  <a:srgbClr xmlns:mc="http://schemas.openxmlformats.org/markup-compatibility/2006" xmlns:a14="http://schemas.microsoft.com/office/drawing/2007/7/7/main" val="0000FF" mc:Ignorable=""/>
                </a:solidFill>
                <a:latin typeface="Times New Roman"/>
                <a:ea typeface="Times New Roman"/>
                <a:cs typeface="B Mitra"/>
                <a:hlinkClick r:id="rId2"/>
              </a:rPr>
              <a:t>inden</a:t>
            </a:r>
            <a:r>
              <a:rPr lang="fa-IR" sz="2000" u="sng" dirty="0">
                <a:solidFill>
                  <a:srgbClr xmlns:mc="http://schemas.openxmlformats.org/markup-compatibility/2006" xmlns:a14="http://schemas.microsoft.com/office/drawing/2007/7/7/main" val="0000FF" mc:Ignorable=""/>
                </a:solidFill>
                <a:latin typeface="Times New Roman"/>
                <a:ea typeface="Times New Roman"/>
                <a:cs typeface="Times New Roman"/>
                <a:hlinkClick r:id="rId2"/>
              </a:rPr>
              <a:t>.</a:t>
            </a:r>
            <a:r>
              <a:rPr lang="en-US" sz="2000" u="sng" dirty="0">
                <a:solidFill>
                  <a:srgbClr xmlns:mc="http://schemas.openxmlformats.org/markup-compatibility/2006" xmlns:a14="http://schemas.microsoft.com/office/drawing/2007/7/7/main" val="0000FF" mc:Ignorable=""/>
                </a:solidFill>
                <a:latin typeface="Times New Roman"/>
                <a:ea typeface="Times New Roman"/>
                <a:cs typeface="B Mitra"/>
                <a:hlinkClick r:id="rId2"/>
              </a:rPr>
              <a:t>php</a:t>
            </a:r>
            <a:r>
              <a:rPr lang="fa-IR" sz="2000" dirty="0">
                <a:latin typeface="Times New Roman"/>
                <a:ea typeface="Times New Roman"/>
                <a:cs typeface="Times New Roman"/>
              </a:rPr>
              <a:t>  و دانش نامه آزاد، ویکی پدیا ، نوشته شده در پنجشنبه 19/ دی /87 بعدازظهر </a:t>
            </a:r>
            <a:endParaRPr lang="en-US" sz="2000" dirty="0">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17643786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marL="228600" indent="-347472" algn="justLow">
              <a:spcBef>
                <a:spcPts val="720"/>
              </a:spcBef>
              <a:buSzPts val="3000"/>
              <a:buFont typeface="Arial"/>
              <a:buChar char="•"/>
            </a:pPr>
            <a:r>
              <a:rPr lang="fa-IR" dirty="0">
                <a:latin typeface="Times New Roman"/>
                <a:ea typeface="Times New Roman"/>
                <a:cs typeface="Tahoma"/>
              </a:rPr>
              <a:t>سالانه عده ی فراوانی از سراسر دنیا برای دیدن </a:t>
            </a:r>
            <a:r>
              <a:rPr lang="fa-IR" dirty="0">
                <a:solidFill>
                  <a:srgbClr xmlns:mc="http://schemas.openxmlformats.org/markup-compatibility/2006" xmlns:a14="http://schemas.microsoft.com/office/drawing/2007/7/7/main" val="C00000" mc:Ignorable=""/>
                </a:solidFill>
                <a:latin typeface="Times New Roman"/>
                <a:ea typeface="Times New Roman"/>
                <a:cs typeface="Tahoma"/>
              </a:rPr>
              <a:t>ساتیا به معبد بزرگ او یعنی </a:t>
            </a:r>
            <a:r>
              <a:rPr lang="fa-IR" dirty="0" smtClean="0">
                <a:solidFill>
                  <a:srgbClr xmlns:mc="http://schemas.openxmlformats.org/markup-compatibility/2006" xmlns:a14="http://schemas.microsoft.com/office/drawing/2007/7/7/main" val="C00000" mc:Ignorable=""/>
                </a:solidFill>
                <a:latin typeface="Times New Roman"/>
                <a:ea typeface="Times New Roman"/>
                <a:cs typeface="Tahoma"/>
              </a:rPr>
              <a:t> </a:t>
            </a:r>
            <a:r>
              <a:rPr lang="fa-IR" dirty="0">
                <a:solidFill>
                  <a:srgbClr xmlns:mc="http://schemas.openxmlformats.org/markup-compatibility/2006" xmlns:a14="http://schemas.microsoft.com/office/drawing/2007/7/7/main" val="C00000" mc:Ignorable=""/>
                </a:solidFill>
                <a:latin typeface="Times New Roman"/>
                <a:ea typeface="Times New Roman"/>
                <a:cs typeface="Tahoma"/>
              </a:rPr>
              <a:t>پراشانتی نیلایام» ( آشیانه صلح برین) </a:t>
            </a:r>
            <a:r>
              <a:rPr lang="fa-IR" dirty="0">
                <a:latin typeface="Times New Roman"/>
                <a:ea typeface="Times New Roman"/>
                <a:cs typeface="Tahoma"/>
              </a:rPr>
              <a:t>می آیند. در آغاز مراسمی به مناسبت اعیاد کلیه ادیان برگزار می شود . از این مناسبت ها می توان به کریسمس ، عید سعید فطر ، بزرگداشت « شیخ نظام الدین چستی » - صوفی بزرگ مسلمانان هند – عید نوروز ،     سال نوچینی هاو برخی از اعیاد بزرگ هندوان مانند « ماها  شیوا راتری » ، تولد « کریشنا» و روز « گانش » اشاره کرد.</a:t>
            </a:r>
            <a:endParaRPr lang="en-US" dirty="0">
              <a:latin typeface="Times New Roman"/>
              <a:ea typeface="Times New Roman"/>
            </a:endParaRPr>
          </a:p>
          <a:p>
            <a:endParaRPr lang="fa-IR" dirty="0"/>
          </a:p>
        </p:txBody>
      </p:sp>
      <p:sp>
        <p:nvSpPr>
          <p:cNvPr id="2" name="Title 1"/>
          <p:cNvSpPr>
            <a:spLocks noGrp="1"/>
          </p:cNvSpPr>
          <p:nvPr>
            <p:ph type="title"/>
          </p:nvPr>
        </p:nvSpPr>
        <p:spPr>
          <a:xfrm flipV="1">
            <a:off x="457200" y="214290"/>
            <a:ext cx="8229600" cy="60348"/>
          </a:xfrm>
        </p:spPr>
        <p:txBody>
          <a:bodyPr>
            <a:normAutofit fontScale="90000"/>
          </a:bodyPr>
          <a:lstStyle/>
          <a:p>
            <a:endParaRPr lang="fa-IR" dirty="0"/>
          </a:p>
        </p:txBody>
      </p:sp>
    </p:spTree>
    <p:extLst>
      <p:ext uri="{BB962C8B-B14F-4D97-AF65-F5344CB8AC3E}">
        <p14:creationId xmlns:p14="http://schemas.microsoft.com/office/powerpoint/2007/7/12/main" val="30781751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228600" indent="-347472" algn="justLow">
              <a:spcBef>
                <a:spcPts val="720"/>
              </a:spcBef>
              <a:buSzPts val="3000"/>
              <a:buFont typeface="Arial"/>
              <a:buChar char="•"/>
            </a:pPr>
            <a:r>
              <a:rPr lang="fa-IR" dirty="0">
                <a:latin typeface="Times New Roman"/>
                <a:ea typeface="Times New Roman"/>
                <a:cs typeface="Times New Roman"/>
              </a:rPr>
              <a:t>باگوان هر روز دوبار برای « دارشان »      ( دیدار الهی ) به سالن  « سای کولونت معبد» جایی که مریدانش از سراسر دنیا برای دیدار با او در آنجا گردهم   می آیند، گام می نهد.</a:t>
            </a:r>
            <a:endParaRPr lang="en-US" dirty="0">
              <a:latin typeface="Times New Roman"/>
              <a:ea typeface="Times New Roman"/>
            </a:endParaRPr>
          </a:p>
          <a:p>
            <a:pPr marL="228600" indent="-347472" algn="just">
              <a:spcBef>
                <a:spcPts val="720"/>
              </a:spcBef>
            </a:pPr>
            <a:r>
              <a:rPr lang="fa-IR" dirty="0">
                <a:latin typeface="Times New Roman"/>
                <a:ea typeface="Times New Roman"/>
                <a:cs typeface="Tahoma"/>
              </a:rPr>
              <a:t>او می گوید:« شناختن خداوند یکتا یعنی عشق ورزیدن به خداوند یکتا، دانش بدون ارادت و عشق به خدا، نفرت می زاید، چنین دانشی به قدرتی منتهی می شود که از آن سوء استفاده خواهد شد.در واقع چنین دانشی ، دانش نیست که نادانی محض است .</a:t>
            </a:r>
            <a:endParaRPr lang="en-US" dirty="0">
              <a:latin typeface="Times New Roman"/>
              <a:ea typeface="Times New Roman"/>
            </a:endParaRPr>
          </a:p>
          <a:p>
            <a:pPr marL="347472" indent="-347472">
              <a:spcBef>
                <a:spcPts val="456"/>
              </a:spcBef>
            </a:pPr>
            <a:r>
              <a:rPr lang="fa-IR" dirty="0">
                <a:latin typeface="Times New Roman"/>
                <a:ea typeface="Times New Roman"/>
                <a:cs typeface="Times New Roman"/>
              </a:rPr>
              <a:t>-  شریف زاده، بهمن، عرفان دینی - معنویت گرایی نوپدید، ص 154 </a:t>
            </a:r>
            <a:endParaRPr lang="en-US" dirty="0">
              <a:latin typeface="Times New Roman"/>
              <a:ea typeface="Times New Roman"/>
            </a:endParaRPr>
          </a:p>
          <a:p>
            <a:endParaRPr lang="fa-IR"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708889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lnSpcReduction="10000"/>
          </a:bodyPr>
          <a:lstStyle/>
          <a:p>
            <a:pPr marL="228600" indent="-347472" algn="justLow">
              <a:spcBef>
                <a:spcPts val="768"/>
              </a:spcBef>
              <a:buSzPts val="3200"/>
              <a:buFont typeface="Arial"/>
              <a:buChar char="•"/>
            </a:pPr>
            <a:r>
              <a:rPr lang="fa-IR" sz="3600" dirty="0">
                <a:latin typeface="Times New Roman"/>
                <a:ea typeface="Times New Roman"/>
                <a:cs typeface="Tahoma"/>
              </a:rPr>
              <a:t>وی به پیروی از نُه (9) کد رفتاری تأکید فراوان دارد: </a:t>
            </a:r>
            <a:endParaRPr lang="en-US" sz="3600" dirty="0">
              <a:latin typeface="Times New Roman"/>
              <a:ea typeface="Times New Roman"/>
            </a:endParaRPr>
          </a:p>
          <a:p>
            <a:pPr marL="347472" indent="-347472" algn="justLow">
              <a:spcBef>
                <a:spcPts val="768"/>
              </a:spcBef>
              <a:tabLst>
                <a:tab pos="466725" algn="l"/>
              </a:tabLst>
            </a:pPr>
            <a:r>
              <a:rPr lang="fa-IR" sz="3600" dirty="0">
                <a:latin typeface="Times New Roman"/>
                <a:ea typeface="Times New Roman"/>
                <a:cs typeface="Tahoma"/>
              </a:rPr>
              <a:t>مراقبت روزانه و ذکر نام های خداوند متعال</a:t>
            </a:r>
            <a:endParaRPr lang="en-US" sz="3600" dirty="0">
              <a:latin typeface="Times New Roman"/>
              <a:ea typeface="Times New Roman"/>
              <a:cs typeface="B Mitra"/>
            </a:endParaRPr>
          </a:p>
          <a:p>
            <a:pPr marL="347472" indent="-347472" algn="justLow">
              <a:spcBef>
                <a:spcPts val="768"/>
              </a:spcBef>
              <a:tabLst>
                <a:tab pos="466725" algn="l"/>
              </a:tabLst>
            </a:pPr>
            <a:r>
              <a:rPr lang="fa-IR" sz="3600" dirty="0">
                <a:latin typeface="Times New Roman"/>
                <a:ea typeface="Times New Roman"/>
                <a:cs typeface="Tahoma"/>
              </a:rPr>
              <a:t>خواندن نیایش و دعا به اتفاق اعضای خانواده به صورت هفتگی </a:t>
            </a:r>
            <a:endParaRPr lang="en-US" sz="3600" dirty="0">
              <a:latin typeface="Times New Roman"/>
              <a:ea typeface="Times New Roman"/>
              <a:cs typeface="B Mitra"/>
            </a:endParaRPr>
          </a:p>
          <a:p>
            <a:pPr marL="347472" indent="-347472" algn="justLow">
              <a:spcBef>
                <a:spcPts val="768"/>
              </a:spcBef>
              <a:tabLst>
                <a:tab pos="466725" algn="l"/>
              </a:tabLst>
            </a:pPr>
            <a:r>
              <a:rPr lang="fa-IR" sz="3600" dirty="0">
                <a:latin typeface="Times New Roman"/>
                <a:ea typeface="Times New Roman"/>
                <a:cs typeface="Tahoma"/>
              </a:rPr>
              <a:t>شرکت دادن کودکان در برنامه های آموزش معنوی </a:t>
            </a:r>
            <a:endParaRPr lang="en-US" sz="3600" dirty="0">
              <a:latin typeface="Times New Roman"/>
              <a:ea typeface="Times New Roman"/>
              <a:cs typeface="B Mitra"/>
            </a:endParaRPr>
          </a:p>
          <a:p>
            <a:pPr marL="347472" indent="-347472" algn="justLow">
              <a:spcBef>
                <a:spcPts val="768"/>
              </a:spcBef>
              <a:tabLst>
                <a:tab pos="466725" algn="l"/>
              </a:tabLst>
            </a:pPr>
            <a:r>
              <a:rPr lang="fa-IR" sz="3600" dirty="0">
                <a:latin typeface="Times New Roman"/>
                <a:ea typeface="Times New Roman"/>
                <a:cs typeface="Tahoma"/>
              </a:rPr>
              <a:t>شرکت جستن در کارهای جمعیتی امور خیریه و خدمت عابدانه به خداوند</a:t>
            </a:r>
            <a:endParaRPr lang="en-US" sz="3600" dirty="0">
              <a:latin typeface="Times New Roman"/>
              <a:ea typeface="Times New Roman"/>
              <a:cs typeface="B Mitra"/>
            </a:endParaRPr>
          </a:p>
          <a:p>
            <a:endParaRPr lang="fa-IR"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34666348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lstStyle/>
          <a:p>
            <a:pPr marL="0" indent="0" algn="justLow">
              <a:spcBef>
                <a:spcPts val="720"/>
              </a:spcBef>
              <a:tabLst>
                <a:tab pos="466725" algn="l"/>
              </a:tabLst>
            </a:pPr>
            <a:r>
              <a:rPr lang="fa-IR" sz="3000" dirty="0">
                <a:latin typeface="Times New Roman"/>
                <a:ea typeface="Times New Roman"/>
                <a:cs typeface="Times New Roman"/>
              </a:rPr>
              <a:t>5-حداقل </a:t>
            </a:r>
            <a:r>
              <a:rPr lang="fa-IR" sz="3000" dirty="0">
                <a:latin typeface="Times New Roman"/>
                <a:ea typeface="Times New Roman"/>
                <a:cs typeface="Tahoma"/>
              </a:rPr>
              <a:t>ماهانه یک بار شرکت در مراسم نیایش و دوایر مطالعاتی معنوی </a:t>
            </a:r>
            <a:endParaRPr lang="en-US" sz="2200" dirty="0">
              <a:latin typeface="Times New Roman"/>
              <a:ea typeface="Times New Roman"/>
              <a:cs typeface="B Mitra"/>
            </a:endParaRPr>
          </a:p>
          <a:p>
            <a:pPr marL="0" indent="0" algn="justLow">
              <a:spcBef>
                <a:spcPts val="720"/>
              </a:spcBef>
              <a:tabLst>
                <a:tab pos="466725" algn="l"/>
              </a:tabLst>
            </a:pPr>
            <a:r>
              <a:rPr lang="fa-IR" sz="3000" dirty="0">
                <a:latin typeface="Times New Roman"/>
                <a:ea typeface="Times New Roman"/>
                <a:cs typeface="Times New Roman"/>
              </a:rPr>
              <a:t>6-مطالعه </a:t>
            </a:r>
            <a:r>
              <a:rPr lang="fa-IR" sz="3000" dirty="0">
                <a:latin typeface="Times New Roman"/>
                <a:ea typeface="Times New Roman"/>
                <a:cs typeface="Tahoma"/>
              </a:rPr>
              <a:t>منظم معنوی </a:t>
            </a:r>
            <a:endParaRPr lang="en-US" sz="2200" dirty="0">
              <a:latin typeface="Times New Roman"/>
              <a:ea typeface="Times New Roman"/>
              <a:cs typeface="B Mitra"/>
            </a:endParaRPr>
          </a:p>
          <a:p>
            <a:pPr marL="0" indent="0" algn="justLow">
              <a:spcBef>
                <a:spcPts val="720"/>
              </a:spcBef>
              <a:tabLst>
                <a:tab pos="466725" algn="l"/>
              </a:tabLst>
            </a:pPr>
            <a:r>
              <a:rPr lang="fa-IR" sz="3000" dirty="0">
                <a:latin typeface="Times New Roman"/>
                <a:ea typeface="Times New Roman"/>
                <a:cs typeface="Times New Roman"/>
              </a:rPr>
              <a:t>7-با </a:t>
            </a:r>
            <a:r>
              <a:rPr lang="fa-IR" sz="3000" dirty="0">
                <a:latin typeface="Times New Roman"/>
                <a:ea typeface="Times New Roman"/>
                <a:cs typeface="Tahoma"/>
              </a:rPr>
              <a:t>همگان به نرمی رفتار و گفتگو کردن </a:t>
            </a:r>
            <a:endParaRPr lang="en-US" sz="2200" dirty="0">
              <a:latin typeface="Times New Roman"/>
              <a:ea typeface="Times New Roman"/>
              <a:cs typeface="B Mitra"/>
            </a:endParaRPr>
          </a:p>
          <a:p>
            <a:pPr marL="0" indent="0" algn="justLow">
              <a:spcBef>
                <a:spcPts val="720"/>
              </a:spcBef>
              <a:tabLst>
                <a:tab pos="466725" algn="l"/>
              </a:tabLst>
            </a:pPr>
            <a:r>
              <a:rPr lang="fa-IR" sz="3000" dirty="0">
                <a:latin typeface="Times New Roman"/>
                <a:ea typeface="Times New Roman"/>
                <a:cs typeface="Times New Roman"/>
              </a:rPr>
              <a:t>8-پرهیز </a:t>
            </a:r>
            <a:r>
              <a:rPr lang="fa-IR" sz="3000" dirty="0">
                <a:latin typeface="Times New Roman"/>
                <a:ea typeface="Times New Roman"/>
                <a:cs typeface="Tahoma"/>
              </a:rPr>
              <a:t>از بدگویی و غیبت</a:t>
            </a:r>
            <a:endParaRPr lang="en-US" sz="2200" dirty="0">
              <a:latin typeface="Times New Roman"/>
              <a:ea typeface="Times New Roman"/>
              <a:cs typeface="B Mitra"/>
            </a:endParaRPr>
          </a:p>
          <a:p>
            <a:pPr marL="0" indent="0" algn="justLow">
              <a:spcBef>
                <a:spcPts val="720"/>
              </a:spcBef>
              <a:tabLst>
                <a:tab pos="466725" algn="l"/>
              </a:tabLst>
            </a:pPr>
            <a:r>
              <a:rPr lang="fa-IR" sz="3000" dirty="0">
                <a:latin typeface="Times New Roman"/>
                <a:ea typeface="Times New Roman"/>
                <a:cs typeface="Times New Roman"/>
              </a:rPr>
              <a:t>9-محدود </a:t>
            </a:r>
            <a:r>
              <a:rPr lang="fa-IR" sz="3000" dirty="0">
                <a:latin typeface="Times New Roman"/>
                <a:ea typeface="Times New Roman"/>
                <a:cs typeface="Tahoma"/>
              </a:rPr>
              <a:t>کردن خواسته ها و امیال ، و صرف وجوه پس انداز شده برای خدمت به خداوند از طریق خدمت به هم نوعان. </a:t>
            </a:r>
            <a:endParaRPr lang="en-US" sz="2200" dirty="0">
              <a:latin typeface="Times New Roman"/>
              <a:ea typeface="Times New Roman"/>
              <a:cs typeface="B Mitra"/>
            </a:endParaRPr>
          </a:p>
          <a:p>
            <a:pPr marL="347472" indent="-347472">
              <a:spcBef>
                <a:spcPts val="456"/>
              </a:spcBef>
            </a:pPr>
            <a:r>
              <a:rPr lang="fa-IR" sz="1900" dirty="0">
                <a:latin typeface="Times New Roman"/>
                <a:ea typeface="Times New Roman"/>
                <a:cs typeface="Times New Roman"/>
              </a:rPr>
              <a:t>-  دانش نامه آزاد، ویکی پویا ، نوشته شده در پنجشنبه 10/ دی /87 ، ساعت 04 : 7 بعد از ظهر </a:t>
            </a:r>
            <a:endParaRPr lang="en-US" sz="1500" dirty="0">
              <a:latin typeface="Times New Roman"/>
              <a:ea typeface="Times New Roman"/>
            </a:endParaRPr>
          </a:p>
          <a:p>
            <a:endParaRPr lang="fa-IR"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17213936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228600" indent="-347472" algn="justLow">
              <a:spcBef>
                <a:spcPts val="768"/>
              </a:spcBef>
              <a:buSzPts val="3200"/>
              <a:buFont typeface="Arial"/>
              <a:buChar char="•"/>
            </a:pPr>
            <a:r>
              <a:rPr lang="fa-IR" sz="4000" dirty="0">
                <a:latin typeface="Times New Roman"/>
                <a:ea typeface="Times New Roman"/>
                <a:cs typeface="Tahoma"/>
              </a:rPr>
              <a:t>این نُه کد رفتاری اگر منظم و با عشق به خداوند انجام شود، آگاهی بالاتر را با خود به همراه خواهد داشت، او می گوید: «در کالی یوگا (آخر الزمان) هیچ راهی بهتر از خواندن اسماء پروردگار و ستایش او از این طریق برای رهایی انسان وجود ندارد، زیرا خواندن او ، رحمت و رهایی را به ارمغان می آورد.</a:t>
            </a:r>
            <a:endParaRPr lang="en-US" sz="4000" dirty="0">
              <a:latin typeface="Times New Roman"/>
              <a:ea typeface="Times New Roman"/>
            </a:endParaRPr>
          </a:p>
          <a:p>
            <a:endParaRPr lang="fa-IR" sz="40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26202681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lnSpcReduction="10000"/>
          </a:bodyPr>
          <a:lstStyle/>
          <a:p>
            <a:pPr marL="228600" indent="-347472" algn="justLow">
              <a:spcBef>
                <a:spcPts val="768"/>
              </a:spcBef>
              <a:buSzPts val="3200"/>
              <a:buFont typeface="Arial"/>
              <a:buChar char="•"/>
            </a:pPr>
            <a:r>
              <a:rPr lang="fa-IR" sz="3600" dirty="0">
                <a:latin typeface="Times New Roman"/>
                <a:ea typeface="Times New Roman"/>
                <a:cs typeface="Tahoma"/>
              </a:rPr>
              <a:t>این خوب است و آن بد است ، چگونه می توان در مورد خلقت پروردگار چنین قضاوت کرد در حالی که همه چیز تجلی اراده اوست، آن گاه که شوکت خداوند را به یاد می آورید، لرزش شادی است که از قلب می جوشد و تبلور هم زمان جذبه درونی است که تجربه    می شود خداوند را به هر طریقی که عبادت کنید، جاده سر سپردگی و ارادت ، بهترین و کوتاه ترین راه به سوی اوست.»</a:t>
            </a:r>
            <a:endParaRPr lang="en-US" sz="3600" dirty="0">
              <a:latin typeface="Times New Roman"/>
              <a:ea typeface="Times New Roman"/>
            </a:endParaRPr>
          </a:p>
          <a:p>
            <a:pPr marL="347472" indent="-347472">
              <a:spcBef>
                <a:spcPts val="480"/>
              </a:spcBef>
            </a:pPr>
            <a:r>
              <a:rPr lang="fa-IR" sz="2000" dirty="0">
                <a:latin typeface="Times New Roman"/>
                <a:ea typeface="Times New Roman"/>
                <a:cs typeface="Times New Roman"/>
              </a:rPr>
              <a:t>-  شریف زاده، بهمن، عرفان دینی - معنویت گرایی نوپدید، ص 155</a:t>
            </a:r>
            <a:endParaRPr lang="en-US" sz="1600" dirty="0">
              <a:latin typeface="Times New Roman"/>
              <a:ea typeface="Times New Roman"/>
            </a:endParaRPr>
          </a:p>
          <a:p>
            <a:endParaRPr lang="fa-IR"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9534257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721563"/>
          </a:xfrm>
        </p:spPr>
        <p:txBody>
          <a:bodyPr>
            <a:noAutofit/>
          </a:bodyPr>
          <a:lstStyle/>
          <a:p>
            <a:pPr marL="228600" indent="-347472" algn="justLow">
              <a:spcBef>
                <a:spcPts val="768"/>
              </a:spcBef>
              <a:buSzPts val="3200"/>
              <a:buFont typeface="Arial"/>
              <a:buChar char="•"/>
            </a:pPr>
            <a:r>
              <a:rPr lang="fa-IR" sz="4400" dirty="0">
                <a:solidFill>
                  <a:srgbClr xmlns:mc="http://schemas.openxmlformats.org/markup-compatibility/2006" xmlns:a14="http://schemas.microsoft.com/office/drawing/2007/7/7/main" val="C00000" mc:Ignorable=""/>
                </a:solidFill>
                <a:latin typeface="Times New Roman"/>
                <a:ea typeface="Times New Roman"/>
                <a:cs typeface="Tahoma"/>
              </a:rPr>
              <a:t>ساتیا</a:t>
            </a:r>
            <a:r>
              <a:rPr lang="fa-IR" sz="4400" dirty="0">
                <a:latin typeface="Times New Roman"/>
                <a:ea typeface="Times New Roman"/>
                <a:cs typeface="Tahoma"/>
              </a:rPr>
              <a:t> می گوید: « شکیبایی ، رکن اصلی تمامی تمرینات معنوی است ، برای خردمندان واقعی ، فرزانگان و روح های بزرگ، شکیبایی همان عظمت ریاضت، ایثار ، راستی ، تقوا و محبت را دارد، بدون شکیبایی امکان درک حقیقت « آتما» ( روح ) وجود نخواهد داشت.»</a:t>
            </a:r>
            <a:endParaRPr lang="en-US" sz="4400" dirty="0">
              <a:latin typeface="Times New Roman"/>
              <a:ea typeface="Times New Roman"/>
            </a:endParaRPr>
          </a:p>
          <a:p>
            <a:endParaRPr lang="fa-IR" sz="44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24758649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721563"/>
          </a:xfrm>
        </p:spPr>
        <p:txBody>
          <a:bodyPr>
            <a:normAutofit/>
          </a:bodyPr>
          <a:lstStyle/>
          <a:p>
            <a:pPr marL="228600" indent="-347472" algn="justLow">
              <a:spcBef>
                <a:spcPts val="768"/>
              </a:spcBef>
              <a:buSzPts val="3200"/>
              <a:buFont typeface="Arial"/>
              <a:buChar char="•"/>
            </a:pP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باگوان شری </a:t>
            </a:r>
            <a:r>
              <a:rPr lang="fa-IR" sz="3600" dirty="0">
                <a:latin typeface="Times New Roman"/>
                <a:ea typeface="Times New Roman"/>
                <a:cs typeface="Tahoma"/>
              </a:rPr>
              <a:t>به گفته خودش ، درسن 96 سالگی خرقه تهی کرده و هشت سال بعد در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جسم دیگری </a:t>
            </a:r>
            <a:r>
              <a:rPr lang="fa-IR" sz="3600" dirty="0">
                <a:latin typeface="Times New Roman"/>
                <a:ea typeface="Times New Roman"/>
                <a:cs typeface="Tahoma"/>
              </a:rPr>
              <a:t>در شهر « میسور » دوباره ظهور خواهد کرد. نام این تجسم الهی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 پرماسای بابا » </a:t>
            </a:r>
            <a:r>
              <a:rPr lang="fa-IR" sz="3600" dirty="0">
                <a:latin typeface="Times New Roman"/>
                <a:ea typeface="Times New Roman"/>
                <a:cs typeface="Tahoma"/>
              </a:rPr>
              <a:t>و گسترش دهنده ی عشق و ادامه دهندة راه  </a:t>
            </a:r>
            <a:r>
              <a:rPr lang="fa-IR" sz="3600" dirty="0" smtClean="0">
                <a:latin typeface="Times New Roman"/>
                <a:ea typeface="Times New Roman"/>
                <a:cs typeface="Tahoma"/>
              </a:rPr>
              <a:t>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 شیردی سای و ساتیا سای </a:t>
            </a:r>
            <a:r>
              <a:rPr lang="fa-IR" sz="3600" dirty="0">
                <a:latin typeface="Times New Roman"/>
                <a:ea typeface="Times New Roman"/>
                <a:cs typeface="Tahoma"/>
              </a:rPr>
              <a:t>» خواهد بود. سای بابا در سخنان خود گفته است:  </a:t>
            </a:r>
            <a:r>
              <a:rPr lang="fa-IR" sz="3600" dirty="0" smtClean="0">
                <a:latin typeface="Times New Roman"/>
                <a:ea typeface="Times New Roman"/>
                <a:cs typeface="Tahoma"/>
              </a:rPr>
              <a:t>« </a:t>
            </a:r>
            <a:r>
              <a:rPr lang="fa-IR" sz="3600" dirty="0">
                <a:latin typeface="Times New Roman"/>
                <a:ea typeface="Times New Roman"/>
                <a:cs typeface="Tahoma"/>
              </a:rPr>
              <a:t>بعد از پرماسای ، جهان بار دیگر در صلح  و آرامش غوطه خواهد خورد.»</a:t>
            </a:r>
            <a:endParaRPr lang="en-US" sz="3600" dirty="0">
              <a:latin typeface="Times New Roman"/>
              <a:ea typeface="Times New Roman"/>
            </a:endParaRPr>
          </a:p>
          <a:p>
            <a:endParaRPr lang="fa-IR"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41808318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marL="228600" indent="-347472" algn="ctr">
              <a:spcBef>
                <a:spcPts val="768"/>
              </a:spcBef>
              <a:buSzPts val="3200"/>
              <a:buFont typeface="Arial"/>
              <a:buChar char="•"/>
            </a:pPr>
            <a:r>
              <a:rPr lang="fa-IR" sz="4400" b="1" dirty="0">
                <a:solidFill>
                  <a:srgbClr xmlns:mc="http://schemas.openxmlformats.org/markup-compatibility/2006" xmlns:a14="http://schemas.microsoft.com/office/drawing/2007/7/7/main" val="C00000" mc:Ignorable=""/>
                </a:solidFill>
                <a:latin typeface="Times New Roman"/>
                <a:ea typeface="Times New Roman"/>
                <a:cs typeface="Tahoma"/>
              </a:rPr>
              <a:t>الوهیت در عرفان ساتیا سای بابا</a:t>
            </a:r>
            <a:endParaRPr lang="en-US" sz="4400" dirty="0">
              <a:solidFill>
                <a:srgbClr xmlns:mc="http://schemas.openxmlformats.org/markup-compatibility/2006" xmlns:a14="http://schemas.microsoft.com/office/drawing/2007/7/7/main" val="C00000" mc:Ignorable=""/>
              </a:solidFill>
              <a:latin typeface="Times New Roman"/>
              <a:ea typeface="Times New Roman"/>
            </a:endParaRPr>
          </a:p>
          <a:p>
            <a:pPr marL="228600" indent="-347472" algn="justLow">
              <a:spcBef>
                <a:spcPts val="768"/>
              </a:spcBef>
            </a:pPr>
            <a:r>
              <a:rPr lang="fa-IR" sz="4400" dirty="0">
                <a:latin typeface="Times New Roman"/>
                <a:ea typeface="Times New Roman"/>
                <a:cs typeface="Tahoma"/>
              </a:rPr>
              <a:t>یکی از مسائل مهم در میان آموزه های هندوئیسم، بحث در مورد انواع تجلیات خداوند است ، در تعالیم هندوئیسم بحث از </a:t>
            </a:r>
            <a:r>
              <a:rPr lang="fa-IR" sz="4400" dirty="0">
                <a:solidFill>
                  <a:srgbClr xmlns:mc="http://schemas.openxmlformats.org/markup-compatibility/2006" xmlns:a14="http://schemas.microsoft.com/office/drawing/2007/7/7/main" val="C00000" mc:Ignorable=""/>
                </a:solidFill>
                <a:latin typeface="Times New Roman"/>
                <a:ea typeface="Times New Roman"/>
                <a:cs typeface="Tahoma"/>
              </a:rPr>
              <a:t>« </a:t>
            </a:r>
            <a:r>
              <a:rPr lang="fa-IR" sz="4400" b="1" dirty="0">
                <a:solidFill>
                  <a:srgbClr xmlns:mc="http://schemas.openxmlformats.org/markup-compatibility/2006" xmlns:a14="http://schemas.microsoft.com/office/drawing/2007/7/7/main" val="C00000" mc:Ignorable=""/>
                </a:solidFill>
                <a:latin typeface="Times New Roman"/>
                <a:ea typeface="Times New Roman"/>
                <a:cs typeface="Tahoma"/>
              </a:rPr>
              <a:t>آوتار</a:t>
            </a:r>
            <a:r>
              <a:rPr lang="fa-IR" sz="4400" dirty="0">
                <a:solidFill>
                  <a:srgbClr xmlns:mc="http://schemas.openxmlformats.org/markup-compatibility/2006" xmlns:a14="http://schemas.microsoft.com/office/drawing/2007/7/7/main" val="C00000" mc:Ignorable=""/>
                </a:solidFill>
                <a:latin typeface="Times New Roman"/>
                <a:ea typeface="Times New Roman"/>
                <a:cs typeface="Times New Roman"/>
              </a:rPr>
              <a:t>» </a:t>
            </a:r>
            <a:r>
              <a:rPr lang="fa-IR" sz="4400" dirty="0">
                <a:latin typeface="Times New Roman"/>
                <a:ea typeface="Times New Roman"/>
                <a:cs typeface="Times New Roman"/>
              </a:rPr>
              <a:t>یعنی ( ظهور و تجلی خدا) از دو منظر قابل بررسی است: </a:t>
            </a:r>
            <a:endParaRPr lang="en-US" sz="4400" dirty="0">
              <a:latin typeface="Times New Roman"/>
              <a:ea typeface="Times New Roman"/>
            </a:endParaRPr>
          </a:p>
          <a:p>
            <a:endParaRPr lang="fa-IR" sz="44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3925178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Autofit/>
          </a:bodyPr>
          <a:lstStyle/>
          <a:p>
            <a:pPr marL="228600" indent="-347472" algn="justLow">
              <a:spcBef>
                <a:spcPts val="768"/>
              </a:spcBef>
              <a:buSzPts val="3200"/>
              <a:buFont typeface="Arial"/>
              <a:buChar char="•"/>
            </a:pPr>
            <a:r>
              <a:rPr lang="fa-IR" sz="5400" dirty="0">
                <a:solidFill>
                  <a:srgbClr xmlns:mc="http://schemas.openxmlformats.org/markup-compatibility/2006" xmlns:a14="http://schemas.microsoft.com/office/drawing/2007/7/7/main" val="C00000" mc:Ignorable=""/>
                </a:solidFill>
                <a:latin typeface="Times New Roman"/>
                <a:ea typeface="Times New Roman"/>
                <a:cs typeface="Times New Roman"/>
              </a:rPr>
              <a:t>« </a:t>
            </a:r>
            <a:r>
              <a:rPr lang="fa-IR" sz="5400" dirty="0">
                <a:solidFill>
                  <a:srgbClr xmlns:mc="http://schemas.openxmlformats.org/markup-compatibility/2006" xmlns:a14="http://schemas.microsoft.com/office/drawing/2007/7/7/main" val="C00000" mc:Ignorable=""/>
                </a:solidFill>
                <a:latin typeface="Times New Roman"/>
                <a:ea typeface="Times New Roman"/>
                <a:cs typeface="Tahoma"/>
              </a:rPr>
              <a:t>با گوان شری ساتیا سای بابا» </a:t>
            </a:r>
            <a:r>
              <a:rPr lang="fa-IR" sz="5400" dirty="0">
                <a:latin typeface="Times New Roman"/>
                <a:ea typeface="Times New Roman"/>
                <a:cs typeface="Tahoma"/>
              </a:rPr>
              <a:t>که نماد یکی از    فرقه های فعال در ایران است در 23 نوامبر 1926 .م در دهکده ای کوچک به نام « </a:t>
            </a:r>
            <a:r>
              <a:rPr lang="fa-IR" sz="5400" b="1" dirty="0">
                <a:latin typeface="Times New Roman"/>
                <a:ea typeface="Times New Roman"/>
                <a:cs typeface="Tahoma"/>
              </a:rPr>
              <a:t>پوتاپارتی</a:t>
            </a:r>
            <a:r>
              <a:rPr lang="fa-IR" sz="5400" dirty="0">
                <a:latin typeface="Times New Roman"/>
                <a:ea typeface="Times New Roman"/>
                <a:cs typeface="Times New Roman"/>
              </a:rPr>
              <a:t> » دیده به جهان گشود. </a:t>
            </a:r>
            <a:r>
              <a:rPr lang="fa-IR" sz="5400" dirty="0">
                <a:solidFill>
                  <a:srgbClr xmlns:mc="http://schemas.openxmlformats.org/markup-compatibility/2006" xmlns:a14="http://schemas.microsoft.com/office/drawing/2007/7/7/main" val="C00000" mc:Ignorable=""/>
                </a:solidFill>
                <a:latin typeface="Times New Roman"/>
                <a:ea typeface="Times New Roman"/>
                <a:cs typeface="Times New Roman"/>
              </a:rPr>
              <a:t>او یکی از مدعیان خدا گونگی تجسم خداوند است.</a:t>
            </a:r>
            <a:endParaRPr lang="en-US" sz="5400" dirty="0">
              <a:solidFill>
                <a:srgbClr xmlns:mc="http://schemas.openxmlformats.org/markup-compatibility/2006" xmlns:a14="http://schemas.microsoft.com/office/drawing/2007/7/7/main" val="C00000" mc:Ignorable=""/>
              </a:solidFill>
              <a:latin typeface="Times New Roman"/>
              <a:ea typeface="Times New Roman"/>
            </a:endParaRPr>
          </a:p>
          <a:p>
            <a:endParaRPr lang="fa-IR" sz="54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39738532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911873"/>
          </a:xfrm>
        </p:spPr>
        <p:txBody>
          <a:bodyPr>
            <a:noAutofit/>
          </a:bodyPr>
          <a:lstStyle/>
          <a:p>
            <a:pPr marL="228600" indent="-347472" algn="justLow">
              <a:spcBef>
                <a:spcPts val="768"/>
              </a:spcBef>
              <a:buSzPts val="3200"/>
              <a:buFont typeface="Arial"/>
              <a:buChar char="•"/>
            </a:pPr>
            <a:r>
              <a:rPr lang="fa-IR" sz="4400" b="1" dirty="0">
                <a:latin typeface="Times New Roman"/>
                <a:ea typeface="Times New Roman"/>
                <a:cs typeface="Tahoma"/>
              </a:rPr>
              <a:t>الف )</a:t>
            </a:r>
            <a:r>
              <a:rPr lang="fa-IR" sz="4400" dirty="0">
                <a:latin typeface="Times New Roman"/>
                <a:ea typeface="Times New Roman"/>
                <a:cs typeface="Times New Roman"/>
              </a:rPr>
              <a:t> این ماجرا اشاره ای به وجود خدایان متعدد در هندوئیسم دارد.احساسات آغشته به باورهای مذهبی مردم هندوستان قدیم باعث شد تا اراده های گوناگون الهی ، تجسم خدایان متعدد را در ذهن ایشان بپروراند. خدایانی با وظایف و تکالیف متفاوت، همچون خدای آسمان، خدای هوا، خدای نگهدارنده جهان، خدای زمین و ... نمونه ای از این باور است.</a:t>
            </a:r>
            <a:endParaRPr lang="en-US" sz="4400" dirty="0">
              <a:latin typeface="Times New Roman"/>
              <a:ea typeface="Times New Roman"/>
            </a:endParaRPr>
          </a:p>
          <a:p>
            <a:endParaRPr lang="fa-IR" sz="44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31235464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228600" indent="-347472" algn="justLow">
              <a:spcBef>
                <a:spcPts val="768"/>
              </a:spcBef>
              <a:buSzPts val="3200"/>
              <a:buFont typeface="Arial"/>
              <a:buChar char="•"/>
            </a:pPr>
            <a:r>
              <a:rPr lang="fa-IR" sz="4400" dirty="0">
                <a:solidFill>
                  <a:srgbClr xmlns:mc="http://schemas.openxmlformats.org/markup-compatibility/2006" xmlns:a14="http://schemas.microsoft.com/office/drawing/2007/7/7/main" val="C00000" mc:Ignorable=""/>
                </a:solidFill>
                <a:latin typeface="Times New Roman"/>
                <a:ea typeface="Times New Roman"/>
                <a:cs typeface="Times New Roman"/>
              </a:rPr>
              <a:t>« ویشنو» </a:t>
            </a:r>
            <a:r>
              <a:rPr lang="fa-IR" sz="4400" dirty="0">
                <a:latin typeface="Times New Roman"/>
                <a:ea typeface="Times New Roman"/>
                <a:cs typeface="Times New Roman"/>
              </a:rPr>
              <a:t>یکی از خدایان بزرگ است که از ابتدا مورد عنایت معتقدین به هندوئیسم نبود اما به تدریج صاحب عظمت و احترام زیادی شد. </a:t>
            </a:r>
            <a:r>
              <a:rPr lang="fa-IR" sz="4400" dirty="0">
                <a:solidFill>
                  <a:srgbClr xmlns:mc="http://schemas.openxmlformats.org/markup-compatibility/2006" xmlns:a14="http://schemas.microsoft.com/office/drawing/2007/7/7/main" val="C00000" mc:Ignorable=""/>
                </a:solidFill>
                <a:latin typeface="Times New Roman"/>
                <a:ea typeface="Times New Roman"/>
                <a:cs typeface="Times New Roman"/>
              </a:rPr>
              <a:t>ویشنو مقیاس جهان پیما است، زیرا معروف است که وی در سه قدم جهان را می پیماید، سه گام او آسمان و هوا و زمین است ، رزاق و نگهدارنده خدایان و مردم است.</a:t>
            </a:r>
            <a:endParaRPr lang="en-US" sz="4400" dirty="0">
              <a:solidFill>
                <a:srgbClr xmlns:mc="http://schemas.openxmlformats.org/markup-compatibility/2006" xmlns:a14="http://schemas.microsoft.com/office/drawing/2007/7/7/main" val="C00000" mc:Ignorable=""/>
              </a:solidFill>
              <a:latin typeface="Times New Roman"/>
              <a:ea typeface="Times New Roman"/>
            </a:endParaRPr>
          </a:p>
          <a:p>
            <a:endParaRPr lang="fa-IR" sz="4400" dirty="0"/>
          </a:p>
        </p:txBody>
      </p:sp>
      <p:sp>
        <p:nvSpPr>
          <p:cNvPr id="2" name="Title 1"/>
          <p:cNvSpPr>
            <a:spLocks noGrp="1"/>
          </p:cNvSpPr>
          <p:nvPr>
            <p:ph type="title"/>
          </p:nvPr>
        </p:nvSpPr>
        <p:spPr>
          <a:xfrm flipV="1">
            <a:off x="457200" y="214290"/>
            <a:ext cx="8229600" cy="60348"/>
          </a:xfrm>
        </p:spPr>
        <p:txBody>
          <a:bodyPr>
            <a:normAutofit fontScale="90000"/>
          </a:bodyPr>
          <a:lstStyle/>
          <a:p>
            <a:endParaRPr lang="fa-IR" dirty="0"/>
          </a:p>
        </p:txBody>
      </p:sp>
    </p:spTree>
    <p:extLst>
      <p:ext uri="{BB962C8B-B14F-4D97-AF65-F5344CB8AC3E}">
        <p14:creationId xmlns:p14="http://schemas.microsoft.com/office/powerpoint/2007/7/12/main" val="25880863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Autofit/>
          </a:bodyPr>
          <a:lstStyle/>
          <a:p>
            <a:pPr marL="228600" indent="-347472" algn="justLow">
              <a:spcBef>
                <a:spcPts val="768"/>
              </a:spcBef>
              <a:buSzPts val="3200"/>
              <a:buFont typeface="Arial"/>
              <a:buChar char="•"/>
            </a:pPr>
            <a:r>
              <a:rPr lang="fa-IR" sz="5400" dirty="0">
                <a:solidFill>
                  <a:srgbClr xmlns:mc="http://schemas.openxmlformats.org/markup-compatibility/2006" xmlns:a14="http://schemas.microsoft.com/office/drawing/2007/7/7/main" val="C00000" mc:Ignorable=""/>
                </a:solidFill>
                <a:latin typeface="Times New Roman"/>
                <a:ea typeface="Times New Roman"/>
                <a:cs typeface="Times New Roman"/>
              </a:rPr>
              <a:t>« ویشنو» </a:t>
            </a:r>
            <a:r>
              <a:rPr lang="fa-IR" sz="5400" dirty="0">
                <a:latin typeface="Times New Roman"/>
                <a:ea typeface="Times New Roman"/>
                <a:cs typeface="Times New Roman"/>
              </a:rPr>
              <a:t>دارای نیروی حفظ و حراست، قائم به ذات و مستولی بر همه چیز شناخته </a:t>
            </a:r>
            <a:r>
              <a:rPr lang="fa-IR" sz="5400" dirty="0" smtClean="0">
                <a:latin typeface="Times New Roman"/>
                <a:ea typeface="Times New Roman"/>
                <a:cs typeface="Times New Roman"/>
              </a:rPr>
              <a:t>می </a:t>
            </a:r>
            <a:r>
              <a:rPr lang="fa-IR" sz="5400" dirty="0">
                <a:latin typeface="Times New Roman"/>
                <a:ea typeface="Times New Roman"/>
                <a:cs typeface="Times New Roman"/>
              </a:rPr>
              <a:t>شود در این حالت او را به عنصر آب که قبل از خلقت این جهان در همه جا ساری و جاری بوده منصوب داشته اند.</a:t>
            </a:r>
            <a:endParaRPr lang="en-US" sz="5400" dirty="0">
              <a:latin typeface="Times New Roman"/>
              <a:ea typeface="Times New Roman"/>
            </a:endParaRPr>
          </a:p>
          <a:p>
            <a:endParaRPr lang="fa-IR" sz="54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6870001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228600" indent="-347472" algn="justLow">
              <a:spcBef>
                <a:spcPts val="768"/>
              </a:spcBef>
              <a:buSzPts val="3200"/>
              <a:buFont typeface="Arial"/>
              <a:buChar char="•"/>
            </a:pPr>
            <a:r>
              <a:rPr lang="fa-IR" sz="4400" dirty="0">
                <a:latin typeface="Times New Roman"/>
                <a:ea typeface="Times New Roman"/>
                <a:cs typeface="Tahoma"/>
              </a:rPr>
              <a:t>بدین جهت ویشنو را « ناراین» یعنی متحرک در آب ها خوانده اند. و او را به شکل مردی که بر روی ماری نشسته و چرت می زند، و بر سطح آب شنا ور است مجسم ساخته اند. </a:t>
            </a:r>
            <a:endParaRPr lang="en-US" sz="4400" dirty="0">
              <a:latin typeface="Times New Roman"/>
              <a:ea typeface="Times New Roman"/>
            </a:endParaRPr>
          </a:p>
          <a:p>
            <a:pPr marL="347472" indent="-347472">
              <a:spcBef>
                <a:spcPts val="576"/>
              </a:spcBef>
            </a:pPr>
            <a:r>
              <a:rPr lang="fa-IR" sz="2000" dirty="0">
                <a:latin typeface="Times New Roman"/>
                <a:ea typeface="Times New Roman"/>
                <a:cs typeface="Times New Roman"/>
              </a:rPr>
              <a:t>-  کیانی ، محمد حسین، ماهنامه پگاه حوزه ، ش 258 ، تیر  88</a:t>
            </a:r>
            <a:r>
              <a:rPr lang="fa-IR" sz="4400" dirty="0">
                <a:latin typeface="Times New Roman"/>
                <a:ea typeface="Times New Roman"/>
                <a:cs typeface="Times New Roman"/>
              </a:rPr>
              <a:t>  </a:t>
            </a:r>
            <a:endParaRPr lang="en-US" sz="4400" dirty="0">
              <a:latin typeface="Times New Roman"/>
              <a:ea typeface="Times New Roman"/>
            </a:endParaRPr>
          </a:p>
          <a:p>
            <a:endParaRPr lang="fa-IR" sz="44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50578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347472" indent="-347472">
              <a:spcBef>
                <a:spcPts val="768"/>
              </a:spcBef>
              <a:buSzPts val="3200"/>
              <a:buFont typeface="Arial"/>
              <a:buChar char="•"/>
            </a:pPr>
            <a:r>
              <a:rPr lang="fa-IR" sz="4000" b="1" dirty="0">
                <a:ea typeface="Times New Roman"/>
                <a:cs typeface="Tahoma"/>
              </a:rPr>
              <a:t>ب )</a:t>
            </a:r>
            <a:r>
              <a:rPr lang="fa-IR" sz="4000" dirty="0">
                <a:ea typeface="Times New Roman"/>
                <a:cs typeface="Calibri"/>
              </a:rPr>
              <a:t> وجود </a:t>
            </a:r>
            <a:r>
              <a:rPr lang="fa-IR" sz="4000" dirty="0">
                <a:solidFill>
                  <a:srgbClr xmlns:mc="http://schemas.openxmlformats.org/markup-compatibility/2006" xmlns:a14="http://schemas.microsoft.com/office/drawing/2007/7/7/main" val="C00000" mc:Ignorable=""/>
                </a:solidFill>
                <a:ea typeface="Times New Roman"/>
                <a:cs typeface="Calibri"/>
              </a:rPr>
              <a:t>آواتارها </a:t>
            </a:r>
            <a:r>
              <a:rPr lang="fa-IR" sz="4000" dirty="0">
                <a:ea typeface="Times New Roman"/>
                <a:cs typeface="Calibri"/>
              </a:rPr>
              <a:t>بر روی کره خاکی تاثیر معنوی زیادی بر جامعه دینی می گذارد وجود یک انسان به عنوان تجلی خداوند و کسی  که برای راهنمایی نوع بشر و از بین بردن    رنج ها، مشکلات جامعه و بخشش خوبی ها به مردم نازل شده، می تواند تاثیرات اجتماعی زیادی، به وجود آورد و انسان های زیادی را به سوی معنویت راهنمایی کند، کریشنا ، یکی از تجلیات خداوند در قالب انسانی است، </a:t>
            </a:r>
            <a:endParaRPr lang="fa-IR" sz="4000" dirty="0">
              <a:cs typeface="Calibri"/>
            </a:endParaRPr>
          </a:p>
          <a:p>
            <a:endParaRPr lang="fa-IR" sz="4000" dirty="0"/>
          </a:p>
        </p:txBody>
      </p:sp>
      <p:sp>
        <p:nvSpPr>
          <p:cNvPr id="2" name="Title 1"/>
          <p:cNvSpPr>
            <a:spLocks noGrp="1"/>
          </p:cNvSpPr>
          <p:nvPr>
            <p:ph type="title"/>
          </p:nvPr>
        </p:nvSpPr>
        <p:spPr>
          <a:xfrm flipV="1">
            <a:off x="457200" y="214290"/>
            <a:ext cx="8229600" cy="60348"/>
          </a:xfrm>
        </p:spPr>
        <p:txBody>
          <a:bodyPr>
            <a:normAutofit fontScale="90000"/>
          </a:bodyPr>
          <a:lstStyle/>
          <a:p>
            <a:endParaRPr lang="fa-IR" dirty="0"/>
          </a:p>
        </p:txBody>
      </p:sp>
    </p:spTree>
    <p:extLst>
      <p:ext uri="{BB962C8B-B14F-4D97-AF65-F5344CB8AC3E}">
        <p14:creationId xmlns:p14="http://schemas.microsoft.com/office/powerpoint/2007/7/12/main" val="39358601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Autofit/>
          </a:bodyPr>
          <a:lstStyle/>
          <a:p>
            <a:pPr marL="228600" indent="-347472" algn="justLow">
              <a:spcBef>
                <a:spcPts val="768"/>
              </a:spcBef>
              <a:buSzPts val="3200"/>
              <a:buFont typeface="Arial"/>
              <a:buChar char="•"/>
            </a:pPr>
            <a:r>
              <a:rPr lang="fa-IR" sz="3600" dirty="0">
                <a:latin typeface="Times New Roman"/>
                <a:ea typeface="Times New Roman"/>
                <a:cs typeface="Tahoma"/>
              </a:rPr>
              <a:t>درکتاب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 گیتا» آمده است:« هر گاه درستکاری فراموش شده و نادرستی حکم فرما شود من خودم ( کریشنا ) ظهور می کنم.» </a:t>
            </a:r>
            <a:r>
              <a:rPr lang="fa-IR" sz="3600" dirty="0">
                <a:latin typeface="Times New Roman"/>
                <a:ea typeface="Times New Roman"/>
                <a:cs typeface="Tahoma"/>
              </a:rPr>
              <a:t>از این رو برای نابودی شیطان، خدا بارها و بارها به شکل انسان تجلی می کند. این عقیده در میان سال های 300 تا 1200 میلادی به حد نهایی مقبولیت رسید. نظریه ظهور کالبدی ، یگانگی خدا را با کثرت خدایان وفق داد، آواتارهای ویشنو از معروف ترین آواتارها         می باشند.</a:t>
            </a:r>
            <a:endParaRPr lang="en-US" sz="3600" dirty="0">
              <a:latin typeface="Times New Roman"/>
              <a:ea typeface="Times New Roman"/>
            </a:endParaRPr>
          </a:p>
          <a:p>
            <a:endParaRPr lang="fa-IR" sz="3600" dirty="0"/>
          </a:p>
        </p:txBody>
      </p:sp>
      <p:sp>
        <p:nvSpPr>
          <p:cNvPr id="2" name="Title 1"/>
          <p:cNvSpPr>
            <a:spLocks noGrp="1"/>
          </p:cNvSpPr>
          <p:nvPr>
            <p:ph type="title"/>
          </p:nvPr>
        </p:nvSpPr>
        <p:spPr>
          <a:xfrm flipV="1">
            <a:off x="457200" y="214290"/>
            <a:ext cx="8229600" cy="60348"/>
          </a:xfrm>
        </p:spPr>
        <p:txBody>
          <a:bodyPr>
            <a:normAutofit fontScale="90000"/>
          </a:bodyPr>
          <a:lstStyle/>
          <a:p>
            <a:endParaRPr lang="fa-IR" dirty="0"/>
          </a:p>
        </p:txBody>
      </p:sp>
    </p:spTree>
    <p:extLst>
      <p:ext uri="{BB962C8B-B14F-4D97-AF65-F5344CB8AC3E}">
        <p14:creationId xmlns:p14="http://schemas.microsoft.com/office/powerpoint/2007/7/12/main" val="6860864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marL="228600" indent="-347472" algn="justLow">
              <a:spcBef>
                <a:spcPts val="768"/>
              </a:spcBef>
              <a:buSzPts val="3200"/>
              <a:buFont typeface="Arial"/>
              <a:buChar char="•"/>
            </a:pPr>
            <a:r>
              <a:rPr lang="fa-IR" sz="4000" dirty="0">
                <a:solidFill>
                  <a:srgbClr xmlns:mc="http://schemas.openxmlformats.org/markup-compatibility/2006" xmlns:a14="http://schemas.microsoft.com/office/drawing/2007/7/7/main" val="C00000" mc:Ignorable=""/>
                </a:solidFill>
                <a:latin typeface="Times New Roman"/>
                <a:ea typeface="Times New Roman"/>
                <a:cs typeface="Times New Roman"/>
              </a:rPr>
              <a:t>« کلکی » </a:t>
            </a:r>
            <a:r>
              <a:rPr lang="fa-IR" sz="4000" dirty="0">
                <a:latin typeface="Times New Roman"/>
                <a:ea typeface="Times New Roman"/>
                <a:cs typeface="Times New Roman"/>
              </a:rPr>
              <a:t>به عنوان یکی از آواتارهای بزرگ ویشنو همان است که در ادبیات هندوئیسم موعود آخر الزمان و اصلاح گر بزرگ جهان است  .او شمشیر به دست و سوار بر اسب سفید ظاهر می شود. یکی دیگر از این آواتارها </a:t>
            </a:r>
            <a:r>
              <a:rPr lang="fa-IR" sz="4000" dirty="0">
                <a:solidFill>
                  <a:srgbClr xmlns:mc="http://schemas.openxmlformats.org/markup-compatibility/2006" xmlns:a14="http://schemas.microsoft.com/office/drawing/2007/7/7/main" val="C00000" mc:Ignorable=""/>
                </a:solidFill>
                <a:latin typeface="Times New Roman"/>
                <a:ea typeface="Times New Roman"/>
                <a:cs typeface="Times New Roman"/>
              </a:rPr>
              <a:t>«سوآمی ساتیا سای بابا</a:t>
            </a:r>
            <a:r>
              <a:rPr lang="fa-IR" sz="4000" b="1" dirty="0">
                <a:solidFill>
                  <a:srgbClr xmlns:mc="http://schemas.openxmlformats.org/markup-compatibility/2006" xmlns:a14="http://schemas.microsoft.com/office/drawing/2007/7/7/main" val="C00000" mc:Ignorable=""/>
                </a:solidFill>
                <a:latin typeface="Times New Roman"/>
                <a:ea typeface="Times New Roman"/>
                <a:cs typeface="Times New Roman"/>
              </a:rPr>
              <a:t>»</a:t>
            </a:r>
            <a:r>
              <a:rPr lang="fa-IR" sz="4000" dirty="0">
                <a:latin typeface="Times New Roman"/>
                <a:ea typeface="Times New Roman"/>
                <a:cs typeface="Times New Roman"/>
              </a:rPr>
              <a:t> است که در سن 14 سالگی به گفته خودش به یکباره زندگی معنوی اش رقم می خورد.</a:t>
            </a:r>
            <a:endParaRPr lang="en-US" sz="4000" dirty="0">
              <a:latin typeface="Times New Roman"/>
              <a:ea typeface="Times New Roman"/>
            </a:endParaRPr>
          </a:p>
          <a:p>
            <a:pPr marL="347472" indent="-347472">
              <a:spcBef>
                <a:spcPts val="576"/>
              </a:spcBef>
            </a:pPr>
            <a:r>
              <a:rPr lang="fa-IR" sz="4000" dirty="0">
                <a:latin typeface="Times New Roman"/>
                <a:ea typeface="Times New Roman"/>
                <a:cs typeface="Times New Roman"/>
              </a:rPr>
              <a:t>-  همان ، ش 258 ، تیر 88 </a:t>
            </a:r>
            <a:endParaRPr lang="en-US" sz="4000" dirty="0">
              <a:latin typeface="Times New Roman"/>
              <a:ea typeface="Times New Roman"/>
            </a:endParaRPr>
          </a:p>
          <a:p>
            <a:endParaRPr lang="fa-IR" sz="40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32187379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228600" indent="-347472" algn="justLow">
              <a:spcBef>
                <a:spcPts val="768"/>
              </a:spcBef>
              <a:buSzPts val="3200"/>
              <a:buFont typeface="Arial"/>
              <a:buChar char="•"/>
            </a:pPr>
            <a:r>
              <a:rPr lang="fa-IR" sz="6000" dirty="0">
                <a:latin typeface="Times New Roman"/>
                <a:ea typeface="Times New Roman"/>
                <a:cs typeface="Tahoma"/>
              </a:rPr>
              <a:t>وی همیشه در تعالیم خود اعلام می داشت: « صلح و آرامش» منحصر به سه رکن ذیل است:  1- رهایی از وابستگی 2 – دین و ایمان 3 – عشق </a:t>
            </a:r>
            <a:endParaRPr lang="en-US" sz="6000" dirty="0">
              <a:latin typeface="Times New Roman"/>
              <a:ea typeface="Times New Roman"/>
            </a:endParaRPr>
          </a:p>
          <a:p>
            <a:endParaRPr lang="fa-IR" sz="60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41568882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228600" indent="-347472" algn="justLow">
              <a:spcBef>
                <a:spcPts val="720"/>
              </a:spcBef>
              <a:buSzPts val="3000"/>
              <a:buFont typeface="Arial"/>
              <a:buChar char="•"/>
            </a:pPr>
            <a:r>
              <a:rPr lang="fa-IR" sz="3000" dirty="0">
                <a:latin typeface="Times New Roman"/>
                <a:ea typeface="Times New Roman"/>
                <a:cs typeface="Tahoma"/>
              </a:rPr>
              <a:t>بدین سان برای عملی ساختن رکن اول ، خانه و والدین خود را ترک </a:t>
            </a:r>
            <a:r>
              <a:rPr lang="fa-IR" sz="3000" dirty="0" smtClean="0">
                <a:latin typeface="Times New Roman"/>
                <a:ea typeface="Times New Roman"/>
                <a:cs typeface="Tahoma"/>
              </a:rPr>
              <a:t>گفته    </a:t>
            </a:r>
            <a:r>
              <a:rPr lang="fa-IR" sz="3000" dirty="0">
                <a:latin typeface="Times New Roman"/>
                <a:ea typeface="Times New Roman"/>
                <a:cs typeface="Tahoma"/>
              </a:rPr>
              <a:t>«در کتاب زندگی من، پیام من»، چنین نقل شده که بعد از مدتی والدین اش او را در حین انجام ذکرهای ریتمیک پیدا می کنند پدر و مادر از او خواهش می کنند که بر گردد اما وی در مقابل اصرار والدین خود می گوید:«هیچ کس به دیگری متعلق نیست ، این ها همه توهمات است.» از طرف دیگر </a:t>
            </a:r>
            <a:r>
              <a:rPr lang="fa-IR" sz="3000" dirty="0">
                <a:solidFill>
                  <a:srgbClr xmlns:mc="http://schemas.openxmlformats.org/markup-compatibility/2006" xmlns:a14="http://schemas.microsoft.com/office/drawing/2007/7/7/main" val="C00000" mc:Ignorable=""/>
                </a:solidFill>
                <a:latin typeface="Times New Roman"/>
                <a:ea typeface="Times New Roman"/>
                <a:cs typeface="Tahoma"/>
              </a:rPr>
              <a:t>سای بابا، </a:t>
            </a:r>
            <a:r>
              <a:rPr lang="fa-IR" sz="3000" dirty="0">
                <a:latin typeface="Times New Roman"/>
                <a:ea typeface="Times New Roman"/>
                <a:cs typeface="Tahoma"/>
              </a:rPr>
              <a:t>هدیه گرفتن را فقط از طرف والدین و « گورو»    ( استادمعنوی ) جایز می داند، او دو دوست صمیمی به نام های « رامش »و« سودهیر » داشت.</a:t>
            </a:r>
            <a:endParaRPr lang="en-US" sz="2200" dirty="0">
              <a:latin typeface="Times New Roman"/>
              <a:ea typeface="Times New Roman"/>
            </a:endParaRPr>
          </a:p>
          <a:p>
            <a:endParaRPr lang="fa-IR" dirty="0"/>
          </a:p>
        </p:txBody>
      </p:sp>
      <p:sp>
        <p:nvSpPr>
          <p:cNvPr id="2" name="Title 1"/>
          <p:cNvSpPr>
            <a:spLocks noGrp="1"/>
          </p:cNvSpPr>
          <p:nvPr>
            <p:ph type="title"/>
          </p:nvPr>
        </p:nvSpPr>
        <p:spPr>
          <a:xfrm flipV="1">
            <a:off x="457200" y="214290"/>
            <a:ext cx="8229600" cy="60348"/>
          </a:xfrm>
        </p:spPr>
        <p:txBody>
          <a:bodyPr>
            <a:normAutofit fontScale="90000"/>
          </a:bodyPr>
          <a:lstStyle/>
          <a:p>
            <a:endParaRPr lang="fa-IR" dirty="0"/>
          </a:p>
        </p:txBody>
      </p:sp>
    </p:spTree>
    <p:extLst>
      <p:ext uri="{BB962C8B-B14F-4D97-AF65-F5344CB8AC3E}">
        <p14:creationId xmlns:p14="http://schemas.microsoft.com/office/powerpoint/2007/7/12/main" val="4037795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929354"/>
          </a:xfrm>
        </p:spPr>
        <p:txBody>
          <a:bodyPr>
            <a:noAutofit/>
          </a:bodyPr>
          <a:lstStyle/>
          <a:p>
            <a:pPr marL="228600" indent="-347472" algn="justLow">
              <a:spcBef>
                <a:spcPts val="768"/>
              </a:spcBef>
              <a:buSzPts val="3200"/>
              <a:buFont typeface="Arial"/>
              <a:buChar char="•"/>
            </a:pPr>
            <a:r>
              <a:rPr lang="fa-IR" sz="3600" dirty="0">
                <a:latin typeface="Times New Roman"/>
                <a:ea typeface="Times New Roman"/>
                <a:cs typeface="Tahoma"/>
              </a:rPr>
              <a:t>وی تا جایی ادامه می دهد که به شهرت جهانی رسیده و کتاب های بسیاری از وی در کشورهای مختلف جهان از جله ایران ترجمه و به چاپ رسیده است. انسان های بسیاری برای کسب معنویت و زیارت او از دورترین نقاط جهان به هند می رفتند. اما هر کس با اندکی تأمل در داشته های عرفانی ساتیا اذعان می کرد که برای عمل به تعالیم به اصطلاح عرفانی او ناگزیر باید یک قدم از جامعه و قوانین معمول اجتماعی دور شود.</a:t>
            </a:r>
            <a:endParaRPr lang="en-US" sz="3600" dirty="0">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989936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228600" indent="-347472" algn="justLow">
              <a:spcBef>
                <a:spcPts val="768"/>
              </a:spcBef>
              <a:buSzPts val="3200"/>
              <a:buFont typeface="Arial"/>
              <a:buChar char="•"/>
            </a:pPr>
            <a:r>
              <a:rPr lang="fa-IR" sz="4800" dirty="0">
                <a:solidFill>
                  <a:srgbClr xmlns:mc="http://schemas.openxmlformats.org/markup-compatibility/2006" xmlns:a14="http://schemas.microsoft.com/office/drawing/2007/7/7/main" val="C00000" mc:Ignorable=""/>
                </a:solidFill>
                <a:latin typeface="Times New Roman"/>
                <a:ea typeface="Times New Roman"/>
                <a:cs typeface="Tahoma"/>
              </a:rPr>
              <a:t>ساتیا</a:t>
            </a:r>
            <a:r>
              <a:rPr lang="fa-IR" sz="4800" dirty="0">
                <a:latin typeface="Times New Roman"/>
                <a:ea typeface="Times New Roman"/>
                <a:cs typeface="Tahoma"/>
              </a:rPr>
              <a:t> فرزند چهارم خانواده ای فقیر بود. او خود را </a:t>
            </a:r>
            <a:r>
              <a:rPr lang="fa-IR" sz="4800" dirty="0">
                <a:solidFill>
                  <a:srgbClr xmlns:mc="http://schemas.openxmlformats.org/markup-compatibility/2006" xmlns:a14="http://schemas.microsoft.com/office/drawing/2007/7/7/main" val="C00000" mc:Ignorable=""/>
                </a:solidFill>
                <a:latin typeface="Times New Roman"/>
                <a:ea typeface="Times New Roman"/>
                <a:cs typeface="Tahoma"/>
              </a:rPr>
              <a:t>« سای بابا» </a:t>
            </a:r>
            <a:r>
              <a:rPr lang="fa-IR" sz="4800" dirty="0">
                <a:latin typeface="Times New Roman"/>
                <a:ea typeface="Times New Roman"/>
                <a:cs typeface="Tahoma"/>
              </a:rPr>
              <a:t>نامید و گفت که تجسم بعدی</a:t>
            </a:r>
            <a:r>
              <a:rPr lang="fa-IR" sz="4800" dirty="0">
                <a:solidFill>
                  <a:srgbClr xmlns:mc="http://schemas.openxmlformats.org/markup-compatibility/2006" xmlns:a14="http://schemas.microsoft.com/office/drawing/2007/7/7/main" val="C00000" mc:Ignorable=""/>
                </a:solidFill>
                <a:latin typeface="Times New Roman"/>
                <a:ea typeface="Times New Roman"/>
                <a:cs typeface="Tahoma"/>
              </a:rPr>
              <a:t>« شیردی سای بابا» </a:t>
            </a:r>
            <a:r>
              <a:rPr lang="fa-IR" sz="4800" dirty="0">
                <a:latin typeface="Times New Roman"/>
                <a:ea typeface="Times New Roman"/>
                <a:cs typeface="Tahoma"/>
              </a:rPr>
              <a:t>است که سال ها پیش در ایالت « ماهاراشترا» در ده  </a:t>
            </a:r>
            <a:r>
              <a:rPr lang="fa-IR" sz="4800" dirty="0" smtClean="0">
                <a:latin typeface="Times New Roman"/>
                <a:ea typeface="Times New Roman"/>
                <a:cs typeface="Tahoma"/>
              </a:rPr>
              <a:t>«شیردی </a:t>
            </a:r>
            <a:r>
              <a:rPr lang="fa-IR" sz="4800" dirty="0">
                <a:latin typeface="Times New Roman"/>
                <a:ea typeface="Times New Roman"/>
                <a:cs typeface="Tahoma"/>
              </a:rPr>
              <a:t>» زندگی می کرده است.</a:t>
            </a:r>
            <a:endParaRPr lang="en-US" sz="4800" dirty="0">
              <a:latin typeface="Times New Roman"/>
              <a:ea typeface="Times New Roman"/>
            </a:endParaRPr>
          </a:p>
          <a:p>
            <a:endParaRPr lang="fa-IR" sz="48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14692002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347472" indent="-347472">
              <a:spcBef>
                <a:spcPts val="768"/>
              </a:spcBef>
              <a:buSzPts val="3200"/>
              <a:buFont typeface="Arial"/>
              <a:buChar char="•"/>
            </a:pPr>
            <a:r>
              <a:rPr lang="fa-IR" sz="3600" dirty="0">
                <a:ea typeface="Times New Roman"/>
                <a:cs typeface="Tahoma"/>
              </a:rPr>
              <a:t>در سبک هندئیسم بنابر وضعیت طبیعی جهان ، ضروری است که همواره کره خاکی از </a:t>
            </a:r>
            <a:r>
              <a:rPr lang="fa-IR" sz="3600" dirty="0">
                <a:solidFill>
                  <a:srgbClr xmlns:mc="http://schemas.openxmlformats.org/markup-compatibility/2006" xmlns:a14="http://schemas.microsoft.com/office/drawing/2007/7/7/main" val="C00000" mc:Ignorable=""/>
                </a:solidFill>
                <a:ea typeface="Times New Roman"/>
                <a:cs typeface="Tahoma"/>
              </a:rPr>
              <a:t>«آواتار» </a:t>
            </a:r>
            <a:r>
              <a:rPr lang="fa-IR" sz="3600" dirty="0">
                <a:ea typeface="Times New Roman"/>
                <a:cs typeface="Tahoma"/>
              </a:rPr>
              <a:t>خالی نباشد تا او اساس عقیده </a:t>
            </a:r>
            <a:r>
              <a:rPr lang="fa-IR" sz="3600" dirty="0">
                <a:solidFill>
                  <a:srgbClr xmlns:mc="http://schemas.openxmlformats.org/markup-compatibility/2006" xmlns:a14="http://schemas.microsoft.com/office/drawing/2007/7/7/main" val="C00000" mc:Ignorable=""/>
                </a:solidFill>
                <a:ea typeface="Times New Roman"/>
                <a:cs typeface="Tahoma"/>
              </a:rPr>
              <a:t>(دارما) </a:t>
            </a:r>
            <a:r>
              <a:rPr lang="fa-IR" sz="3600" dirty="0">
                <a:ea typeface="Times New Roman"/>
                <a:cs typeface="Tahoma"/>
              </a:rPr>
              <a:t>را تحقق ببخشد.                                 ( دارما یعنی مسیراصلی زندگی شخص بدون دخالت و ضربه زدن به منافع و زندگی دیگران و بدون تجاوز به آزادی دیگر اشخاص ). </a:t>
            </a:r>
            <a:endParaRPr lang="fa-IR" sz="3600" dirty="0" smtClean="0">
              <a:ea typeface="Times New Roman"/>
              <a:cs typeface="Tahoma"/>
            </a:endParaRPr>
          </a:p>
          <a:p>
            <a:pPr marL="347472" indent="-347472">
              <a:spcBef>
                <a:spcPts val="768"/>
              </a:spcBef>
              <a:buSzPts val="3200"/>
              <a:buFont typeface="Arial"/>
              <a:buChar char="•"/>
            </a:pPr>
            <a:r>
              <a:rPr lang="fa-IR" sz="3600" dirty="0" smtClean="0">
                <a:latin typeface="Times New Roman"/>
                <a:ea typeface="Times New Roman"/>
                <a:cs typeface="Times New Roman"/>
              </a:rPr>
              <a:t> </a:t>
            </a:r>
            <a:r>
              <a:rPr lang="fa-IR" sz="2000" dirty="0">
                <a:latin typeface="Times New Roman"/>
                <a:ea typeface="Times New Roman"/>
                <a:cs typeface="Times New Roman"/>
              </a:rPr>
              <a:t>-  آوارتار یا نمایه در لغت به معنای حلول و در اصطلاح آیین هندو، عبارت است از تجسد مادی ناشی از هبوط از آسمان به زمین ایزدان هندو</a:t>
            </a:r>
            <a:endParaRPr lang="en-US" sz="2000" dirty="0">
              <a:latin typeface="Times New Roman"/>
              <a:ea typeface="Times New Roman"/>
            </a:endParaRPr>
          </a:p>
          <a:p>
            <a:endParaRPr lang="fa-IR" sz="3600" dirty="0"/>
          </a:p>
        </p:txBody>
      </p:sp>
      <p:sp>
        <p:nvSpPr>
          <p:cNvPr id="2" name="Title 1"/>
          <p:cNvSpPr>
            <a:spLocks noGrp="1"/>
          </p:cNvSpPr>
          <p:nvPr>
            <p:ph type="title"/>
          </p:nvPr>
        </p:nvSpPr>
        <p:spPr>
          <a:xfrm flipV="1">
            <a:off x="457200" y="142852"/>
            <a:ext cx="8229600" cy="131786"/>
          </a:xfrm>
        </p:spPr>
        <p:txBody>
          <a:bodyPr>
            <a:normAutofit fontScale="90000"/>
          </a:bodyPr>
          <a:lstStyle/>
          <a:p>
            <a:endParaRPr lang="fa-IR" dirty="0"/>
          </a:p>
        </p:txBody>
      </p:sp>
    </p:spTree>
    <p:extLst>
      <p:ext uri="{BB962C8B-B14F-4D97-AF65-F5344CB8AC3E}">
        <p14:creationId xmlns:p14="http://schemas.microsoft.com/office/powerpoint/2007/7/12/main" val="28589254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Autofit/>
          </a:bodyPr>
          <a:lstStyle/>
          <a:p>
            <a:pPr marL="228600" indent="-347472" algn="justLow">
              <a:spcBef>
                <a:spcPts val="720"/>
              </a:spcBef>
              <a:buSzPts val="3000"/>
              <a:buFont typeface="Arial"/>
              <a:buChar char="•"/>
            </a:pPr>
            <a:r>
              <a:rPr lang="fa-IR" sz="3200" dirty="0">
                <a:latin typeface="Times New Roman"/>
                <a:ea typeface="Times New Roman"/>
                <a:cs typeface="Tahoma"/>
              </a:rPr>
              <a:t>اما نکته اینجاست که ساتیا در تعلیمات عرفانی ، به شاگردانش ، خود را یک آواتار معرفی می کند آواتاری که نقش معلم حقیقت را بازی   می کند ، کسی که آمده تا دوران جدیدی را در تعلیمات کهن معنوی بنا نهد، و نقش یک نجات گر بزرگ را ایفا کند. لذا می گوید:« تو می توانی مرا در طبقه بندی «مرد خدایی» ، یک معجزه گر، انسان خداگونه یا شفا دهنده قرار دهی ، این آواتار برای ایفای نقش جدیدی آمده، نقش معلم حقیقت. </a:t>
            </a:r>
            <a:endParaRPr lang="en-US" sz="3200" dirty="0">
              <a:latin typeface="Times New Roman"/>
              <a:ea typeface="Times New Roman"/>
            </a:endParaRPr>
          </a:p>
          <a:p>
            <a:r>
              <a:rPr lang="fa-IR" sz="2000" dirty="0">
                <a:latin typeface="Times New Roman"/>
                <a:ea typeface="Times New Roman"/>
                <a:cs typeface="Times New Roman"/>
              </a:rPr>
              <a:t> -  کوندار ، سیما، تراش های الماس خداوند، ترجمه طاهره آشنا، ص 260</a:t>
            </a:r>
            <a:endParaRPr lang="fa-IR" sz="20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39437987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347472" indent="-347472">
              <a:spcBef>
                <a:spcPts val="768"/>
              </a:spcBef>
              <a:buSzPts val="3200"/>
              <a:buFont typeface="Arial"/>
              <a:buChar char="•"/>
            </a:pPr>
            <a:r>
              <a:rPr lang="fa-IR" sz="3600" dirty="0">
                <a:ea typeface="Times New Roman"/>
                <a:cs typeface="Tahoma"/>
              </a:rPr>
              <a:t>بدین سان در گام نخست،به عنوان </a:t>
            </a:r>
            <a:r>
              <a:rPr lang="fa-IR" sz="3600" dirty="0">
                <a:solidFill>
                  <a:srgbClr xmlns:mc="http://schemas.openxmlformats.org/markup-compatibility/2006" xmlns:a14="http://schemas.microsoft.com/office/drawing/2007/7/7/main" val="C00000" mc:Ignorable=""/>
                </a:solidFill>
                <a:ea typeface="Times New Roman"/>
                <a:cs typeface="Tahoma"/>
              </a:rPr>
              <a:t>آواتار</a:t>
            </a:r>
            <a:r>
              <a:rPr lang="fa-IR" sz="3600" dirty="0">
                <a:ea typeface="Times New Roman"/>
                <a:cs typeface="Tahoma"/>
              </a:rPr>
              <a:t> با نقش نوینی در صحنه ارشاد به عنوان معلم حقیقت جلوه می کند، سپس برای معرفی خود و ابراز ویژگی ها و توانایی های ذاتی خویش چنین می گوید</a:t>
            </a:r>
            <a:r>
              <a:rPr lang="fa-IR" sz="3600" dirty="0">
                <a:solidFill>
                  <a:srgbClr xmlns:mc="http://schemas.openxmlformats.org/markup-compatibility/2006" xmlns:a14="http://schemas.microsoft.com/office/drawing/2007/7/7/main" val="C00000" mc:Ignorable=""/>
                </a:solidFill>
                <a:ea typeface="Times New Roman"/>
                <a:cs typeface="Tahoma"/>
              </a:rPr>
              <a:t>:« هر که تمام اعمال و کارهایش را به من اهدا کند بدون هیچ فکر دیگری، هر که روی من مراقبه می کند به من خدمت می کند، مرا پرستش می کند، مرا به خاطر دارد، بداند همیشه با او هستم .... </a:t>
            </a:r>
            <a:endParaRPr lang="fa-IR" sz="3600" dirty="0">
              <a:solidFill>
                <a:srgbClr xmlns:mc="http://schemas.openxmlformats.org/markup-compatibility/2006" xmlns:a14="http://schemas.microsoft.com/office/drawing/2007/7/7/main" val="C00000" mc:Ignorable=""/>
              </a:solidFill>
              <a:cs typeface="Calibri"/>
            </a:endParaRPr>
          </a:p>
          <a:p>
            <a:endParaRPr lang="fa-IR" sz="36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3107879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347472" indent="-347472">
              <a:spcBef>
                <a:spcPts val="768"/>
              </a:spcBef>
              <a:buSzPts val="3200"/>
              <a:buFont typeface="Arial"/>
              <a:buChar char="•"/>
            </a:pPr>
            <a:r>
              <a:rPr lang="fa-IR" sz="4000" dirty="0">
                <a:ea typeface="Times New Roman"/>
                <a:cs typeface="Tahoma"/>
              </a:rPr>
              <a:t>به آن هایی که مرا استهزاء می کنند تبسم می کنم،      به آن هایی که درباره من دروغ جعل می کنند. تبسم می کنم،به آن هاکه مرا تمجید می کنند تبسم می کنم،دائم شادم پر از شعف. تند صحبت می کنم و بعضی ها را تنبیه         می کنم، اگر آن ها مال من نیستند آن ها را رها می کنم و توجه به آن هانمی کنم این هشداری است برای ارتداد آن ها ، </a:t>
            </a:r>
            <a:endParaRPr lang="fa-IR" sz="4000" dirty="0">
              <a:cs typeface="Calibri"/>
            </a:endParaRPr>
          </a:p>
          <a:p>
            <a:endParaRPr lang="fa-IR" sz="40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23196645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228600" indent="-347472" algn="justLow">
              <a:spcBef>
                <a:spcPts val="768"/>
              </a:spcBef>
              <a:buSzPts val="3200"/>
              <a:buFont typeface="Arial"/>
              <a:buChar char="•"/>
            </a:pPr>
            <a:r>
              <a:rPr lang="fa-IR" sz="3600" dirty="0">
                <a:latin typeface="Times New Roman"/>
                <a:ea typeface="Times New Roman"/>
                <a:cs typeface="Tahoma"/>
              </a:rPr>
              <a:t>من حق دارم آن هایی را که به من تعلق دارند گوشمالی بدهم، من بین شما راه می روم و صحبت می کنم، تربیت می دهم، نشان می دهم، نصیحت می کنم و اندرز می دهم اما از هر نوع وابستگی جدا هستم خیلی وقت ها به شما گفته ام که مرا با این ساخت فیزیکی مربوط ندانسته و یکی فرض نکنید، اما شما          نمی فهمید.»</a:t>
            </a:r>
            <a:endParaRPr lang="en-US" sz="3600" dirty="0">
              <a:latin typeface="Times New Roman"/>
              <a:ea typeface="Times New Roman"/>
            </a:endParaRPr>
          </a:p>
          <a:p>
            <a:pPr marL="347472" indent="-347472">
              <a:spcBef>
                <a:spcPts val="480"/>
              </a:spcBef>
            </a:pPr>
            <a:r>
              <a:rPr lang="fa-IR" sz="2000" dirty="0">
                <a:latin typeface="Times New Roman"/>
                <a:ea typeface="Times New Roman"/>
                <a:cs typeface="Times New Roman"/>
              </a:rPr>
              <a:t>-  همان ، ص106</a:t>
            </a:r>
            <a:endParaRPr lang="en-US" sz="2000" dirty="0">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14959206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228600" indent="-347472" algn="justLow">
              <a:spcBef>
                <a:spcPts val="648"/>
              </a:spcBef>
              <a:buSzPts val="2700"/>
              <a:buFont typeface="Arial"/>
              <a:buChar char="•"/>
            </a:pPr>
            <a:r>
              <a:rPr lang="fa-IR" sz="2700" dirty="0">
                <a:solidFill>
                  <a:srgbClr xmlns:mc="http://schemas.openxmlformats.org/markup-compatibility/2006" xmlns:a14="http://schemas.microsoft.com/office/drawing/2007/7/7/main" val="C00000" mc:Ignorable=""/>
                </a:solidFill>
                <a:latin typeface="Times New Roman"/>
                <a:ea typeface="Times New Roman"/>
                <a:cs typeface="Tahoma"/>
              </a:rPr>
              <a:t>ساتیا </a:t>
            </a:r>
            <a:r>
              <a:rPr lang="fa-IR" sz="2700" dirty="0">
                <a:latin typeface="Times New Roman"/>
                <a:ea typeface="Times New Roman"/>
                <a:cs typeface="Tahoma"/>
              </a:rPr>
              <a:t>در مورد قدرت و توانایی های خود می </a:t>
            </a:r>
            <a:r>
              <a:rPr lang="fa-IR" sz="2700" dirty="0">
                <a:solidFill>
                  <a:srgbClr xmlns:mc="http://schemas.openxmlformats.org/markup-compatibility/2006" xmlns:a14="http://schemas.microsoft.com/office/drawing/2007/7/7/main" val="C00000" mc:Ignorable=""/>
                </a:solidFill>
                <a:latin typeface="Times New Roman"/>
                <a:ea typeface="Times New Roman"/>
                <a:cs typeface="Tahoma"/>
              </a:rPr>
              <a:t>گوید: « من شما را مجبور نمی کنم که نام و شکل به خصوصی از من انتخاب کنید، خداوند میلیون ها نام و شکل دارد، </a:t>
            </a:r>
            <a:r>
              <a:rPr lang="fa-IR" sz="2700" dirty="0">
                <a:latin typeface="Times New Roman"/>
                <a:ea typeface="Times New Roman"/>
                <a:cs typeface="Tahoma"/>
              </a:rPr>
              <a:t>اگر به عنوان    « ناراینا» با چهار بازو در حال نگه داشتن صدف ، چرخ ، گرز و نیلوفر بین شما آمده بودم، شما مرا در یک موزه نگه داشته و از مردمان برای دیدنم پول دریافت می کردید، اگر صرفاً به عنوان یک مرد آمده بودم به تعلیمات و آموزش های من با دیده احترام نگاه نمی کردید و از آن ها به خاطر خوبی خودتان پیروی نمی کردید، پس من باید در این شکل ولی با دانش و نیروهای فوق بشری باشم.»</a:t>
            </a:r>
            <a:endParaRPr lang="en-US" sz="2000" dirty="0">
              <a:latin typeface="Times New Roman"/>
              <a:ea typeface="Times New Roman"/>
            </a:endParaRPr>
          </a:p>
          <a:p>
            <a:pPr marL="347472" indent="-347472">
              <a:spcBef>
                <a:spcPts val="408"/>
              </a:spcBef>
            </a:pPr>
            <a:r>
              <a:rPr lang="fa-IR" sz="1700" dirty="0">
                <a:latin typeface="Times New Roman"/>
                <a:ea typeface="Times New Roman"/>
                <a:cs typeface="Times New Roman"/>
              </a:rPr>
              <a:t>-   کوندار ، سیما، تراش های الماس خداوند ، ترجمه طاهره آشنا ، ص 260</a:t>
            </a:r>
            <a:endParaRPr lang="en-US" sz="1400" dirty="0">
              <a:latin typeface="Times New Roman"/>
              <a:ea typeface="Times New Roman"/>
            </a:endParaRPr>
          </a:p>
          <a:p>
            <a:endParaRPr lang="fa-IR"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14982312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marL="228600" indent="-347472" algn="justLow">
              <a:spcBef>
                <a:spcPts val="768"/>
              </a:spcBef>
              <a:buSzPts val="3200"/>
              <a:buFont typeface="Arial"/>
              <a:buChar char="•"/>
            </a:pPr>
            <a:r>
              <a:rPr lang="fa-IR" sz="3600" dirty="0">
                <a:latin typeface="Times New Roman"/>
                <a:ea typeface="Times New Roman"/>
                <a:cs typeface="Tahoma"/>
              </a:rPr>
              <a:t>در جایی می گوید:« ماموریت من اعطا شوق و شادی به شما است که از ضعف و ترس دورتان کنم ، ماموریت من پراکندن شادمانی است از این جهت آماده ام میان شما بیایم نه یکبار ، دوبار یا سه بار ، هر زمان که شما مرا بخواهید،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اسمم ساتیا، من راستی هستم، اعمالم ساتیا ، جلال و شکوه من ساتیا، </a:t>
            </a:r>
            <a:r>
              <a:rPr lang="fa-IR" sz="3600" dirty="0">
                <a:latin typeface="Times New Roman"/>
                <a:ea typeface="Times New Roman"/>
                <a:cs typeface="Tahoma"/>
              </a:rPr>
              <a:t>تنها آرزوی من شادمانی شماست، شادی شما شادی من است، شادمانی جدا از شما ندارم».</a:t>
            </a:r>
            <a:endParaRPr lang="en-US" sz="3600" dirty="0">
              <a:latin typeface="Times New Roman"/>
              <a:ea typeface="Times New Roman"/>
            </a:endParaRPr>
          </a:p>
          <a:p>
            <a:endParaRPr lang="fa-IR" sz="3600" dirty="0"/>
          </a:p>
        </p:txBody>
      </p:sp>
      <p:sp>
        <p:nvSpPr>
          <p:cNvPr id="2" name="Title 1"/>
          <p:cNvSpPr>
            <a:spLocks noGrp="1"/>
          </p:cNvSpPr>
          <p:nvPr>
            <p:ph type="title"/>
          </p:nvPr>
        </p:nvSpPr>
        <p:spPr>
          <a:xfrm flipV="1">
            <a:off x="457200" y="214290"/>
            <a:ext cx="8229600" cy="60348"/>
          </a:xfrm>
        </p:spPr>
        <p:txBody>
          <a:bodyPr>
            <a:normAutofit fontScale="90000"/>
          </a:bodyPr>
          <a:lstStyle/>
          <a:p>
            <a:endParaRPr lang="fa-IR" dirty="0"/>
          </a:p>
        </p:txBody>
      </p:sp>
    </p:spTree>
    <p:extLst>
      <p:ext uri="{BB962C8B-B14F-4D97-AF65-F5344CB8AC3E}">
        <p14:creationId xmlns:p14="http://schemas.microsoft.com/office/powerpoint/2007/7/12/main" val="39826792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marL="228600" indent="-347472" algn="justLow">
              <a:spcBef>
                <a:spcPts val="768"/>
              </a:spcBef>
              <a:buSzPts val="3200"/>
              <a:buFont typeface="Arial"/>
              <a:buChar char="•"/>
            </a:pPr>
            <a:r>
              <a:rPr lang="fa-IR" sz="4400" dirty="0">
                <a:latin typeface="Times New Roman"/>
                <a:ea typeface="Times New Roman"/>
                <a:cs typeface="Tahoma"/>
              </a:rPr>
              <a:t>او در ادامه می گوید« قدرت من غیر قابل اندازه گیری است ، تولد من غیر قابل توضیح و غیر قابل درک و پیمایش است، </a:t>
            </a:r>
            <a:r>
              <a:rPr lang="fa-IR" sz="4400" dirty="0">
                <a:solidFill>
                  <a:srgbClr xmlns:mc="http://schemas.openxmlformats.org/markup-compatibility/2006" xmlns:a14="http://schemas.microsoft.com/office/drawing/2007/7/7/main" val="C00000" mc:Ignorable=""/>
                </a:solidFill>
                <a:latin typeface="Times New Roman"/>
                <a:ea typeface="Times New Roman"/>
                <a:cs typeface="Tahoma"/>
              </a:rPr>
              <a:t>اصل سای ، الوهیت سای </a:t>
            </a:r>
            <a:r>
              <a:rPr lang="fa-IR" sz="4400" dirty="0">
                <a:latin typeface="Times New Roman"/>
                <a:ea typeface="Times New Roman"/>
                <a:cs typeface="Tahoma"/>
              </a:rPr>
              <a:t>، هرگز تحت تاثیر بدگویی و افتراء، پیشرفتش متوقف نمی شود.»</a:t>
            </a:r>
            <a:endParaRPr lang="en-US" sz="4400" dirty="0">
              <a:latin typeface="Times New Roman"/>
              <a:ea typeface="Times New Roman"/>
            </a:endParaRPr>
          </a:p>
          <a:p>
            <a:pPr marL="347472" indent="-347472">
              <a:spcBef>
                <a:spcPts val="480"/>
              </a:spcBef>
            </a:pPr>
            <a:r>
              <a:rPr lang="fa-IR" sz="4400" dirty="0">
                <a:latin typeface="Times New Roman"/>
                <a:ea typeface="Times New Roman"/>
                <a:cs typeface="Times New Roman"/>
              </a:rPr>
              <a:t>-  همان ، ص 168</a:t>
            </a:r>
            <a:endParaRPr lang="en-US" sz="4400" dirty="0">
              <a:latin typeface="Times New Roman"/>
              <a:ea typeface="Times New Roman"/>
            </a:endParaRPr>
          </a:p>
          <a:p>
            <a:endParaRPr lang="fa-IR" sz="44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26446742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marL="347472" indent="-347472">
              <a:spcBef>
                <a:spcPts val="768"/>
              </a:spcBef>
              <a:buSzPts val="3200"/>
              <a:buFont typeface="Arial"/>
              <a:buChar char="•"/>
            </a:pPr>
            <a:r>
              <a:rPr lang="fa-IR" sz="4000" dirty="0">
                <a:ea typeface="Times New Roman"/>
                <a:cs typeface="Tahoma"/>
              </a:rPr>
              <a:t>لازم به ذکر است که در میان تمام رهبران </a:t>
            </a:r>
            <a:r>
              <a:rPr lang="fa-IR" sz="4000" dirty="0">
                <a:solidFill>
                  <a:srgbClr xmlns:mc="http://schemas.openxmlformats.org/markup-compatibility/2006" xmlns:a14="http://schemas.microsoft.com/office/drawing/2007/7/7/main" val="C00000" mc:Ignorable=""/>
                </a:solidFill>
                <a:ea typeface="Times New Roman"/>
                <a:cs typeface="Tahoma"/>
              </a:rPr>
              <a:t>عرفان های نو ظهور </a:t>
            </a:r>
            <a:r>
              <a:rPr lang="fa-IR" sz="4000" dirty="0">
                <a:ea typeface="Times New Roman"/>
                <a:cs typeface="Tahoma"/>
              </a:rPr>
              <a:t>مسئله« خود بزرگ بینی</a:t>
            </a:r>
            <a:r>
              <a:rPr lang="fa-IR" sz="4000" b="1" dirty="0">
                <a:ea typeface="Times New Roman"/>
                <a:cs typeface="Calibri"/>
              </a:rPr>
              <a:t> </a:t>
            </a:r>
            <a:r>
              <a:rPr lang="fa-IR" sz="4000" dirty="0">
                <a:ea typeface="Times New Roman"/>
                <a:cs typeface="Calibri"/>
              </a:rPr>
              <a:t>» مشهود است به عنوان مثال بسیاری از این رهبران از جمله ( اوشو ، کریشنا مورتی و ... ) در خلال نوشته ها و سخنرانی هایشان به کرات اذعان می دارند که هنگام تولدشان اتفاقات نادری پیش آمده و یا از قبل منجمان و غیب گویان بزرگ، آمدنشان را وعده داده اند. </a:t>
            </a:r>
            <a:endParaRPr lang="fa-IR" sz="4000" dirty="0">
              <a:cs typeface="Calibri"/>
            </a:endParaRPr>
          </a:p>
          <a:p>
            <a:endParaRPr lang="fa-IR" sz="4000" dirty="0"/>
          </a:p>
        </p:txBody>
      </p:sp>
      <p:sp>
        <p:nvSpPr>
          <p:cNvPr id="2" name="Title 1"/>
          <p:cNvSpPr>
            <a:spLocks noGrp="1"/>
          </p:cNvSpPr>
          <p:nvPr>
            <p:ph type="title"/>
          </p:nvPr>
        </p:nvSpPr>
        <p:spPr>
          <a:xfrm>
            <a:off x="457200" y="274638"/>
            <a:ext cx="8229600" cy="82528"/>
          </a:xfrm>
        </p:spPr>
        <p:txBody>
          <a:bodyPr>
            <a:normAutofit fontScale="90000"/>
          </a:bodyPr>
          <a:lstStyle/>
          <a:p>
            <a:endParaRPr lang="fa-IR"/>
          </a:p>
        </p:txBody>
      </p:sp>
    </p:spTree>
    <p:extLst>
      <p:ext uri="{BB962C8B-B14F-4D97-AF65-F5344CB8AC3E}">
        <p14:creationId xmlns:p14="http://schemas.microsoft.com/office/powerpoint/2007/7/12/main" val="5177376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228600" indent="-347472" algn="justLow">
              <a:spcBef>
                <a:spcPts val="768"/>
              </a:spcBef>
              <a:buSzPts val="3200"/>
              <a:buFont typeface="Arial"/>
              <a:buChar char="•"/>
            </a:pPr>
            <a:r>
              <a:rPr lang="fa-IR" sz="3600" dirty="0">
                <a:latin typeface="Times New Roman"/>
                <a:ea typeface="Times New Roman"/>
                <a:cs typeface="Tahoma"/>
              </a:rPr>
              <a:t>اما روش سای بابا به گونه ای دیگر است، او به واسطه ی پیشینه ی ممتازی که در مفهوم آواتار در تعالیم هندو دارد و همچنین مقبولیت فراگیری در هندوئیسم ، نه تنها در هندوستان بلکه در جهان دارد سعی می کند خود را به این مفهوم وصل کرده، در جهت نیل به          « خود بزرگ بینی » گام های بزرگ تر و استوارتری بردارد.»</a:t>
            </a:r>
            <a:endParaRPr lang="en-US" sz="3600" dirty="0">
              <a:latin typeface="Times New Roman"/>
              <a:ea typeface="Times New Roman"/>
            </a:endParaRPr>
          </a:p>
          <a:p>
            <a:pPr marL="347472" indent="-347472">
              <a:spcBef>
                <a:spcPts val="576"/>
              </a:spcBef>
            </a:pPr>
            <a:r>
              <a:rPr lang="fa-IR" sz="2000" dirty="0">
                <a:latin typeface="Times New Roman"/>
                <a:ea typeface="Times New Roman"/>
                <a:cs typeface="Times New Roman"/>
              </a:rPr>
              <a:t>-  کیانی ، محمد حسین، نشریه پگاه حوزه ، ش 258 ، ص 88</a:t>
            </a:r>
            <a:endParaRPr lang="en-US" sz="2000" dirty="0">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3986236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228600" indent="-347472" algn="justLow">
              <a:spcBef>
                <a:spcPts val="768"/>
              </a:spcBef>
              <a:buSzPts val="3200"/>
              <a:buFont typeface="Arial"/>
              <a:buChar char="•"/>
            </a:pPr>
            <a:r>
              <a:rPr lang="fa-IR" sz="4400" dirty="0">
                <a:latin typeface="Times New Roman"/>
                <a:ea typeface="Times New Roman"/>
                <a:cs typeface="Tahoma"/>
              </a:rPr>
              <a:t>او می گوید: «من روحانی هیچ یک از ادیان نیستم، برای تبلیغ هیچ دینی نیز نیامده ام ، من آمده ام که هندو، هندوی بهتری ، مسلمان ، مسلمان بهتری ، و مسیحی ، مسیحی بهتری باشد» </a:t>
            </a:r>
            <a:endParaRPr lang="en-US" sz="4400" dirty="0">
              <a:latin typeface="Times New Roman"/>
              <a:ea typeface="Times New Roman"/>
            </a:endParaRPr>
          </a:p>
          <a:p>
            <a:pPr marL="347472" indent="-347472">
              <a:spcBef>
                <a:spcPts val="480"/>
              </a:spcBef>
            </a:pPr>
            <a:r>
              <a:rPr lang="fa-IR" sz="2000" dirty="0">
                <a:latin typeface="Times New Roman"/>
                <a:ea typeface="Times New Roman"/>
                <a:cs typeface="Times New Roman"/>
              </a:rPr>
              <a:t>-  شریف زاده، بهمن ،عرفان دینی - معنویت گرایی نو پدید ، ص 152</a:t>
            </a:r>
            <a:endParaRPr lang="en-US" sz="2000" dirty="0">
              <a:latin typeface="Times New Roman"/>
              <a:ea typeface="Times New Roman"/>
            </a:endParaRPr>
          </a:p>
          <a:p>
            <a:endParaRPr lang="fa-IR" sz="44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131577768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929354"/>
          </a:xfrm>
        </p:spPr>
        <p:txBody>
          <a:bodyPr>
            <a:normAutofit/>
          </a:bodyPr>
          <a:lstStyle/>
          <a:p>
            <a:pPr marL="228600" indent="-347472" algn="justLow">
              <a:spcBef>
                <a:spcPts val="720"/>
              </a:spcBef>
              <a:buSzPts val="3000"/>
              <a:buFont typeface="Arial"/>
              <a:buChar char="•"/>
            </a:pPr>
            <a:r>
              <a:rPr lang="fa-IR" sz="3200" b="1" dirty="0">
                <a:solidFill>
                  <a:srgbClr xmlns:mc="http://schemas.openxmlformats.org/markup-compatibility/2006" xmlns:a14="http://schemas.microsoft.com/office/drawing/2007/7/7/main" val="C00000" mc:Ignorable=""/>
                </a:solidFill>
                <a:latin typeface="Times New Roman"/>
                <a:ea typeface="Times New Roman"/>
                <a:cs typeface="Tahoma"/>
              </a:rPr>
              <a:t>مفهوم خدا باوری در عرفان سای بابا</a:t>
            </a:r>
            <a:endParaRPr lang="en-US" sz="3200" dirty="0">
              <a:solidFill>
                <a:srgbClr xmlns:mc="http://schemas.openxmlformats.org/markup-compatibility/2006" xmlns:a14="http://schemas.microsoft.com/office/drawing/2007/7/7/main" val="C00000" mc:Ignorable=""/>
              </a:solidFill>
              <a:latin typeface="Times New Roman"/>
              <a:ea typeface="Times New Roman"/>
            </a:endParaRPr>
          </a:p>
          <a:p>
            <a:pPr marL="228600" indent="-347472" algn="justLow">
              <a:spcBef>
                <a:spcPts val="720"/>
              </a:spcBef>
            </a:pPr>
            <a:r>
              <a:rPr lang="fa-IR" sz="3200" dirty="0">
                <a:latin typeface="Times New Roman"/>
                <a:ea typeface="Times New Roman"/>
                <a:cs typeface="Tahoma"/>
              </a:rPr>
              <a:t>خداشناسی درون مایه تمام بایدها و نبایدهای مکاتب و مسالکی است که رویکرد به منبع قدسی را جزء لاینفک عقاید خود پنداشته اند، در تمام اعصار گوناگون، خداشناسی در تفکرات مذهبی کانونی است که ذهن پژوهشکران را ناخواسته به سوی خود جذب می کند در مسیر کنکاش مباحث دینی اولین قدم متفکر برخود با بزرگ ترین سئوال ممکن در حیطه کاری اوست که آیا خدا هست یا نیست؟ </a:t>
            </a:r>
            <a:endParaRPr lang="en-US" sz="3200" dirty="0">
              <a:latin typeface="Times New Roman"/>
              <a:ea typeface="Times New Roman"/>
            </a:endParaRPr>
          </a:p>
          <a:p>
            <a:endParaRPr lang="fa-IR" sz="32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14107046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228600" indent="-347472" algn="justLow">
              <a:spcBef>
                <a:spcPts val="768"/>
              </a:spcBef>
              <a:buSzPts val="3200"/>
              <a:buFont typeface="Arial"/>
              <a:buChar char="•"/>
            </a:pPr>
            <a:r>
              <a:rPr lang="fa-IR" sz="4400" dirty="0">
                <a:latin typeface="Times New Roman"/>
                <a:ea typeface="Times New Roman"/>
                <a:cs typeface="Tahoma"/>
              </a:rPr>
              <a:t>تاریخ ادیان گذشته اغلب گواه بر مثبت انگاری به سئوال فوق است ، هر چند موجی از مکاتب عرفانی در غرب ، از دهه های گذشته سعی بر حذف این سئوال و یا پاسخ منفی بدان را برگزیده اند. در هر حال پاسخ بسیاری از مکاتب دینی دال بر صدق این مطلب است.</a:t>
            </a:r>
            <a:endParaRPr lang="en-US" sz="4400" dirty="0">
              <a:latin typeface="Times New Roman"/>
              <a:ea typeface="Times New Roman"/>
            </a:endParaRPr>
          </a:p>
          <a:p>
            <a:endParaRPr lang="fa-IR" sz="44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5163680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228600" indent="-347472" algn="justLow">
              <a:spcBef>
                <a:spcPts val="768"/>
              </a:spcBef>
              <a:buSzPts val="3200"/>
              <a:buFont typeface="Arial"/>
              <a:buChar char="•"/>
            </a:pPr>
            <a:r>
              <a:rPr lang="fa-IR" sz="3600" dirty="0">
                <a:latin typeface="Times New Roman"/>
                <a:ea typeface="Times New Roman"/>
                <a:cs typeface="Tahoma"/>
              </a:rPr>
              <a:t>در گام بعدی مسئله بر سر تعدد خدا یا یگانگی اوست، در هندوئیسم و مذاهب منشعب آن ، بحث چند خدایی همواره پر رونق بوده هر چند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سای بابا به واسطه اقتباس از تعالیم هندو، به انواع تجلیات خداوند معتقد است</a:t>
            </a:r>
            <a:r>
              <a:rPr lang="fa-IR" sz="3600" dirty="0">
                <a:latin typeface="Times New Roman"/>
                <a:ea typeface="Times New Roman"/>
                <a:cs typeface="Tahoma"/>
              </a:rPr>
              <a:t>، اما بر خلاف کتب مقدس ،هندوئیسم بیشتر بر خدای اعلی تکیه دارد. چنانکه همواره در تعالیم او بحث از خدا با تکیه بر وحدانیت شکل می گیرد.</a:t>
            </a:r>
            <a:endParaRPr lang="en-US" sz="3600" dirty="0">
              <a:latin typeface="Times New Roman"/>
              <a:ea typeface="Times New Roman"/>
            </a:endParaRPr>
          </a:p>
          <a:p>
            <a:endParaRPr lang="fa-IR" sz="3600" dirty="0"/>
          </a:p>
        </p:txBody>
      </p:sp>
      <p:sp>
        <p:nvSpPr>
          <p:cNvPr id="2" name="Title 1"/>
          <p:cNvSpPr>
            <a:spLocks noGrp="1"/>
          </p:cNvSpPr>
          <p:nvPr>
            <p:ph type="title"/>
          </p:nvPr>
        </p:nvSpPr>
        <p:spPr>
          <a:xfrm flipV="1">
            <a:off x="457200" y="214290"/>
            <a:ext cx="8229600" cy="60348"/>
          </a:xfrm>
        </p:spPr>
        <p:txBody>
          <a:bodyPr>
            <a:normAutofit fontScale="90000"/>
          </a:bodyPr>
          <a:lstStyle/>
          <a:p>
            <a:endParaRPr lang="fa-IR" dirty="0"/>
          </a:p>
        </p:txBody>
      </p:sp>
    </p:spTree>
    <p:extLst>
      <p:ext uri="{BB962C8B-B14F-4D97-AF65-F5344CB8AC3E}">
        <p14:creationId xmlns:p14="http://schemas.microsoft.com/office/powerpoint/2007/7/12/main" val="23968848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228600" indent="-347472" algn="justLow">
              <a:spcBef>
                <a:spcPts val="768"/>
              </a:spcBef>
              <a:buSzPts val="3200"/>
              <a:buFont typeface="Arial"/>
              <a:buChar char="•"/>
            </a:pPr>
            <a:r>
              <a:rPr lang="fa-IR" sz="4000" dirty="0">
                <a:latin typeface="Times New Roman"/>
                <a:ea typeface="Times New Roman"/>
                <a:cs typeface="Tahoma"/>
              </a:rPr>
              <a:t>و می گوید: «مهمترین و بالاترین نیاز بشر امروزی این است که این واقعیت را بپذیرد که خداوند یکی است، این چیزی است که </a:t>
            </a:r>
            <a:r>
              <a:rPr lang="fa-IR" sz="4000" dirty="0">
                <a:solidFill>
                  <a:srgbClr xmlns:mc="http://schemas.openxmlformats.org/markup-compatibility/2006" xmlns:a14="http://schemas.microsoft.com/office/drawing/2007/7/7/main" val="00B050" mc:Ignorable=""/>
                </a:solidFill>
                <a:latin typeface="Times New Roman"/>
                <a:ea typeface="Times New Roman"/>
                <a:cs typeface="Tahoma"/>
              </a:rPr>
              <a:t>مسیح و محمد </a:t>
            </a:r>
            <a:r>
              <a:rPr lang="fa-IR" sz="4000" dirty="0">
                <a:latin typeface="Times New Roman"/>
                <a:ea typeface="Times New Roman"/>
                <a:cs typeface="Tahoma"/>
              </a:rPr>
              <a:t>اعلام کرده اند، کلمه </a:t>
            </a:r>
            <a:r>
              <a:rPr lang="fa-IR" sz="4000" dirty="0">
                <a:solidFill>
                  <a:srgbClr xmlns:mc="http://schemas.openxmlformats.org/markup-compatibility/2006" xmlns:a14="http://schemas.microsoft.com/office/drawing/2007/7/7/main" val="00B050" mc:Ignorable=""/>
                </a:solidFill>
                <a:latin typeface="Times New Roman"/>
                <a:ea typeface="Times New Roman"/>
                <a:cs typeface="Tahoma"/>
              </a:rPr>
              <a:t>الله </a:t>
            </a:r>
            <a:r>
              <a:rPr lang="fa-IR" sz="4000" dirty="0">
                <a:latin typeface="Times New Roman"/>
                <a:ea typeface="Times New Roman"/>
                <a:cs typeface="Tahoma"/>
              </a:rPr>
              <a:t>واقعاً به معنای یگانه ی متعالی است که همه چیز را در عالم هستی در بر می گیرد.»</a:t>
            </a:r>
            <a:endParaRPr lang="en-US" sz="4000" dirty="0">
              <a:latin typeface="Times New Roman"/>
              <a:ea typeface="Times New Roman"/>
            </a:endParaRPr>
          </a:p>
          <a:p>
            <a:pPr marL="347472" indent="-347472">
              <a:spcBef>
                <a:spcPts val="576"/>
              </a:spcBef>
            </a:pPr>
            <a:r>
              <a:rPr lang="fa-IR" sz="2000" dirty="0">
                <a:latin typeface="Times New Roman"/>
                <a:ea typeface="Times New Roman"/>
                <a:cs typeface="Times New Roman"/>
              </a:rPr>
              <a:t>-  سای بابا ، ساتیا ، تعلیمات ساتیا سای بابا ، ترجمه رویا مصاحبی محمدی ، ص 310</a:t>
            </a:r>
            <a:r>
              <a:rPr lang="fa-IR" sz="4000" dirty="0">
                <a:latin typeface="Times New Roman"/>
                <a:ea typeface="Times New Roman"/>
                <a:cs typeface="Times New Roman"/>
              </a:rPr>
              <a:t> </a:t>
            </a:r>
            <a:endParaRPr lang="en-US" sz="4000" dirty="0">
              <a:latin typeface="Times New Roman"/>
              <a:ea typeface="Times New Roman"/>
            </a:endParaRPr>
          </a:p>
          <a:p>
            <a:endParaRPr lang="fa-IR" sz="4000" dirty="0"/>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07/7/12/main" val="33092020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lnSpcReduction="10000"/>
          </a:bodyPr>
          <a:lstStyle/>
          <a:p>
            <a:pPr marL="228600" indent="-347472" algn="justLow">
              <a:spcBef>
                <a:spcPts val="720"/>
              </a:spcBef>
              <a:buSzPts val="3000"/>
              <a:buFont typeface="Arial"/>
              <a:buChar char="•"/>
            </a:pPr>
            <a:r>
              <a:rPr lang="fa-IR" sz="3600" dirty="0">
                <a:latin typeface="Times New Roman"/>
                <a:ea typeface="Times New Roman"/>
                <a:cs typeface="Tahoma"/>
              </a:rPr>
              <a:t>و در جای دیگر می گوید:« که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همه انسان ها را تجسمی از الوهیت بدانید </a:t>
            </a:r>
            <a:r>
              <a:rPr lang="fa-IR" sz="3600" dirty="0">
                <a:latin typeface="Times New Roman"/>
                <a:ea typeface="Times New Roman"/>
                <a:cs typeface="Tahoma"/>
              </a:rPr>
              <a:t>و باعشق ، تفاهم و خدمت به آن ها احترام بگذارید، تنها یک نابینا </a:t>
            </a:r>
            <a:r>
              <a:rPr lang="fa-IR" sz="3600" dirty="0" smtClean="0">
                <a:latin typeface="Times New Roman"/>
                <a:ea typeface="Times New Roman"/>
                <a:cs typeface="Tahoma"/>
              </a:rPr>
              <a:t>نسبت </a:t>
            </a:r>
            <a:r>
              <a:rPr lang="fa-IR" sz="3600" dirty="0">
                <a:latin typeface="Times New Roman"/>
                <a:ea typeface="Times New Roman"/>
                <a:cs typeface="Tahoma"/>
              </a:rPr>
              <a:t>به شرایط ملال آور دیگران </a:t>
            </a:r>
            <a:r>
              <a:rPr lang="fa-IR" sz="3600" dirty="0" smtClean="0">
                <a:latin typeface="Times New Roman"/>
                <a:ea typeface="Times New Roman"/>
                <a:cs typeface="Tahoma"/>
              </a:rPr>
              <a:t>بی </a:t>
            </a:r>
            <a:r>
              <a:rPr lang="fa-IR" sz="3600" dirty="0">
                <a:latin typeface="Times New Roman"/>
                <a:ea typeface="Times New Roman"/>
                <a:cs typeface="Tahoma"/>
              </a:rPr>
              <a:t>تفاوت می ماند، تنها یک ناشنوا از ناله های دیگران تأثیر نمی پذیرد، در حقیقت «</a:t>
            </a:r>
            <a:r>
              <a:rPr lang="fa-IR" sz="3600" b="1" dirty="0">
                <a:latin typeface="Times New Roman"/>
                <a:ea typeface="Times New Roman"/>
                <a:cs typeface="Tahoma"/>
              </a:rPr>
              <a:t>دیگران</a:t>
            </a:r>
            <a:r>
              <a:rPr lang="fa-IR" sz="3600" dirty="0">
                <a:latin typeface="Times New Roman"/>
                <a:ea typeface="Times New Roman"/>
                <a:cs typeface="Times New Roman"/>
              </a:rPr>
              <a:t>»وجود ندارد، </a:t>
            </a:r>
            <a:r>
              <a:rPr lang="fa-IR" sz="3600" dirty="0">
                <a:solidFill>
                  <a:srgbClr xmlns:mc="http://schemas.openxmlformats.org/markup-compatibility/2006" xmlns:a14="http://schemas.microsoft.com/office/drawing/2007/7/7/main" val="C00000" mc:Ignorable=""/>
                </a:solidFill>
                <a:latin typeface="Times New Roman"/>
                <a:ea typeface="Times New Roman"/>
                <a:cs typeface="Times New Roman"/>
              </a:rPr>
              <a:t>شما همه سلول های زنده ای در بدن خداوندید، </a:t>
            </a:r>
            <a:r>
              <a:rPr lang="fa-IR" sz="3600" dirty="0">
                <a:latin typeface="Times New Roman"/>
                <a:ea typeface="Times New Roman"/>
                <a:cs typeface="Times New Roman"/>
              </a:rPr>
              <a:t>و هر سلول   وظیفه اش را برای پیشبرد اراده وی به انجام می رساند.»</a:t>
            </a:r>
            <a:endParaRPr lang="en-US" sz="3600" dirty="0">
              <a:latin typeface="Times New Roman"/>
              <a:ea typeface="Times New Roman"/>
            </a:endParaRPr>
          </a:p>
          <a:p>
            <a:pPr marL="347472" indent="-347472">
              <a:spcBef>
                <a:spcPts val="528"/>
              </a:spcBef>
            </a:pPr>
            <a:r>
              <a:rPr lang="fa-IR" sz="2000" dirty="0">
                <a:latin typeface="Times New Roman"/>
                <a:ea typeface="Times New Roman"/>
                <a:cs typeface="Times New Roman"/>
              </a:rPr>
              <a:t>-   سای بابا ، ساتیا ، تعلیمات ساتیا سای بابا ، ترجمه توران دخت تمدن ( ملکی ) ص 206</a:t>
            </a:r>
            <a:endParaRPr lang="en-US" sz="2000" dirty="0">
              <a:latin typeface="Times New Roman"/>
              <a:ea typeface="Times New Roman"/>
            </a:endParaRPr>
          </a:p>
          <a:p>
            <a:endParaRPr lang="fa-IR"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375078421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929354"/>
          </a:xfrm>
        </p:spPr>
        <p:txBody>
          <a:bodyPr>
            <a:noAutofit/>
          </a:bodyPr>
          <a:lstStyle/>
          <a:p>
            <a:pPr marL="347472" indent="-347472">
              <a:spcBef>
                <a:spcPts val="720"/>
              </a:spcBef>
              <a:buSzPts val="3000"/>
              <a:buFont typeface="Arial"/>
              <a:buChar char="•"/>
            </a:pPr>
            <a:r>
              <a:rPr lang="fa-IR" sz="3200" dirty="0">
                <a:ea typeface="Times New Roman"/>
                <a:cs typeface="Tahoma"/>
              </a:rPr>
              <a:t>خلاصه این که در تمام عرفان های نوظهور (سکولار ) به وجود خدا اعتراف شده،            ( به جز بعضی از عرفان های آمریکایی و آمریکای جنوبی مانندعرفان کاستاندا) لیکن بحث بر سر میزان اعتبار ، اهمیت و قدرت تصرف در امور شخص سالک است، در عرفان      سای بابا موضوع خدا باوری کم اهمیت جلوه می کند خداوند در روند تغییرات زندگی انسان نقش کم رنگی را اجرا می کند، چنان که هر اندازه الوهیت در عرفان های توحیدی بالاخص عرفان اسلامی پر اهمیت است در عرفان های سکولار کم اهمیت و بی ارزش است. </a:t>
            </a:r>
            <a:endParaRPr lang="fa-IR" sz="3200" dirty="0">
              <a:cs typeface="Calibri"/>
            </a:endParaRPr>
          </a:p>
          <a:p>
            <a:endParaRPr lang="fa-IR" sz="32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1431465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228600" indent="-347472" algn="justLow">
              <a:spcBef>
                <a:spcPts val="600"/>
              </a:spcBef>
              <a:buSzPts val="2500"/>
              <a:buFont typeface="Arial"/>
              <a:buChar char="•"/>
            </a:pPr>
            <a:r>
              <a:rPr lang="fa-IR" sz="2800" dirty="0">
                <a:solidFill>
                  <a:srgbClr xmlns:mc="http://schemas.openxmlformats.org/markup-compatibility/2006" xmlns:a14="http://schemas.microsoft.com/office/drawing/2007/7/7/main" val="C00000" mc:Ignorable=""/>
                </a:solidFill>
                <a:latin typeface="Times New Roman"/>
                <a:ea typeface="Times New Roman"/>
                <a:cs typeface="Tahoma"/>
              </a:rPr>
              <a:t>سای بابا </a:t>
            </a:r>
            <a:r>
              <a:rPr lang="fa-IR" sz="2800" dirty="0">
                <a:latin typeface="Times New Roman"/>
                <a:ea typeface="Times New Roman"/>
                <a:cs typeface="Tahoma"/>
              </a:rPr>
              <a:t>در بُعد دستورات عملی هیچ گاه هدف و قصد انجام اعمال را توجه به خدا اعلام نمی دارد، چنان که در بُعد عملی حتی هیچ اشاره ای به خدا نمی شود. چنین     موضع گیری هایی که در عرفان </a:t>
            </a:r>
            <a:r>
              <a:rPr lang="fa-IR" sz="2800" dirty="0">
                <a:solidFill>
                  <a:srgbClr xmlns:mc="http://schemas.openxmlformats.org/markup-compatibility/2006" xmlns:a14="http://schemas.microsoft.com/office/drawing/2007/7/7/main" val="C00000" mc:Ignorable=""/>
                </a:solidFill>
                <a:latin typeface="Times New Roman"/>
                <a:ea typeface="Times New Roman"/>
                <a:cs typeface="Tahoma"/>
              </a:rPr>
              <a:t>سای بابا  </a:t>
            </a:r>
            <a:r>
              <a:rPr lang="fa-IR" sz="2800" dirty="0">
                <a:latin typeface="Times New Roman"/>
                <a:ea typeface="Times New Roman"/>
                <a:cs typeface="Tahoma"/>
              </a:rPr>
              <a:t>و بطور کلی در همه </a:t>
            </a:r>
            <a:r>
              <a:rPr lang="fa-IR" sz="2800" dirty="0">
                <a:solidFill>
                  <a:srgbClr xmlns:mc="http://schemas.openxmlformats.org/markup-compatibility/2006" xmlns:a14="http://schemas.microsoft.com/office/drawing/2007/7/7/main" val="C00000" mc:Ignorable=""/>
                </a:solidFill>
                <a:latin typeface="Times New Roman"/>
                <a:ea typeface="Times New Roman"/>
                <a:cs typeface="Tahoma"/>
              </a:rPr>
              <a:t>عرفان های نوظهور </a:t>
            </a:r>
            <a:r>
              <a:rPr lang="fa-IR" sz="2800" dirty="0">
                <a:latin typeface="Times New Roman"/>
                <a:ea typeface="Times New Roman"/>
                <a:cs typeface="Tahoma"/>
              </a:rPr>
              <a:t>به آن اشاره می شود ، بیشتر متاثر از </a:t>
            </a:r>
            <a:r>
              <a:rPr lang="fa-IR" sz="2800" dirty="0">
                <a:solidFill>
                  <a:srgbClr xmlns:mc="http://schemas.openxmlformats.org/markup-compatibility/2006" xmlns:a14="http://schemas.microsoft.com/office/drawing/2007/7/7/main" val="C00000" mc:Ignorable=""/>
                </a:solidFill>
                <a:latin typeface="Times New Roman"/>
                <a:ea typeface="Times New Roman"/>
                <a:cs typeface="Tahoma"/>
              </a:rPr>
              <a:t>«</a:t>
            </a:r>
            <a:r>
              <a:rPr lang="fa-IR" sz="2800" b="1" dirty="0">
                <a:solidFill>
                  <a:srgbClr xmlns:mc="http://schemas.openxmlformats.org/markup-compatibility/2006" xmlns:a14="http://schemas.microsoft.com/office/drawing/2007/7/7/main" val="C00000" mc:Ignorable=""/>
                </a:solidFill>
                <a:latin typeface="Times New Roman"/>
                <a:ea typeface="Times New Roman"/>
                <a:cs typeface="Tahoma"/>
              </a:rPr>
              <a:t>اومانیسم</a:t>
            </a:r>
            <a:r>
              <a:rPr lang="fa-IR" sz="2800" dirty="0">
                <a:solidFill>
                  <a:srgbClr xmlns:mc="http://schemas.openxmlformats.org/markup-compatibility/2006" xmlns:a14="http://schemas.microsoft.com/office/drawing/2007/7/7/main" val="C00000" mc:Ignorable=""/>
                </a:solidFill>
                <a:latin typeface="Times New Roman"/>
                <a:ea typeface="Times New Roman"/>
                <a:cs typeface="Times New Roman"/>
              </a:rPr>
              <a:t>» </a:t>
            </a:r>
            <a:r>
              <a:rPr lang="fa-IR" sz="2800" dirty="0">
                <a:solidFill>
                  <a:schemeClr val="tx2"/>
                </a:solidFill>
                <a:latin typeface="Times New Roman"/>
                <a:ea typeface="Times New Roman"/>
                <a:cs typeface="Times New Roman"/>
              </a:rPr>
              <a:t>غربی</a:t>
            </a:r>
            <a:r>
              <a:rPr lang="fa-IR" sz="2800" dirty="0">
                <a:solidFill>
                  <a:srgbClr xmlns:mc="http://schemas.openxmlformats.org/markup-compatibility/2006" xmlns:a14="http://schemas.microsoft.com/office/drawing/2007/7/7/main" val="C00000" mc:Ignorable=""/>
                </a:solidFill>
                <a:latin typeface="Times New Roman"/>
                <a:ea typeface="Times New Roman"/>
                <a:cs typeface="Times New Roman"/>
              </a:rPr>
              <a:t> (یعنی انسان گرایی) </a:t>
            </a:r>
            <a:r>
              <a:rPr lang="fa-IR" sz="2800" dirty="0">
                <a:latin typeface="Times New Roman"/>
                <a:ea typeface="Times New Roman"/>
                <a:cs typeface="Times New Roman"/>
              </a:rPr>
              <a:t>و مکاتب فلسفی همچون </a:t>
            </a:r>
            <a:r>
              <a:rPr lang="fa-IR" sz="2800" dirty="0">
                <a:solidFill>
                  <a:srgbClr xmlns:mc="http://schemas.openxmlformats.org/markup-compatibility/2006" xmlns:a14="http://schemas.microsoft.com/office/drawing/2007/7/7/main" val="C00000" mc:Ignorable=""/>
                </a:solidFill>
                <a:latin typeface="Times New Roman"/>
                <a:ea typeface="Times New Roman"/>
                <a:cs typeface="Times New Roman"/>
              </a:rPr>
              <a:t>« اگزسیتا نسیالیسم</a:t>
            </a:r>
            <a:r>
              <a:rPr lang="fa-IR" sz="2800" dirty="0" smtClean="0">
                <a:solidFill>
                  <a:srgbClr xmlns:mc="http://schemas.openxmlformats.org/markup-compatibility/2006" xmlns:a14="http://schemas.microsoft.com/office/drawing/2007/7/7/main" val="0070C0" mc:Ignorable=""/>
                </a:solidFill>
                <a:latin typeface="Times New Roman"/>
                <a:ea typeface="Times New Roman"/>
                <a:cs typeface="Times New Roman"/>
              </a:rPr>
              <a:t>»( </a:t>
            </a:r>
            <a:r>
              <a:rPr lang="fa-IR" sz="2000" dirty="0">
                <a:solidFill>
                  <a:srgbClr xmlns:mc="http://schemas.openxmlformats.org/markup-compatibility/2006" xmlns:a14="http://schemas.microsoft.com/office/drawing/2007/7/7/main" val="0070C0" mc:Ignorable=""/>
                </a:solidFill>
              </a:rPr>
              <a:t>بنابر نظر </a:t>
            </a:r>
            <a:r>
              <a:rPr lang="fa-IR" sz="2000" u="sng" dirty="0">
                <a:solidFill>
                  <a:srgbClr xmlns:mc="http://schemas.openxmlformats.org/markup-compatibility/2006" xmlns:a14="http://schemas.microsoft.com/office/drawing/2007/7/7/main" val="0070C0" mc:Ignorable=""/>
                </a:solidFill>
              </a:rPr>
              <a:t>فلاسفه اگزیستانس</a:t>
            </a:r>
            <a:r>
              <a:rPr lang="fa-IR" sz="2000" dirty="0">
                <a:solidFill>
                  <a:srgbClr xmlns:mc="http://schemas.openxmlformats.org/markup-compatibility/2006" xmlns:a14="http://schemas.microsoft.com/office/drawing/2007/7/7/main" val="0070C0" mc:Ignorable=""/>
                </a:solidFill>
              </a:rPr>
              <a:t> وجود و هستی هر چیز، بالاتر و متعالی تر از </a:t>
            </a:r>
            <a:r>
              <a:rPr lang="fa-IR" sz="2000" dirty="0">
                <a:solidFill>
                  <a:srgbClr xmlns:mc="http://schemas.openxmlformats.org/markup-compatibility/2006" xmlns:a14="http://schemas.microsoft.com/office/drawing/2007/7/7/main" val="0070C0" mc:Ignorable=""/>
                </a:solidFill>
                <a:hlinkClick r:id="rId2" action="ppaction://hlinkfile" tooltip="ماهیت"/>
              </a:rPr>
              <a:t>ماهیت</a:t>
            </a:r>
            <a:r>
              <a:rPr lang="fa-IR" sz="2000" dirty="0">
                <a:solidFill>
                  <a:srgbClr xmlns:mc="http://schemas.openxmlformats.org/markup-compatibility/2006" xmlns:a14="http://schemas.microsoft.com/office/drawing/2007/7/7/main" val="0070C0" mc:Ignorable=""/>
                </a:solidFill>
              </a:rPr>
              <a:t> و چیستی آن چیز می باشد. همه ما حقیقتا با وجود اشیا سر و کار داریم و اگر درست توجه کنیم، خود را غوطه ور در وجود جهان و موجودات آن می یابیم. بنابراین اصالت با وجود می باشد. (اگزیستانسیالیسم یعنی مکتب اصالت وجود</a:t>
            </a:r>
            <a:r>
              <a:rPr lang="fa-IR" sz="2000" dirty="0" smtClean="0">
                <a:solidFill>
                  <a:srgbClr xmlns:mc="http://schemas.openxmlformats.org/markup-compatibility/2006" xmlns:a14="http://schemas.microsoft.com/office/drawing/2007/7/7/main" val="0070C0" mc:Ignorable=""/>
                </a:solidFill>
              </a:rPr>
              <a:t>.)</a:t>
            </a:r>
            <a:r>
              <a:rPr lang="fa-IR" sz="2000" dirty="0" smtClean="0">
                <a:latin typeface="Times New Roman"/>
                <a:ea typeface="Times New Roman"/>
                <a:cs typeface="Times New Roman"/>
              </a:rPr>
              <a:t>رونق </a:t>
            </a:r>
            <a:r>
              <a:rPr lang="fa-IR" sz="2800" dirty="0">
                <a:latin typeface="Times New Roman"/>
                <a:ea typeface="Times New Roman"/>
                <a:cs typeface="Times New Roman"/>
              </a:rPr>
              <a:t>می گیرند، هر چند نقش فراگیر </a:t>
            </a:r>
            <a:r>
              <a:rPr lang="fa-IR" sz="2800" dirty="0">
                <a:solidFill>
                  <a:srgbClr xmlns:mc="http://schemas.openxmlformats.org/markup-compatibility/2006" xmlns:a14="http://schemas.microsoft.com/office/drawing/2007/7/7/main" val="C00000" mc:Ignorable=""/>
                </a:solidFill>
                <a:latin typeface="Times New Roman"/>
                <a:ea typeface="Times New Roman"/>
                <a:cs typeface="Times New Roman"/>
              </a:rPr>
              <a:t>«نیهیلیسم</a:t>
            </a:r>
            <a:r>
              <a:rPr lang="fa-IR" sz="2800" dirty="0">
                <a:latin typeface="Times New Roman"/>
                <a:ea typeface="Times New Roman"/>
                <a:cs typeface="Times New Roman"/>
              </a:rPr>
              <a:t>» دنیای غرب،  که در اواخر قرن نوزدهم، و بعد از مکتب فلسفی </a:t>
            </a:r>
            <a:r>
              <a:rPr lang="fa-IR" sz="2800" dirty="0">
                <a:solidFill>
                  <a:srgbClr xmlns:mc="http://schemas.openxmlformats.org/markup-compatibility/2006" xmlns:a14="http://schemas.microsoft.com/office/drawing/2007/7/7/main" val="C00000" mc:Ignorable=""/>
                </a:solidFill>
                <a:latin typeface="Times New Roman"/>
                <a:ea typeface="Times New Roman"/>
                <a:cs typeface="Times New Roman"/>
              </a:rPr>
              <a:t>«</a:t>
            </a:r>
            <a:r>
              <a:rPr lang="fa-IR" sz="2800" b="1" dirty="0">
                <a:solidFill>
                  <a:srgbClr xmlns:mc="http://schemas.openxmlformats.org/markup-compatibility/2006" xmlns:a14="http://schemas.microsoft.com/office/drawing/2007/7/7/main" val="C00000" mc:Ignorable=""/>
                </a:solidFill>
                <a:latin typeface="Times New Roman"/>
                <a:ea typeface="Times New Roman"/>
                <a:cs typeface="Tahoma"/>
              </a:rPr>
              <a:t>نیچه</a:t>
            </a:r>
            <a:r>
              <a:rPr lang="fa-IR" sz="2800" dirty="0">
                <a:latin typeface="Times New Roman"/>
                <a:ea typeface="Times New Roman"/>
                <a:cs typeface="Times New Roman"/>
              </a:rPr>
              <a:t>» شکل می گیرد بر    </a:t>
            </a:r>
            <a:r>
              <a:rPr lang="fa-IR" sz="2800" dirty="0">
                <a:solidFill>
                  <a:srgbClr xmlns:mc="http://schemas.openxmlformats.org/markup-compatibility/2006" xmlns:a14="http://schemas.microsoft.com/office/drawing/2007/7/7/main" val="C00000" mc:Ignorable=""/>
                </a:solidFill>
                <a:latin typeface="Times New Roman"/>
                <a:ea typeface="Times New Roman"/>
                <a:cs typeface="Times New Roman"/>
              </a:rPr>
              <a:t>عرفان های سکولار </a:t>
            </a:r>
            <a:r>
              <a:rPr lang="fa-IR" sz="2800" dirty="0">
                <a:latin typeface="Times New Roman"/>
                <a:ea typeface="Times New Roman"/>
                <a:cs typeface="Times New Roman"/>
              </a:rPr>
              <a:t>حائز اهمیت است. </a:t>
            </a:r>
            <a:endParaRPr lang="en-US" sz="2800" dirty="0">
              <a:latin typeface="Times New Roman"/>
              <a:ea typeface="Times New Roman"/>
            </a:endParaRPr>
          </a:p>
          <a:p>
            <a:pPr marL="347472" indent="-347472">
              <a:spcBef>
                <a:spcPts val="456"/>
              </a:spcBef>
            </a:pPr>
            <a:r>
              <a:rPr lang="fa-IR" sz="1600" dirty="0">
                <a:latin typeface="Times New Roman"/>
                <a:ea typeface="Times New Roman"/>
                <a:cs typeface="Times New Roman"/>
              </a:rPr>
              <a:t>-  جریانی فلسفی ، ادبی است که پایه آن بر آزادی فردی ، مسئولیت و نیز نسبیت گرایی است </a:t>
            </a:r>
            <a:endParaRPr lang="en-US" sz="1600" dirty="0">
              <a:latin typeface="Times New Roman"/>
              <a:ea typeface="Times New Roman"/>
            </a:endParaRPr>
          </a:p>
          <a:p>
            <a:pPr marL="347472" indent="-347472">
              <a:spcBef>
                <a:spcPts val="456"/>
              </a:spcBef>
            </a:pPr>
            <a:r>
              <a:rPr lang="fa-IR" sz="1600" dirty="0">
                <a:latin typeface="Times New Roman"/>
                <a:ea typeface="Times New Roman"/>
                <a:cs typeface="Times New Roman"/>
              </a:rPr>
              <a:t>-  سایت راسخون، الوهیت در عرفان سای بابا، نوشته محمد حسین کیانی 16/6/86  ساعت 30 : 10</a:t>
            </a:r>
            <a:endParaRPr lang="en-US" sz="1600" dirty="0">
              <a:latin typeface="Times New Roman"/>
              <a:ea typeface="Times New Roman"/>
            </a:endParaRPr>
          </a:p>
          <a:p>
            <a:endParaRPr lang="fa-IR" sz="28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166629694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929354"/>
          </a:xfrm>
        </p:spPr>
        <p:txBody>
          <a:bodyPr>
            <a:noAutofit/>
          </a:bodyPr>
          <a:lstStyle/>
          <a:p>
            <a:pPr marL="228600" indent="-347472" algn="justLow">
              <a:spcBef>
                <a:spcPts val="648"/>
              </a:spcBef>
              <a:buSzPts val="2700"/>
              <a:buFont typeface="Arial"/>
              <a:buChar char="•"/>
            </a:pPr>
            <a:r>
              <a:rPr lang="fa-IR" b="1" dirty="0">
                <a:solidFill>
                  <a:srgbClr xmlns:mc="http://schemas.openxmlformats.org/markup-compatibility/2006" xmlns:a14="http://schemas.microsoft.com/office/drawing/2007/7/7/main" val="C00000" mc:Ignorable=""/>
                </a:solidFill>
                <a:latin typeface="Times New Roman"/>
                <a:ea typeface="Times New Roman"/>
                <a:cs typeface="Tahoma"/>
              </a:rPr>
              <a:t>نقد </a:t>
            </a:r>
            <a:r>
              <a:rPr lang="fa-IR" b="1" dirty="0" smtClean="0">
                <a:solidFill>
                  <a:srgbClr xmlns:mc="http://schemas.openxmlformats.org/markup-compatibility/2006" xmlns:a14="http://schemas.microsoft.com/office/drawing/2007/7/7/main" val="C00000" mc:Ignorable=""/>
                </a:solidFill>
                <a:latin typeface="Times New Roman"/>
                <a:ea typeface="Times New Roman"/>
                <a:cs typeface="Tahoma"/>
              </a:rPr>
              <a:t>مبانی سای بابا </a:t>
            </a:r>
            <a:endParaRPr lang="en-US" dirty="0">
              <a:solidFill>
                <a:srgbClr xmlns:mc="http://schemas.openxmlformats.org/markup-compatibility/2006" xmlns:a14="http://schemas.microsoft.com/office/drawing/2007/7/7/main" val="C00000" mc:Ignorable=""/>
              </a:solidFill>
              <a:latin typeface="Times New Roman"/>
              <a:ea typeface="Times New Roman"/>
            </a:endParaRPr>
          </a:p>
          <a:p>
            <a:pPr marL="347472" indent="-347472">
              <a:spcBef>
                <a:spcPts val="648"/>
              </a:spcBef>
            </a:pPr>
            <a:r>
              <a:rPr lang="fa-IR" dirty="0">
                <a:ea typeface="Times New Roman"/>
                <a:cs typeface="Tahoma"/>
              </a:rPr>
              <a:t>همانطور که گفته شد؛در مورد تفاوت های </a:t>
            </a:r>
            <a:r>
              <a:rPr lang="fa-IR" dirty="0">
                <a:solidFill>
                  <a:srgbClr xmlns:mc="http://schemas.openxmlformats.org/markup-compatibility/2006" xmlns:a14="http://schemas.microsoft.com/office/drawing/2007/7/7/main" val="00B050" mc:Ignorable=""/>
                </a:solidFill>
                <a:ea typeface="Times New Roman"/>
                <a:cs typeface="Tahoma"/>
              </a:rPr>
              <a:t>عرفان دینی </a:t>
            </a:r>
            <a:r>
              <a:rPr lang="fa-IR" dirty="0">
                <a:ea typeface="Times New Roman"/>
                <a:cs typeface="Tahoma"/>
              </a:rPr>
              <a:t>با </a:t>
            </a:r>
            <a:r>
              <a:rPr lang="fa-IR" dirty="0">
                <a:solidFill>
                  <a:srgbClr xmlns:mc="http://schemas.openxmlformats.org/markup-compatibility/2006" xmlns:a14="http://schemas.microsoft.com/office/drawing/2007/7/7/main" val="C00000" mc:Ignorable=""/>
                </a:solidFill>
                <a:ea typeface="Times New Roman"/>
                <a:cs typeface="Tahoma"/>
              </a:rPr>
              <a:t>معنویت نو پدید، «پلورالیستیکال» یعنی تکثر گرایی بودن معنویت نو پدید</a:t>
            </a:r>
            <a:r>
              <a:rPr lang="fa-IR" dirty="0">
                <a:ea typeface="Times New Roman"/>
                <a:cs typeface="Tahoma"/>
              </a:rPr>
              <a:t> از وجوه تفاوت آن با عرفان دینی است. گفته های </a:t>
            </a:r>
            <a:r>
              <a:rPr lang="fa-IR" dirty="0">
                <a:solidFill>
                  <a:srgbClr xmlns:mc="http://schemas.openxmlformats.org/markup-compatibility/2006" xmlns:a14="http://schemas.microsoft.com/office/drawing/2007/7/7/main" val="C00000" mc:Ignorable=""/>
                </a:solidFill>
                <a:ea typeface="Times New Roman"/>
                <a:cs typeface="Tahoma"/>
              </a:rPr>
              <a:t>سای بابا </a:t>
            </a:r>
            <a:r>
              <a:rPr lang="fa-IR" dirty="0">
                <a:ea typeface="Times New Roman"/>
                <a:cs typeface="Tahoma"/>
              </a:rPr>
              <a:t>، گویای </a:t>
            </a:r>
            <a:r>
              <a:rPr lang="fa-IR" dirty="0" smtClean="0">
                <a:ea typeface="Times New Roman"/>
                <a:cs typeface="Tahoma"/>
              </a:rPr>
              <a:t>تکثر گرا  </a:t>
            </a:r>
            <a:r>
              <a:rPr lang="fa-IR" dirty="0">
                <a:ea typeface="Times New Roman"/>
                <a:cs typeface="Tahoma"/>
              </a:rPr>
              <a:t>بودن تفکر اوست ، </a:t>
            </a:r>
            <a:r>
              <a:rPr lang="fa-IR" dirty="0">
                <a:solidFill>
                  <a:srgbClr xmlns:mc="http://schemas.openxmlformats.org/markup-compatibility/2006" xmlns:a14="http://schemas.microsoft.com/office/drawing/2007/7/7/main" val="C00000" mc:Ignorable=""/>
                </a:solidFill>
                <a:ea typeface="Times New Roman"/>
                <a:cs typeface="Tahoma"/>
              </a:rPr>
              <a:t>او مدعی ظهور خویش بر روی زمین برای هدایت انسان ها است </a:t>
            </a:r>
            <a:r>
              <a:rPr lang="fa-IR" dirty="0">
                <a:ea typeface="Times New Roman"/>
                <a:cs typeface="Tahoma"/>
              </a:rPr>
              <a:t>و از سوی دیگر می گوید برای تبلیغ هیچ دینی ، نیامده است؛ بلکه آمده تا پیروان هر دینی پیروان بهتری باشند، به گونه ای که هندو، هندوی بهتر ، و مسلمان و مسیحی هم، مسلمان و مسیحی بهتری شوند </a:t>
            </a:r>
            <a:endParaRPr lang="fa-IR" dirty="0">
              <a:cs typeface="Calibri"/>
            </a:endParaRPr>
          </a:p>
          <a:p>
            <a:endParaRPr lang="fa-IR" dirty="0"/>
          </a:p>
        </p:txBody>
      </p:sp>
      <p:sp>
        <p:nvSpPr>
          <p:cNvPr id="2" name="Title 1"/>
          <p:cNvSpPr>
            <a:spLocks noGrp="1"/>
          </p:cNvSpPr>
          <p:nvPr>
            <p:ph type="title"/>
          </p:nvPr>
        </p:nvSpPr>
        <p:spPr>
          <a:xfrm flipV="1">
            <a:off x="457200" y="214290"/>
            <a:ext cx="8229600" cy="60348"/>
          </a:xfrm>
        </p:spPr>
        <p:txBody>
          <a:bodyPr>
            <a:normAutofit fontScale="90000"/>
          </a:bodyPr>
          <a:lstStyle/>
          <a:p>
            <a:endParaRPr lang="fa-IR" dirty="0"/>
          </a:p>
        </p:txBody>
      </p:sp>
    </p:spTree>
    <p:extLst>
      <p:ext uri="{BB962C8B-B14F-4D97-AF65-F5344CB8AC3E}">
        <p14:creationId xmlns:p14="http://schemas.microsoft.com/office/powerpoint/2007/7/12/main" val="231027013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228600" indent="-347472" algn="justLow">
              <a:spcBef>
                <a:spcPts val="768"/>
              </a:spcBef>
              <a:buSzPts val="3200"/>
              <a:buFont typeface="Arial"/>
              <a:buChar char="•"/>
            </a:pPr>
            <a:r>
              <a:rPr lang="fa-IR" sz="3600" dirty="0">
                <a:latin typeface="Times New Roman"/>
                <a:ea typeface="Times New Roman"/>
                <a:cs typeface="Tahoma"/>
              </a:rPr>
              <a:t>این گفته ها در کنار یکدیگر     بیان کننده آن است که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سای بابا </a:t>
            </a:r>
            <a:r>
              <a:rPr lang="fa-IR" sz="3600" dirty="0">
                <a:latin typeface="Times New Roman"/>
                <a:ea typeface="Times New Roman"/>
                <a:cs typeface="Tahoma"/>
              </a:rPr>
              <a:t>باورهای هیچ یک از ادیان را مردود نمی شمارد و همه را با حفظ باورهایشان به بهتر شدن فرا می خواند، به ویژه آنگاه که از یکی بودن عصاره همه ادیان سخن می گوید و دلیلی برای اختلافات دینی  نمی بیند و سرانجام در کلامی آشکارا می گوید: «راه ها متفاوتند اما مقصد یکی است.»</a:t>
            </a:r>
            <a:endParaRPr lang="en-US" sz="3600" dirty="0">
              <a:latin typeface="Times New Roman"/>
              <a:ea typeface="Times New Roman"/>
            </a:endParaRPr>
          </a:p>
          <a:p>
            <a:pPr marL="347472" indent="-347472">
              <a:spcBef>
                <a:spcPts val="384"/>
              </a:spcBef>
            </a:pPr>
            <a:r>
              <a:rPr lang="fa-IR" sz="2000" dirty="0">
                <a:latin typeface="Times New Roman"/>
                <a:ea typeface="Times New Roman"/>
                <a:cs typeface="Times New Roman"/>
              </a:rPr>
              <a:t>-  سای بابا ، تعلیمات معنوی سای بابا ، ص 70 </a:t>
            </a:r>
            <a:endParaRPr lang="en-US" sz="2000" dirty="0">
              <a:latin typeface="Times New Roman"/>
              <a:ea typeface="Times New Roman"/>
            </a:endParaRPr>
          </a:p>
          <a:p>
            <a:endParaRPr lang="fa-IR" sz="36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93968667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228600" indent="-347472" algn="justLow">
              <a:spcBef>
                <a:spcPts val="768"/>
              </a:spcBef>
              <a:buSzPts val="3200"/>
              <a:buFont typeface="Arial"/>
              <a:buChar char="•"/>
            </a:pPr>
            <a:r>
              <a:rPr lang="fa-IR" sz="5400" dirty="0">
                <a:latin typeface="Times New Roman"/>
                <a:ea typeface="Times New Roman"/>
                <a:cs typeface="Tahoma"/>
              </a:rPr>
              <a:t>البته این جمله آن گاه بیان کننده </a:t>
            </a:r>
            <a:r>
              <a:rPr lang="fa-IR" sz="5400" dirty="0">
                <a:solidFill>
                  <a:srgbClr xmlns:mc="http://schemas.openxmlformats.org/markup-compatibility/2006" xmlns:a14="http://schemas.microsoft.com/office/drawing/2007/7/7/main" val="C00000" mc:Ignorable=""/>
                </a:solidFill>
                <a:latin typeface="Times New Roman"/>
                <a:ea typeface="Times New Roman"/>
                <a:cs typeface="Tahoma"/>
              </a:rPr>
              <a:t>پلورالیزم</a:t>
            </a:r>
            <a:r>
              <a:rPr lang="fa-IR" sz="5400" dirty="0">
                <a:latin typeface="Times New Roman"/>
                <a:ea typeface="Times New Roman"/>
                <a:cs typeface="Tahoma"/>
              </a:rPr>
              <a:t> است که گوینده به ترجیح راهی و نفی راه دیگر معتقد نباشد و گفته او در نفی وجود دلیل موجه بر اختلاف های ادیان، گویای همین اعتقاد است.</a:t>
            </a:r>
            <a:endParaRPr lang="en-US" sz="5400" dirty="0">
              <a:latin typeface="Times New Roman"/>
              <a:ea typeface="Times New Roman"/>
            </a:endParaRPr>
          </a:p>
          <a:p>
            <a:endParaRPr lang="fa-IR" sz="54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2577555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228600" indent="-347472" algn="justLow">
              <a:spcBef>
                <a:spcPts val="768"/>
              </a:spcBef>
              <a:buSzPts val="3200"/>
              <a:buFont typeface="Arial"/>
              <a:buChar char="•"/>
            </a:pPr>
            <a:r>
              <a:rPr lang="fa-IR" sz="4000" dirty="0">
                <a:latin typeface="Times New Roman"/>
                <a:ea typeface="Times New Roman"/>
                <a:cs typeface="Tahoma"/>
              </a:rPr>
              <a:t>وی خداوند را واحد و بی شکل می داند و بر حضور حی ،فراگیر و همه گیر خداوند تاکید دارد، او رسیدن به خدا رادر گرو تحقق و پنج ارزش انسانی ،یعنی ساتیا( راستی ، حقیقت ) ، «دارما» ( پرهیزکاری ، درستکاری ) « شانتی » ( صلح و آرامش ) ، «پرما» ( عشق ) و     « آهیسما» ( ضد خشونت ، پرهیز از خشونت) معرفی می کند </a:t>
            </a:r>
            <a:endParaRPr lang="en-US" sz="4000" dirty="0">
              <a:latin typeface="Times New Roman"/>
              <a:ea typeface="Times New Roman"/>
            </a:endParaRPr>
          </a:p>
          <a:p>
            <a:endParaRPr lang="fa-IR" sz="40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340924334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r>
              <a:rPr lang="fa-IR" sz="4400" dirty="0">
                <a:latin typeface="Times New Roman"/>
                <a:ea typeface="Times New Roman"/>
                <a:cs typeface="Tahoma"/>
              </a:rPr>
              <a:t>با توجه به گفته های سای بابا در این باره است که می توان مراسم اعیاد ادیان گوناگون در معبد او را دلیل دیگر بر </a:t>
            </a:r>
            <a:r>
              <a:rPr lang="fa-IR" sz="4400" dirty="0">
                <a:solidFill>
                  <a:srgbClr xmlns:mc="http://schemas.openxmlformats.org/markup-compatibility/2006" xmlns:a14="http://schemas.microsoft.com/office/drawing/2007/7/7/main" val="C00000" mc:Ignorable=""/>
                </a:solidFill>
                <a:latin typeface="Times New Roman"/>
                <a:ea typeface="Times New Roman"/>
                <a:cs typeface="Tahoma"/>
              </a:rPr>
              <a:t>پلورالیستیک</a:t>
            </a:r>
            <a:r>
              <a:rPr lang="fa-IR" sz="4400" dirty="0">
                <a:latin typeface="Times New Roman"/>
                <a:ea typeface="Times New Roman"/>
                <a:cs typeface="Tahoma"/>
              </a:rPr>
              <a:t> بودن تعالیم او دانست به راستی چگونه می توان اختلاف بین توحید اسلام و تثلیث مسیحیت ، معاد ادیان ابراهیمی و تناسخ ادیان هندی را اختلافی موجه نامید؟! </a:t>
            </a:r>
            <a:endParaRPr lang="fa-IR" sz="44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193858065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0" indent="0" algn="justLow">
              <a:spcBef>
                <a:spcPts val="768"/>
              </a:spcBef>
            </a:pPr>
            <a:r>
              <a:rPr lang="fa-IR" sz="4000" dirty="0">
                <a:latin typeface="Times New Roman"/>
                <a:ea typeface="Times New Roman"/>
                <a:cs typeface="Tahoma"/>
              </a:rPr>
              <a:t>در حالی که این امور از اصول باورهای این ادیان بوده و در تضاد با یکدیگر است، آیا سای بابا منکر تضاد بین این باورهاست یا آن ها را از باورهای اصلی ادیان نمی داند؟ آیا می توان به صحت همه امور متضاد و متناقض حکم کرد؟ آیا اختلاف اسلام با بسیاری از مکاتب غیر توحیدی مربوط به سلیقه ی مسلمانان است یا متن مقدس ایشان تصریح بر آن دارد؟</a:t>
            </a:r>
            <a:endParaRPr lang="en-US" sz="4000" dirty="0">
              <a:latin typeface="Times New Roman"/>
              <a:ea typeface="Times New Roman"/>
            </a:endParaRPr>
          </a:p>
          <a:p>
            <a:endParaRPr lang="fa-IR" sz="40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30601307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228600" indent="-347472" algn="justLow">
              <a:spcBef>
                <a:spcPts val="768"/>
              </a:spcBef>
              <a:buSzPts val="3200"/>
              <a:buFont typeface="Arial"/>
              <a:buChar char="•"/>
            </a:pPr>
            <a:r>
              <a:rPr lang="fa-IR" sz="4400" dirty="0">
                <a:latin typeface="Times New Roman"/>
                <a:ea typeface="Times New Roman"/>
                <a:cs typeface="Tahoma"/>
              </a:rPr>
              <a:t>مگر قرآن کریم به یکتا پرستی دعوت نکرده و از شرک با عنوان ظلم عظیم یاد نمی کند؟! آخر چه تناسبی بین خدایان بسیار هندویان بایکتا خداوند مسلمانان وجود دارد که به صلح در معبد </a:t>
            </a:r>
            <a:r>
              <a:rPr lang="fa-IR" sz="4400" dirty="0">
                <a:solidFill>
                  <a:srgbClr xmlns:mc="http://schemas.openxmlformats.org/markup-compatibility/2006" xmlns:a14="http://schemas.microsoft.com/office/drawing/2007/7/7/main" val="C00000" mc:Ignorable=""/>
                </a:solidFill>
                <a:latin typeface="Times New Roman"/>
                <a:ea typeface="Times New Roman"/>
                <a:cs typeface="Tahoma"/>
              </a:rPr>
              <a:t>«پراشانتی نیلایام»(آشیانه صلح برین) </a:t>
            </a:r>
            <a:r>
              <a:rPr lang="fa-IR" sz="4400" dirty="0">
                <a:latin typeface="Times New Roman"/>
                <a:ea typeface="Times New Roman"/>
                <a:cs typeface="Tahoma"/>
              </a:rPr>
              <a:t>برای پرستش آن گردهم جمع می شوند ؟</a:t>
            </a:r>
            <a:endParaRPr lang="en-US" sz="4400" dirty="0">
              <a:latin typeface="Times New Roman"/>
              <a:ea typeface="Times New Roman"/>
            </a:endParaRPr>
          </a:p>
          <a:p>
            <a:endParaRPr lang="fa-IR" sz="44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37077010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347472" indent="-347472">
              <a:spcBef>
                <a:spcPts val="768"/>
              </a:spcBef>
              <a:buSzPts val="3200"/>
              <a:buFont typeface="Arial"/>
              <a:buChar char="•"/>
            </a:pPr>
            <a:r>
              <a:rPr lang="fa-IR" sz="4000" dirty="0">
                <a:ea typeface="Times New Roman"/>
                <a:cs typeface="Tahoma"/>
              </a:rPr>
              <a:t>اگر چنین صلحی روا بود، پس چرا پیامبر اسلام (ص) بت های کعبه را در هم شکست و کعبه را از لوث وجودشان پاکیزه ساخت؟ چرا حضرتش (ص) که مظهر رحمت پروردگار بود، اجازه نداد که مشرکان در مسجدالحرام که یکتا مکان امن جهان قرار داده شده ، به عبادت خدایان خویش بپردازند ؟ </a:t>
            </a:r>
            <a:endParaRPr lang="fa-IR" sz="4000" dirty="0">
              <a:cs typeface="Calibri"/>
            </a:endParaRPr>
          </a:p>
          <a:p>
            <a:endParaRPr lang="fa-IR" sz="40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390611536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228600" indent="-347472" algn="justLow">
              <a:spcBef>
                <a:spcPts val="720"/>
              </a:spcBef>
              <a:buSzPts val="3000"/>
              <a:buFont typeface="Arial"/>
              <a:buChar char="•"/>
            </a:pPr>
            <a:r>
              <a:rPr lang="fa-IR" sz="3000" dirty="0">
                <a:latin typeface="Times New Roman"/>
                <a:ea typeface="Times New Roman"/>
                <a:cs typeface="Tahoma"/>
              </a:rPr>
              <a:t>بلکه به امر خداوند اجازه ورود هم به آن ها داده نشد، این ها و پرسش هایی از این دست، مشکلاتی است که امثال سای بابا از رفع آن  ها ناتوان بوده و هستند، توصیه های سای بابا به وحدت و یکپارچگی و کنار گذاشتن اختلافات از یکسو ، و نامیدن معبد خود به عنوان برترین خانه صلح ، معارضتی در لوای دوستی با باورهای ادیان ابراهیمی است که مسجدالحرام ( نزد مسلمانان)و مسجد الاقصی (نزد یهودیان ومسیحیان) را تنها خانه امن الهی می دانند. </a:t>
            </a:r>
            <a:endParaRPr lang="en-US" sz="2200" dirty="0">
              <a:latin typeface="Times New Roman"/>
              <a:ea typeface="Times New Roman"/>
            </a:endParaRPr>
          </a:p>
          <a:p>
            <a:endParaRPr lang="fa-IR"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34236168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228600" indent="-347472" algn="justLow">
              <a:spcBef>
                <a:spcPts val="768"/>
              </a:spcBef>
              <a:buSzPts val="3200"/>
              <a:buFont typeface="Arial"/>
              <a:buChar char="•"/>
            </a:pPr>
            <a:r>
              <a:rPr lang="fa-IR" sz="3600" dirty="0">
                <a:latin typeface="Times New Roman"/>
                <a:ea typeface="Times New Roman"/>
                <a:cs typeface="Tahoma"/>
              </a:rPr>
              <a:t>آمدن برای هدایت همه بشریت از گفته های بزرگ ترین پیامبر خداست، و سای بابا با این ادعا خود رادر مرتبه ایشان و بلکه برتر از ایشان می بیند، زیرا پیامبران خود رابنده و فرستاده خدا معرفی می کردند، حال آن که او خود را تجسم روح خدا «آواتار» می خواند او خود را مظهر عشق خداوند معرفی می کند و این برترین ادعای اوست که باید در آن درنگ کرد.</a:t>
            </a:r>
            <a:endParaRPr lang="en-US" sz="3600" dirty="0">
              <a:latin typeface="Times New Roman"/>
              <a:ea typeface="Times New Roman"/>
            </a:endParaRPr>
          </a:p>
          <a:p>
            <a:pPr marL="347472" indent="-347472">
              <a:spcBef>
                <a:spcPts val="384"/>
              </a:spcBef>
            </a:pPr>
            <a:r>
              <a:rPr lang="fa-IR" sz="2000" dirty="0">
                <a:latin typeface="Times New Roman"/>
                <a:ea typeface="Times New Roman"/>
                <a:cs typeface="Times New Roman"/>
              </a:rPr>
              <a:t>-  شریف زاده، بهمن، عرفان دینی - معنویت گرایی نوپدید، ص 157</a:t>
            </a:r>
            <a:endParaRPr lang="en-US" sz="2000" dirty="0">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253638345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228600" indent="-347472" algn="justLow">
              <a:spcBef>
                <a:spcPts val="768"/>
              </a:spcBef>
              <a:buSzPts val="3200"/>
              <a:buFont typeface="Arial"/>
              <a:buChar char="•"/>
            </a:pPr>
            <a:r>
              <a:rPr lang="fa-IR" sz="3600" dirty="0">
                <a:latin typeface="Times New Roman"/>
                <a:ea typeface="Times New Roman"/>
                <a:cs typeface="Tahoma"/>
              </a:rPr>
              <a:t>دعوت به عشق الهی از توصیه های عارفان مسلمان نیز هست ، ولی آن ها از مقام و مرتبه کسی که مدعی ظهور و تجسم برای هدایت ابنا بشر است، چنین توصیه ای نکرده اند، بلکه خود را فقط مبلغ این حقیقت دانسته اند، و به قطع سخن از کشف و شهود و ادای تکلیف در ابراز حقایق ، غیر از ادعای پیشگفته است ، آیا کسی که عاشق خدا شد، دیگر خودی      می بیند تا از او بگوید و به او ببالد؟</a:t>
            </a:r>
            <a:endParaRPr lang="en-US" sz="3600" dirty="0">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249108686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marL="228600" indent="-347472" algn="justLow">
              <a:spcBef>
                <a:spcPts val="768"/>
              </a:spcBef>
              <a:buSzPts val="3200"/>
              <a:buFont typeface="Arial"/>
              <a:buChar char="•"/>
            </a:pPr>
            <a:r>
              <a:rPr lang="fa-IR" sz="4000" dirty="0">
                <a:latin typeface="Times New Roman"/>
                <a:ea typeface="Times New Roman"/>
                <a:cs typeface="Tahoma"/>
              </a:rPr>
              <a:t>عشق خدا هستی عاشق را به آتش کشیده و جز تل خاکستری از او باقی نمی گذارد، چنان </a:t>
            </a:r>
            <a:r>
              <a:rPr lang="fa-IR" sz="4000" dirty="0">
                <a:solidFill>
                  <a:srgbClr xmlns:mc="http://schemas.openxmlformats.org/markup-compatibility/2006" xmlns:a14="http://schemas.microsoft.com/office/drawing/2007/7/7/main" val="00B050" mc:Ignorable=""/>
                </a:solidFill>
                <a:latin typeface="Times New Roman"/>
                <a:ea typeface="Times New Roman"/>
                <a:cs typeface="Tahoma"/>
              </a:rPr>
              <a:t>که امیرالمومنان علی علیه السلام می فرماید:«حبُّ الله نارٌ لا یُمرُّ علی شیء الا احتَراقَ»</a:t>
            </a:r>
            <a:endParaRPr lang="en-US" sz="4000" dirty="0">
              <a:solidFill>
                <a:srgbClr xmlns:mc="http://schemas.openxmlformats.org/markup-compatibility/2006" xmlns:a14="http://schemas.microsoft.com/office/drawing/2007/7/7/main" val="00B050" mc:Ignorable=""/>
              </a:solidFill>
              <a:latin typeface="Times New Roman"/>
              <a:ea typeface="Times New Roman"/>
            </a:endParaRPr>
          </a:p>
          <a:p>
            <a:pPr marL="228600" indent="-347472" algn="justLow">
              <a:spcBef>
                <a:spcPts val="768"/>
              </a:spcBef>
            </a:pPr>
            <a:r>
              <a:rPr lang="fa-IR" sz="4000" dirty="0">
                <a:latin typeface="Times New Roman"/>
                <a:ea typeface="Times New Roman"/>
                <a:cs typeface="Times New Roman"/>
              </a:rPr>
              <a:t>«دوست داشتن خدا </a:t>
            </a:r>
            <a:r>
              <a:rPr lang="fa-IR" sz="4000" dirty="0" smtClean="0">
                <a:latin typeface="Times New Roman"/>
                <a:ea typeface="Times New Roman"/>
                <a:cs typeface="Times New Roman"/>
              </a:rPr>
              <a:t>آتشی(حد اعلای محبت وعشق) </a:t>
            </a:r>
            <a:r>
              <a:rPr lang="fa-IR" sz="4000" dirty="0">
                <a:latin typeface="Times New Roman"/>
                <a:ea typeface="Times New Roman"/>
                <a:cs typeface="Times New Roman"/>
              </a:rPr>
              <a:t>است که بر چیزی گذر نکند مگر آن که آن را بسوزاند.»</a:t>
            </a:r>
            <a:endParaRPr lang="en-US" sz="4000" dirty="0">
              <a:latin typeface="Times New Roman"/>
              <a:ea typeface="Times New Roman"/>
            </a:endParaRPr>
          </a:p>
          <a:p>
            <a:pPr marL="347472" indent="-347472">
              <a:spcBef>
                <a:spcPts val="384"/>
              </a:spcBef>
            </a:pPr>
            <a:r>
              <a:rPr lang="fa-IR" sz="2000" dirty="0">
                <a:latin typeface="Times New Roman"/>
                <a:ea typeface="Times New Roman"/>
                <a:cs typeface="Times New Roman"/>
              </a:rPr>
              <a:t>-  علامه مجلسی ، بحار الانوار ، ج 67 ، ص 23 ،</a:t>
            </a:r>
            <a:endParaRPr lang="en-US" sz="2000" dirty="0">
              <a:latin typeface="Times New Roman"/>
              <a:ea typeface="Times New Roman"/>
            </a:endParaRPr>
          </a:p>
          <a:p>
            <a:endParaRPr lang="fa-IR" sz="40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279715666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228600" indent="-347472" algn="justLow">
              <a:spcBef>
                <a:spcPts val="768"/>
              </a:spcBef>
              <a:buSzPts val="3200"/>
              <a:buFont typeface="Arial"/>
              <a:buChar char="•"/>
            </a:pPr>
            <a:r>
              <a:rPr lang="fa-IR" sz="4000" dirty="0">
                <a:latin typeface="Times New Roman"/>
                <a:ea typeface="Times New Roman"/>
                <a:cs typeface="Tahoma"/>
              </a:rPr>
              <a:t>عاشق واقعی خدا، همه کمالات و زیبایی ها را در او می بیند و هم از این روست که جز خدا نمی بیند و به خود توجه نمی کند، </a:t>
            </a:r>
            <a:r>
              <a:rPr lang="fa-IR" sz="4000" dirty="0">
                <a:solidFill>
                  <a:srgbClr xmlns:mc="http://schemas.openxmlformats.org/markup-compatibility/2006" xmlns:a14="http://schemas.microsoft.com/office/drawing/2007/7/7/main" val="00B050" mc:Ignorable=""/>
                </a:solidFill>
                <a:latin typeface="Times New Roman"/>
                <a:ea typeface="Times New Roman"/>
                <a:cs typeface="Tahoma"/>
              </a:rPr>
              <a:t>امام زین العابدین (ع) در مناجات المحبان می فرماید:   « خدایا چه کسی مزه شیرین محبت تو را چشید و توانست به سراغ دیگری رود؟ و چه کسی به نزدیکی باتو انس گرفت و توانست روی از تو برگرداند؟»</a:t>
            </a:r>
            <a:endParaRPr lang="en-US" sz="4000" dirty="0">
              <a:solidFill>
                <a:srgbClr xmlns:mc="http://schemas.openxmlformats.org/markup-compatibility/2006" xmlns:a14="http://schemas.microsoft.com/office/drawing/2007/7/7/main" val="00B050" mc:Ignorable=""/>
              </a:solidFill>
              <a:latin typeface="Times New Roman"/>
              <a:ea typeface="Times New Roman"/>
            </a:endParaRPr>
          </a:p>
          <a:p>
            <a:endParaRPr lang="fa-IR" sz="40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80869297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228600" indent="-347472" algn="justLow">
              <a:spcBef>
                <a:spcPts val="768"/>
              </a:spcBef>
              <a:buSzPts val="3200"/>
              <a:buFont typeface="Arial"/>
              <a:buChar char="•"/>
            </a:pPr>
            <a:r>
              <a:rPr lang="fa-IR" sz="3600" dirty="0">
                <a:latin typeface="Times New Roman"/>
                <a:ea typeface="Times New Roman"/>
                <a:cs typeface="Tahoma"/>
              </a:rPr>
              <a:t>محبت خدا چنان عاشق را مبهوت می سازد که از توجه به خود باز می دارد ، ولی مدعیان عشق ، از حقیقت عشق دور افتاده اند، و از عاشقی بویی به مشام جانشان نرسیده است، عشق را از شئون و مقامات خویش می پندارند، و بر خود خواهی می افزایند ، از کلامشان بوی خود خواهی و خودپرستی به مشام می رسد اگر چه از عشق به خدا سخن بگویند.</a:t>
            </a:r>
            <a:endParaRPr lang="en-US" sz="3600" dirty="0">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561568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228600" indent="-347472" algn="justLow">
              <a:spcBef>
                <a:spcPts val="648"/>
              </a:spcBef>
              <a:buSzPts val="2700"/>
              <a:buFont typeface="Arial"/>
              <a:buChar char="•"/>
            </a:pPr>
            <a:r>
              <a:rPr lang="fa-IR" sz="3200" dirty="0">
                <a:latin typeface="Times New Roman"/>
                <a:ea typeface="Times New Roman"/>
                <a:cs typeface="Tahoma"/>
              </a:rPr>
              <a:t>او می گوید :   « در هر دینی که هستید، پیرو هر آیینی که هستید ، مسلمان یا مسیحی ، هندو یا زرتشتی یا ادیان دیگر ، یک مسئله را از یاد نبرید و آن عشق الهی است که هر دینی ، خواهان زنده کردن آن در پیروانش است، همه ادیان برای ترویج رفاه در جامعه می کوشند، وحدت را گسترش دهند، شادکامی و سعادت جهان در شادکامی و رفاه جامعه نهفته است . همه ادیان اهمیت والای زهد معنوی را توصیه می کنند، همه ادیان از مردم می خواهند تا به راه حقیقت باز گردند و ضرورت کسب خصایل نیک را گوشزد می کنند.</a:t>
            </a:r>
            <a:endParaRPr lang="en-US" sz="3200" dirty="0">
              <a:latin typeface="Times New Roman"/>
              <a:ea typeface="Times New Roman"/>
            </a:endParaRPr>
          </a:p>
          <a:p>
            <a:endParaRPr lang="fa-IR"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256249589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9"/>
            <a:ext cx="8229600" cy="5715040"/>
          </a:xfrm>
        </p:spPr>
        <p:txBody>
          <a:bodyPr>
            <a:noAutofit/>
          </a:bodyPr>
          <a:lstStyle/>
          <a:p>
            <a:pPr marL="347472" indent="-347472">
              <a:spcBef>
                <a:spcPts val="768"/>
              </a:spcBef>
              <a:buSzPts val="3200"/>
              <a:buFont typeface="Arial"/>
              <a:buChar char="•"/>
            </a:pPr>
            <a:r>
              <a:rPr lang="fa-IR" sz="3600" dirty="0">
                <a:solidFill>
                  <a:srgbClr xmlns:mc="http://schemas.openxmlformats.org/markup-compatibility/2006" xmlns:a14="http://schemas.microsoft.com/office/drawing/2007/7/7/main" val="C00000" mc:Ignorable=""/>
                </a:solidFill>
                <a:ea typeface="Times New Roman"/>
                <a:cs typeface="Tahoma"/>
              </a:rPr>
              <a:t>سای بابا </a:t>
            </a:r>
            <a:r>
              <a:rPr lang="fa-IR" sz="3600" dirty="0">
                <a:ea typeface="Times New Roman"/>
                <a:cs typeface="Tahoma"/>
              </a:rPr>
              <a:t>در سخنرانی خود در 25 دسامبر 2006 .م که درمعبد </a:t>
            </a:r>
            <a:r>
              <a:rPr lang="fa-IR" sz="3600" dirty="0">
                <a:solidFill>
                  <a:srgbClr xmlns:mc="http://schemas.openxmlformats.org/markup-compatibility/2006" xmlns:a14="http://schemas.microsoft.com/office/drawing/2007/7/7/main" val="C00000" mc:Ignorable=""/>
                </a:solidFill>
                <a:ea typeface="Times New Roman"/>
                <a:cs typeface="Tahoma"/>
              </a:rPr>
              <a:t>پراشانتی نیلایام </a:t>
            </a:r>
            <a:r>
              <a:rPr lang="fa-IR" sz="3600" dirty="0">
                <a:ea typeface="Times New Roman"/>
                <a:cs typeface="Tahoma"/>
              </a:rPr>
              <a:t>به مناسبت جشن کریسمس ایراد کرد از ماجرای رفتن خود به اوگاندا این گونه یاد می کند : .... چند سال قبل ، هنگامی که در سفری به آفریقای شرقی رفته بودم، تعداد زیادی آفریقایی برای </a:t>
            </a:r>
            <a:r>
              <a:rPr lang="fa-IR" sz="3600" dirty="0">
                <a:solidFill>
                  <a:srgbClr xmlns:mc="http://schemas.openxmlformats.org/markup-compatibility/2006" xmlns:a14="http://schemas.microsoft.com/office/drawing/2007/7/7/main" val="C00000" mc:Ignorable=""/>
                </a:solidFill>
                <a:ea typeface="Times New Roman"/>
                <a:cs typeface="Tahoma"/>
              </a:rPr>
              <a:t>«دارشان»(دیدار الهی) </a:t>
            </a:r>
            <a:r>
              <a:rPr lang="fa-IR" sz="3600" dirty="0">
                <a:ea typeface="Times New Roman"/>
                <a:cs typeface="Tahoma"/>
              </a:rPr>
              <a:t>من آمده بودند، هر کدام از آن ها دعا می کردند که </a:t>
            </a:r>
            <a:r>
              <a:rPr lang="fa-IR" sz="3600" dirty="0">
                <a:solidFill>
                  <a:srgbClr xmlns:mc="http://schemas.openxmlformats.org/markup-compatibility/2006" xmlns:a14="http://schemas.microsoft.com/office/drawing/2007/7/7/main" val="C00000" mc:Ignorable=""/>
                </a:solidFill>
                <a:ea typeface="Times New Roman"/>
                <a:cs typeface="Tahoma"/>
              </a:rPr>
              <a:t>«سوامی» </a:t>
            </a:r>
            <a:r>
              <a:rPr lang="fa-IR" sz="3600" dirty="0">
                <a:ea typeface="Times New Roman"/>
                <a:cs typeface="Tahoma"/>
              </a:rPr>
              <a:t>زمانی را با آن ها سپری کند، چشم همه آن ها به من دوخته شده بود. </a:t>
            </a:r>
            <a:endParaRPr lang="fa-IR" sz="3600" dirty="0">
              <a:cs typeface="Calibri"/>
            </a:endParaRPr>
          </a:p>
          <a:p>
            <a:endParaRPr lang="fa-IR" sz="36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96837863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Autofit/>
          </a:bodyPr>
          <a:lstStyle/>
          <a:p>
            <a:pPr marL="347472" indent="-347472">
              <a:spcBef>
                <a:spcPts val="768"/>
              </a:spcBef>
              <a:buSzPts val="3200"/>
              <a:buFont typeface="Arial"/>
              <a:buChar char="•"/>
            </a:pPr>
            <a:r>
              <a:rPr lang="fa-IR" sz="4400" dirty="0">
                <a:ea typeface="Times New Roman"/>
                <a:cs typeface="Tahoma"/>
              </a:rPr>
              <a:t>رئیس جمهور وقت آفریقا، در هر دو نوبت دارشان صبح و بعدازظهر سوآمی شرکت می کرد .... چنین شخصی به هنگام بازگشت من، به پهنای صورت اشک می ریخت ، او اعتراف می کرد که تا به حال از کودکی تاکنون اشک نریخته است، او حتی در برابر من تعظیم هم کرد . </a:t>
            </a:r>
            <a:endParaRPr lang="fa-IR" sz="4400" dirty="0">
              <a:cs typeface="Calibri"/>
            </a:endParaRPr>
          </a:p>
          <a:p>
            <a:endParaRPr lang="fa-IR" sz="44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414541118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228600" indent="-347472" algn="justLow">
              <a:spcBef>
                <a:spcPts val="768"/>
              </a:spcBef>
              <a:buSzPts val="3200"/>
              <a:buFont typeface="Arial"/>
              <a:buChar char="•"/>
            </a:pPr>
            <a:r>
              <a:rPr lang="fa-IR" sz="3600" dirty="0" smtClean="0">
                <a:latin typeface="Times New Roman"/>
                <a:ea typeface="Times New Roman"/>
                <a:cs typeface="Tahoma"/>
              </a:rPr>
              <a:t>او </a:t>
            </a:r>
            <a:r>
              <a:rPr lang="fa-IR" sz="3600" dirty="0">
                <a:latin typeface="Times New Roman"/>
                <a:ea typeface="Times New Roman"/>
                <a:cs typeface="Tahoma"/>
              </a:rPr>
              <a:t>چنان پاهای مرا بغل کرده بود که بعدا برای بالا رفتن از پله های نردبان هواپیما دچار مشکل شدم....      روز آخر اقامتم در اوگاندا مصادف با روز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a:t>
            </a:r>
            <a:r>
              <a:rPr lang="fa-IR" sz="3600" b="1" dirty="0">
                <a:solidFill>
                  <a:srgbClr xmlns:mc="http://schemas.openxmlformats.org/markup-compatibility/2006" xmlns:a14="http://schemas.microsoft.com/office/drawing/2007/7/7/main" val="C00000" mc:Ignorable=""/>
                </a:solidFill>
                <a:latin typeface="Times New Roman"/>
                <a:ea typeface="Times New Roman"/>
                <a:cs typeface="Tahoma"/>
              </a:rPr>
              <a:t>گورو پورنیما</a:t>
            </a:r>
            <a:r>
              <a:rPr lang="fa-IR" sz="3600" dirty="0">
                <a:solidFill>
                  <a:srgbClr xmlns:mc="http://schemas.openxmlformats.org/markup-compatibility/2006" xmlns:a14="http://schemas.microsoft.com/office/drawing/2007/7/7/main" val="C00000" mc:Ignorable=""/>
                </a:solidFill>
                <a:latin typeface="Times New Roman"/>
                <a:ea typeface="Times New Roman"/>
                <a:cs typeface="Times New Roman"/>
              </a:rPr>
              <a:t>»</a:t>
            </a:r>
            <a:r>
              <a:rPr lang="fa-IR" sz="3600" dirty="0">
                <a:latin typeface="Times New Roman"/>
                <a:ea typeface="Times New Roman"/>
                <a:cs typeface="Times New Roman"/>
              </a:rPr>
              <a:t> بود که رویداد مهمی برای مریدان </a:t>
            </a:r>
            <a:r>
              <a:rPr lang="fa-IR" sz="3600" dirty="0">
                <a:solidFill>
                  <a:srgbClr xmlns:mc="http://schemas.openxmlformats.org/markup-compatibility/2006" xmlns:a14="http://schemas.microsoft.com/office/drawing/2007/7/7/main" val="C00000" mc:Ignorable=""/>
                </a:solidFill>
                <a:latin typeface="Times New Roman"/>
                <a:ea typeface="Times New Roman"/>
                <a:cs typeface="Times New Roman"/>
              </a:rPr>
              <a:t>سایی</a:t>
            </a:r>
            <a:r>
              <a:rPr lang="fa-IR" sz="3600" dirty="0">
                <a:latin typeface="Times New Roman"/>
                <a:ea typeface="Times New Roman"/>
                <a:cs typeface="Times New Roman"/>
              </a:rPr>
              <a:t> است ، قبلاً قول داده بودم که در آن تاریخ در بمبئی باشم ، اما مریدان آفریقایی به پای من افتاده و با گریه التماس می کردند : «باگوان ! لطفاً این روز مقدس را نزد ما جشن بگیرید.»</a:t>
            </a:r>
            <a:endParaRPr lang="en-US" sz="3600" dirty="0">
              <a:latin typeface="Times New Roman"/>
              <a:ea typeface="Times New Roman"/>
            </a:endParaRPr>
          </a:p>
          <a:p>
            <a:pPr marL="347472" indent="-347472">
              <a:spcBef>
                <a:spcPts val="480"/>
              </a:spcBef>
            </a:pPr>
            <a:r>
              <a:rPr lang="fa-IR" sz="3600" dirty="0">
                <a:latin typeface="Times New Roman"/>
                <a:ea typeface="Times New Roman"/>
                <a:cs typeface="Times New Roman"/>
              </a:rPr>
              <a:t>-  </a:t>
            </a:r>
            <a:r>
              <a:rPr lang="fa-IR" sz="2000" dirty="0">
                <a:latin typeface="Times New Roman"/>
                <a:ea typeface="Times New Roman"/>
                <a:cs typeface="Times New Roman"/>
              </a:rPr>
              <a:t>سای بابا ، تعلیمات معنوی سای بابا، ص 77 ، ترجمه رویا مصاحبی محمدی</a:t>
            </a:r>
            <a:endParaRPr lang="en-US" sz="2000" dirty="0">
              <a:latin typeface="Times New Roman"/>
              <a:ea typeface="Times New Roman"/>
            </a:endParaRPr>
          </a:p>
          <a:p>
            <a:endParaRPr lang="fa-IR" sz="3600" dirty="0"/>
          </a:p>
        </p:txBody>
      </p:sp>
      <p:sp>
        <p:nvSpPr>
          <p:cNvPr id="2" name="Title 1"/>
          <p:cNvSpPr>
            <a:spLocks noGrp="1"/>
          </p:cNvSpPr>
          <p:nvPr>
            <p:ph type="title"/>
          </p:nvPr>
        </p:nvSpPr>
        <p:spPr>
          <a:xfrm flipV="1">
            <a:off x="457200" y="214290"/>
            <a:ext cx="8229600" cy="60348"/>
          </a:xfrm>
        </p:spPr>
        <p:txBody>
          <a:bodyPr>
            <a:normAutofit fontScale="90000"/>
          </a:bodyPr>
          <a:lstStyle/>
          <a:p>
            <a:endParaRPr lang="fa-IR" dirty="0"/>
          </a:p>
        </p:txBody>
      </p:sp>
    </p:spTree>
    <p:extLst>
      <p:ext uri="{BB962C8B-B14F-4D97-AF65-F5344CB8AC3E}">
        <p14:creationId xmlns:p14="http://schemas.microsoft.com/office/powerpoint/2007/7/12/main" val="267347312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marL="228600" indent="-347472" algn="justLow">
              <a:spcBef>
                <a:spcPts val="720"/>
              </a:spcBef>
              <a:buSzPts val="3000"/>
              <a:buFont typeface="Arial"/>
              <a:buChar char="•"/>
            </a:pPr>
            <a:r>
              <a:rPr lang="fa-IR" sz="3000" dirty="0">
                <a:solidFill>
                  <a:srgbClr xmlns:mc="http://schemas.openxmlformats.org/markup-compatibility/2006" xmlns:a14="http://schemas.microsoft.com/office/drawing/2007/7/7/main" val="C00000" mc:Ignorable=""/>
                </a:solidFill>
                <a:latin typeface="Times New Roman"/>
                <a:ea typeface="Times New Roman"/>
                <a:cs typeface="Tahoma"/>
              </a:rPr>
              <a:t>سای بابا </a:t>
            </a:r>
            <a:r>
              <a:rPr lang="fa-IR" sz="3000" dirty="0">
                <a:latin typeface="Times New Roman"/>
                <a:ea typeface="Times New Roman"/>
                <a:cs typeface="Tahoma"/>
              </a:rPr>
              <a:t>در برابر استقبال و مشایعتی که به گزارش خودش از او شده ، این گونه به وجد   می آید و خاطراتش را بارها در ذهن مرور می کند، ولی عارفی مثل «ابوسعید ابوالخیر»   آن گاه که در معرض مدح قرار می گیرد، اذهان و قلوب را به هیچ بودن خویش معطوف می سازد، او می گوید:«ای مسلمانان ! تا کی از من و من ؟ شرم دارید!مکُنید چیزی که در قیامت نتوانید گفت،اینجا بگویید که آن بر شما وبال است. این منیت دمار از خلق برآرد، این منیت ، درخت لعنت است. اول کسی که گفت «من» ابلیس بود و درخت لعنت او آن«من» بود.</a:t>
            </a:r>
            <a:endParaRPr lang="en-US" sz="2200" dirty="0">
              <a:latin typeface="Times New Roman"/>
              <a:ea typeface="Times New Roman"/>
            </a:endParaRPr>
          </a:p>
          <a:p>
            <a:pPr marL="347472" indent="-347472">
              <a:spcBef>
                <a:spcPts val="456"/>
              </a:spcBef>
            </a:pPr>
            <a:r>
              <a:rPr lang="fa-IR" sz="1900" dirty="0">
                <a:latin typeface="Times New Roman"/>
                <a:ea typeface="Times New Roman"/>
                <a:cs typeface="Times New Roman"/>
              </a:rPr>
              <a:t>-  گزیده اسرار توحید اثر محمد بن منور ، به کوشش دکتر شفیعی کدکنی ، ص 318 ، 317 </a:t>
            </a:r>
            <a:endParaRPr lang="en-US" sz="1500" dirty="0">
              <a:latin typeface="Times New Roman"/>
              <a:ea typeface="Times New Roman"/>
            </a:endParaRPr>
          </a:p>
          <a:p>
            <a:endParaRPr lang="fa-IR" dirty="0"/>
          </a:p>
        </p:txBody>
      </p:sp>
      <p:sp>
        <p:nvSpPr>
          <p:cNvPr id="2" name="Title 1"/>
          <p:cNvSpPr>
            <a:spLocks noGrp="1"/>
          </p:cNvSpPr>
          <p:nvPr>
            <p:ph type="title"/>
          </p:nvPr>
        </p:nvSpPr>
        <p:spPr>
          <a:xfrm>
            <a:off x="428596" y="-285776"/>
            <a:ext cx="8229600" cy="714380"/>
          </a:xfrm>
        </p:spPr>
        <p:txBody>
          <a:bodyPr>
            <a:normAutofit fontScale="90000"/>
          </a:bodyPr>
          <a:lstStyle/>
          <a:p>
            <a:endParaRPr lang="fa-IR" dirty="0"/>
          </a:p>
        </p:txBody>
      </p:sp>
    </p:spTree>
    <p:extLst>
      <p:ext uri="{BB962C8B-B14F-4D97-AF65-F5344CB8AC3E}">
        <p14:creationId xmlns:p14="http://schemas.microsoft.com/office/powerpoint/2007/7/12/main" val="312806177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marL="228600" indent="-347472" algn="justLow">
              <a:spcBef>
                <a:spcPts val="648"/>
              </a:spcBef>
              <a:buSzPts val="2700"/>
              <a:buFont typeface="Arial"/>
              <a:buChar char="•"/>
            </a:pPr>
            <a:r>
              <a:rPr lang="fa-IR" sz="2800" dirty="0">
                <a:latin typeface="Times New Roman"/>
                <a:ea typeface="Times New Roman"/>
                <a:cs typeface="Tahoma"/>
              </a:rPr>
              <a:t>سای بابا مدعی معجزاتی است که آن ها را کارت دعوتی از سوی خود برای پیوستن به مرام و مسلکش معرفی می کند. پیروان او نیز بر این معجزات صحه گذاشته و به نقل و انتشار آن می پردازند.</a:t>
            </a:r>
            <a:endParaRPr lang="en-US" sz="2800" dirty="0">
              <a:latin typeface="Times New Roman"/>
              <a:ea typeface="Times New Roman"/>
            </a:endParaRPr>
          </a:p>
          <a:p>
            <a:pPr marL="228600" indent="-347472" algn="justLow">
              <a:spcBef>
                <a:spcPts val="648"/>
              </a:spcBef>
            </a:pPr>
            <a:r>
              <a:rPr lang="fa-IR" sz="2800" dirty="0">
                <a:latin typeface="Times New Roman"/>
                <a:ea typeface="Times New Roman"/>
                <a:cs typeface="Tahoma"/>
              </a:rPr>
              <a:t>اشاره به این نکته مفید است که بنا به کلیپ های مستند بسیاری که از او در حال اعجاز وجود دارد، رفتاری که او معجزه می نامد،بیش از تردستی ساده ای نیست که مریدان ساده دل را با آن ها می فریبد، برای مثال ، بیرون آوردن توپی از دهان و ریختن پودری از دست، از معجزات اوست که بیشتر به کار شعبده بازان می ماند تا به معجزه  پیامبر عشق.</a:t>
            </a:r>
            <a:endParaRPr lang="en-US" sz="2800" dirty="0">
              <a:latin typeface="Times New Roman"/>
              <a:ea typeface="Times New Roman"/>
            </a:endParaRPr>
          </a:p>
          <a:p>
            <a:pPr marL="347472" indent="-347472">
              <a:spcBef>
                <a:spcPts val="408"/>
              </a:spcBef>
            </a:pPr>
            <a:r>
              <a:rPr lang="fa-IR" sz="2800" dirty="0">
                <a:latin typeface="Times New Roman"/>
                <a:ea typeface="Times New Roman"/>
                <a:cs typeface="Times New Roman"/>
              </a:rPr>
              <a:t>-  مراجعه شود به سایت </a:t>
            </a:r>
            <a:r>
              <a:rPr lang="en-US" sz="2800" dirty="0">
                <a:latin typeface="Times New Roman"/>
                <a:ea typeface="Times New Roman"/>
                <a:cs typeface="B Mitra"/>
              </a:rPr>
              <a:t>www</a:t>
            </a:r>
            <a:r>
              <a:rPr lang="fa-IR" sz="2800" dirty="0">
                <a:latin typeface="Times New Roman"/>
                <a:ea typeface="Times New Roman"/>
                <a:cs typeface="Times New Roman"/>
              </a:rPr>
              <a:t>.</a:t>
            </a:r>
            <a:r>
              <a:rPr lang="en-US" sz="2800" dirty="0">
                <a:latin typeface="Times New Roman"/>
                <a:ea typeface="Times New Roman"/>
                <a:cs typeface="B Mitra"/>
              </a:rPr>
              <a:t>akhlagh</a:t>
            </a:r>
            <a:r>
              <a:rPr lang="fa-IR" sz="2800" dirty="0">
                <a:latin typeface="Times New Roman"/>
                <a:ea typeface="Times New Roman"/>
                <a:cs typeface="Times New Roman"/>
              </a:rPr>
              <a:t>.</a:t>
            </a:r>
            <a:r>
              <a:rPr lang="en-US" sz="2800" dirty="0">
                <a:latin typeface="Times New Roman"/>
                <a:ea typeface="Times New Roman"/>
                <a:cs typeface="B Mitra"/>
              </a:rPr>
              <a:t>porsemani</a:t>
            </a:r>
            <a:r>
              <a:rPr lang="fa-IR" sz="2800" dirty="0">
                <a:latin typeface="Times New Roman"/>
                <a:ea typeface="Times New Roman"/>
                <a:cs typeface="Times New Roman"/>
              </a:rPr>
              <a:t>.</a:t>
            </a:r>
            <a:r>
              <a:rPr lang="en-US" sz="2800" dirty="0">
                <a:latin typeface="Times New Roman"/>
                <a:ea typeface="Times New Roman"/>
                <a:cs typeface="B Mitra"/>
              </a:rPr>
              <a:t>ir</a:t>
            </a:r>
            <a:endParaRPr lang="en-US" sz="2800" dirty="0">
              <a:latin typeface="Times New Roman"/>
              <a:ea typeface="Times New Roman"/>
            </a:endParaRPr>
          </a:p>
          <a:p>
            <a:endParaRPr lang="fa-IR" sz="28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373738824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347472" indent="-347472">
              <a:spcBef>
                <a:spcPts val="768"/>
              </a:spcBef>
              <a:buSzPts val="3200"/>
              <a:buFont typeface="Arial"/>
              <a:buChar char="•"/>
            </a:pPr>
            <a:r>
              <a:rPr lang="fa-IR" sz="3600" dirty="0">
                <a:ea typeface="Times New Roman"/>
                <a:cs typeface="Tahoma"/>
              </a:rPr>
              <a:t>جالب آن است که کارهای عجیب سای بابا فقط با به کار گرفتن دست و بدن انجام      می گیرد، گویی این معجزه گر قدرت آن را ندارد که بدون دست، معجزه ای از خود     نشان دهد و این شاهدی دیگر بر آن است که او یک تردست است نه معجزه گر ، حال آن که حتی اگر او واقعاً برکارهای خارق العاده هم توانا می بود، این توانای دلیلی بر صدوق و صحت دعاوی اش نمی شد، </a:t>
            </a:r>
            <a:endParaRPr lang="fa-IR" sz="3600" dirty="0">
              <a:cs typeface="Calibri"/>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45813756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228600" indent="-347472" algn="justLow">
              <a:spcBef>
                <a:spcPts val="768"/>
              </a:spcBef>
              <a:buSzPts val="3200"/>
              <a:buFont typeface="Arial"/>
              <a:buChar char="•"/>
            </a:pPr>
            <a:r>
              <a:rPr lang="fa-IR" sz="4000" dirty="0">
                <a:latin typeface="Times New Roman"/>
                <a:ea typeface="Times New Roman"/>
                <a:cs typeface="Tahoma"/>
              </a:rPr>
              <a:t>زیرا روح آدمی، صاحب توانایی های بالقوه ای است که با برخی ریاضت ها می توان آن را به فعلیت رساند. این توانایی همچون توانایی های جسمانی ، دلیلی بر حقانیت فرد ریاضت کشیده نیست ، چرا که او با ورزش ویژه روح به این توانایی دست یافته است نه آن که این قدرت، موهبتی الهی برای هدایت بشر باشد.</a:t>
            </a:r>
            <a:endParaRPr lang="en-US" sz="4000" dirty="0">
              <a:latin typeface="Times New Roman"/>
              <a:ea typeface="Times New Roman"/>
            </a:endParaRPr>
          </a:p>
          <a:p>
            <a:endParaRPr lang="fa-IR" sz="40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110586804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228600" indent="-347472" algn="justLow">
              <a:spcBef>
                <a:spcPts val="768"/>
              </a:spcBef>
              <a:buSzPts val="3200"/>
              <a:buFont typeface="Arial"/>
              <a:buChar char="•"/>
            </a:pPr>
            <a:r>
              <a:rPr lang="fa-IR" sz="4000" dirty="0">
                <a:latin typeface="Times New Roman"/>
                <a:ea typeface="Times New Roman"/>
                <a:cs typeface="Tahoma"/>
              </a:rPr>
              <a:t>این مطلب از صدها سال پیش مورد توجه عارفان مسلمان بوده است که توانایی های   خارق العاده دلیلی بر فضیلت و ارزش افراد نیست، ارزش فقط در بندگی خداست، عارفان واقعی کسانی هستند که از ابراز توانایی ها و کرامات خود خودداری می کنند، زیرا از آغاز، دل در بند به دست آوردن این توانایی ها نسپرده اند.</a:t>
            </a:r>
            <a:endParaRPr lang="en-US" sz="4000" dirty="0">
              <a:latin typeface="Times New Roman"/>
              <a:ea typeface="Times New Roman"/>
            </a:endParaRPr>
          </a:p>
          <a:p>
            <a:endParaRPr lang="fa-IR" sz="40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292846291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228600" indent="-347472" algn="justLow">
              <a:spcBef>
                <a:spcPts val="720"/>
              </a:spcBef>
              <a:buSzPts val="3000"/>
              <a:buFont typeface="Arial"/>
              <a:buChar char="•"/>
            </a:pPr>
            <a:r>
              <a:rPr lang="fa-IR" sz="2800" dirty="0">
                <a:latin typeface="Times New Roman"/>
                <a:ea typeface="Times New Roman"/>
                <a:cs typeface="Tahoma"/>
              </a:rPr>
              <a:t>همچنین </a:t>
            </a:r>
            <a:r>
              <a:rPr lang="fa-IR" sz="2800" dirty="0">
                <a:solidFill>
                  <a:srgbClr xmlns:mc="http://schemas.openxmlformats.org/markup-compatibility/2006" xmlns:a14="http://schemas.microsoft.com/office/drawing/2007/7/7/main" val="C00000" mc:Ignorable=""/>
                </a:solidFill>
                <a:latin typeface="Times New Roman"/>
                <a:ea typeface="Times New Roman"/>
                <a:cs typeface="Tahoma"/>
              </a:rPr>
              <a:t>سای بابا </a:t>
            </a:r>
            <a:r>
              <a:rPr lang="fa-IR" sz="2800" dirty="0">
                <a:latin typeface="Times New Roman"/>
                <a:ea typeface="Times New Roman"/>
                <a:cs typeface="Tahoma"/>
              </a:rPr>
              <a:t>برای ظهور تجسم خویش در قالب یک هدایت گر ، نحوه معمولی همچون وحی را بیان نمی دارد، بلکه از جملاتی مثل حضور روح خدا در خود یاد می کند که این امر ، او را به عقیده حلول خدا در قالب بشر نزدیک می کند که از سخیف ترین عقاید باطل است و به قطع که این با عقیده به فنا که جز اراده، بینش و گفتار الهی در آدمی باقی نمی گذارد متفاوت است، برخی دیگر از گفته های وی،او را به عقیده حلول نزدیک تر می کند، مانند: «آنچه در جسم به شکل روح الهی وجود دارد، خداوند است.»</a:t>
            </a:r>
            <a:endParaRPr lang="en-US" sz="2800" dirty="0">
              <a:latin typeface="Times New Roman"/>
              <a:ea typeface="Times New Roman"/>
            </a:endParaRPr>
          </a:p>
          <a:p>
            <a:pPr marL="347472" indent="-347472">
              <a:spcBef>
                <a:spcPts val="456"/>
              </a:spcBef>
            </a:pPr>
            <a:r>
              <a:rPr lang="fa-IR" sz="2800" dirty="0">
                <a:latin typeface="Times New Roman"/>
                <a:ea typeface="Times New Roman"/>
                <a:cs typeface="Times New Roman"/>
              </a:rPr>
              <a:t>-   شریف زاده، بهمن، عرفان دینی معنویت گرایی نوپدید، ص 162</a:t>
            </a:r>
            <a:endParaRPr lang="en-US" sz="2800" dirty="0">
              <a:latin typeface="Times New Roman"/>
              <a:ea typeface="Times New Roman"/>
            </a:endParaRPr>
          </a:p>
          <a:p>
            <a:endParaRPr lang="fa-IR" sz="28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175334958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228600" indent="-347472" algn="justLow">
              <a:spcBef>
                <a:spcPts val="720"/>
              </a:spcBef>
              <a:buSzPts val="3000"/>
              <a:buFont typeface="Arial"/>
              <a:buChar char="•"/>
            </a:pPr>
            <a:r>
              <a:rPr lang="fa-IR" sz="2800" dirty="0">
                <a:latin typeface="Times New Roman"/>
                <a:ea typeface="Times New Roman"/>
                <a:cs typeface="Tahoma"/>
              </a:rPr>
              <a:t>همچنین </a:t>
            </a:r>
            <a:r>
              <a:rPr lang="fa-IR" sz="2800" dirty="0">
                <a:solidFill>
                  <a:srgbClr xmlns:mc="http://schemas.openxmlformats.org/markup-compatibility/2006" xmlns:a14="http://schemas.microsoft.com/office/drawing/2007/7/7/main" val="C00000" mc:Ignorable=""/>
                </a:solidFill>
                <a:latin typeface="Times New Roman"/>
                <a:ea typeface="Times New Roman"/>
                <a:cs typeface="Tahoma"/>
              </a:rPr>
              <a:t>سای بابا </a:t>
            </a:r>
            <a:r>
              <a:rPr lang="fa-IR" sz="2800" dirty="0">
                <a:latin typeface="Times New Roman"/>
                <a:ea typeface="Times New Roman"/>
                <a:cs typeface="Tahoma"/>
              </a:rPr>
              <a:t>برای ظهور تجسم خویش در قالب یک هدایت گر ، نحوه معمولی همچون وحی را بیان نمی دارد، بلکه از جملاتی مثل حضور روح خدا در خود یاد می کند که این امر ، او را به عقیده حلول خدا در قالب بشر نزدیک می کند که از سخیف ترین عقاید باطل است و به قطع که این با عقیده به فنا که جز اراده، بینش و گفتار الهی در آدمی باقی نمی گذارد متفاوت است، برخی دیگر از گفته های وی،او را به عقیده حلول نزدیک تر می کند، مانند: </a:t>
            </a:r>
            <a:r>
              <a:rPr lang="fa-IR" sz="2800" dirty="0">
                <a:solidFill>
                  <a:srgbClr xmlns:mc="http://schemas.openxmlformats.org/markup-compatibility/2006" xmlns:a14="http://schemas.microsoft.com/office/drawing/2007/7/7/main" val="C00000" mc:Ignorable=""/>
                </a:solidFill>
                <a:latin typeface="Times New Roman"/>
                <a:ea typeface="Times New Roman"/>
                <a:cs typeface="Tahoma"/>
              </a:rPr>
              <a:t>«آنچه در جسم به شکل روح الهی وجود دارد، خداوند است.»</a:t>
            </a:r>
            <a:endParaRPr lang="en-US" sz="2800" dirty="0">
              <a:solidFill>
                <a:srgbClr xmlns:mc="http://schemas.openxmlformats.org/markup-compatibility/2006" xmlns:a14="http://schemas.microsoft.com/office/drawing/2007/7/7/main" val="C00000" mc:Ignorable=""/>
              </a:solidFill>
              <a:latin typeface="Times New Roman"/>
              <a:ea typeface="Times New Roman"/>
            </a:endParaRPr>
          </a:p>
          <a:p>
            <a:pPr marL="347472" indent="-347472">
              <a:spcBef>
                <a:spcPts val="456"/>
              </a:spcBef>
            </a:pPr>
            <a:r>
              <a:rPr lang="fa-IR" sz="2000" dirty="0">
                <a:latin typeface="Times New Roman"/>
                <a:ea typeface="Times New Roman"/>
                <a:cs typeface="Times New Roman"/>
              </a:rPr>
              <a:t>-   شریف زاده، بهمن، عرفان دینی معنویت گرایی نوپدید، ص 162</a:t>
            </a:r>
            <a:endParaRPr lang="en-US" sz="2000" dirty="0">
              <a:latin typeface="Times New Roman"/>
              <a:ea typeface="Times New Roman"/>
            </a:endParaRPr>
          </a:p>
          <a:p>
            <a:endParaRPr lang="fa-IR" sz="28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2822746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228600" indent="-347472" algn="justLow">
              <a:spcBef>
                <a:spcPts val="768"/>
              </a:spcBef>
              <a:buSzPts val="3200"/>
              <a:buFont typeface="Arial"/>
              <a:buChar char="•"/>
            </a:pPr>
            <a:r>
              <a:rPr lang="fa-IR" sz="5400" dirty="0">
                <a:latin typeface="Times New Roman"/>
                <a:ea typeface="Times New Roman"/>
                <a:cs typeface="Times New Roman"/>
              </a:rPr>
              <a:t>« بدین شکل ، وقتی عصاره همه ادیان برای بشر یکی است ، پس چه دلیلی برای اختلافات دینی باقی می ماند، راه ها متفاوت است، اما مقصد یکی است .»</a:t>
            </a:r>
            <a:endParaRPr lang="en-US" sz="5400" dirty="0">
              <a:latin typeface="Times New Roman"/>
              <a:ea typeface="Times New Roman"/>
            </a:endParaRPr>
          </a:p>
          <a:p>
            <a:pPr marL="228600" indent="-347472" algn="justLow">
              <a:spcBef>
                <a:spcPts val="480"/>
              </a:spcBef>
              <a:buSzPts val="2000"/>
              <a:buFont typeface="Arial"/>
              <a:buChar char="•"/>
            </a:pPr>
            <a:r>
              <a:rPr lang="fa-IR" sz="5400" dirty="0">
                <a:latin typeface="Times New Roman"/>
                <a:ea typeface="Times New Roman"/>
                <a:cs typeface="Times New Roman"/>
              </a:rPr>
              <a:t> </a:t>
            </a:r>
            <a:r>
              <a:rPr lang="fa-IR" sz="2000" dirty="0">
                <a:latin typeface="Times New Roman"/>
                <a:ea typeface="Times New Roman"/>
                <a:cs typeface="Times New Roman"/>
              </a:rPr>
              <a:t>-  -  شریف زاده، بهمن ،عرفان دینی - معنویت گرایی نو پدید ،</a:t>
            </a:r>
            <a:r>
              <a:rPr lang="fa-IR" sz="2000" dirty="0" smtClean="0">
                <a:latin typeface="Times New Roman"/>
                <a:ea typeface="Times New Roman"/>
                <a:cs typeface="B Mitra"/>
              </a:rPr>
              <a:t>ص</a:t>
            </a:r>
            <a:r>
              <a:rPr lang="fa-IR" sz="2000" dirty="0">
                <a:latin typeface="Times New Roman"/>
                <a:ea typeface="Times New Roman"/>
                <a:cs typeface="Times New Roman"/>
              </a:rPr>
              <a:t>153</a:t>
            </a:r>
            <a:endParaRPr lang="en-US" sz="2000" dirty="0">
              <a:latin typeface="Times New Roman"/>
              <a:ea typeface="Times New Roman"/>
            </a:endParaRPr>
          </a:p>
          <a:p>
            <a:r>
              <a:rPr lang="fa-IR" sz="5400" dirty="0" smtClean="0">
                <a:latin typeface="Times New Roman"/>
                <a:ea typeface="Times New Roman"/>
                <a:cs typeface="B Mitra"/>
              </a:rPr>
              <a:t> </a:t>
            </a:r>
            <a:endParaRPr lang="fa-IR" sz="54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168891431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228600" indent="-347472" algn="justLow">
              <a:spcBef>
                <a:spcPts val="648"/>
              </a:spcBef>
              <a:buSzPts val="2700"/>
              <a:buFont typeface="Arial"/>
              <a:buChar char="•"/>
            </a:pPr>
            <a:r>
              <a:rPr lang="fa-IR" b="1" dirty="0">
                <a:solidFill>
                  <a:srgbClr xmlns:mc="http://schemas.openxmlformats.org/markup-compatibility/2006" xmlns:a14="http://schemas.microsoft.com/office/drawing/2007/7/7/main" val="C00000" mc:Ignorable=""/>
                </a:solidFill>
                <a:latin typeface="Times New Roman"/>
                <a:ea typeface="Times New Roman"/>
                <a:cs typeface="Tahoma"/>
              </a:rPr>
              <a:t>تناسخ یا «کارما» (انتقال روح)</a:t>
            </a:r>
            <a:endParaRPr lang="en-US" dirty="0">
              <a:solidFill>
                <a:srgbClr xmlns:mc="http://schemas.openxmlformats.org/markup-compatibility/2006" xmlns:a14="http://schemas.microsoft.com/office/drawing/2007/7/7/main" val="C00000" mc:Ignorable=""/>
              </a:solidFill>
              <a:latin typeface="Times New Roman"/>
              <a:ea typeface="Times New Roman"/>
            </a:endParaRPr>
          </a:p>
          <a:p>
            <a:pPr marL="228600" indent="-347472" algn="justLow">
              <a:spcBef>
                <a:spcPts val="648"/>
              </a:spcBef>
            </a:pPr>
            <a:r>
              <a:rPr lang="fa-IR" dirty="0">
                <a:latin typeface="Times New Roman"/>
                <a:ea typeface="Times New Roman"/>
                <a:cs typeface="Times New Roman"/>
              </a:rPr>
              <a:t>که به زبان هندی </a:t>
            </a:r>
            <a:r>
              <a:rPr lang="fa-IR" dirty="0">
                <a:solidFill>
                  <a:srgbClr xmlns:mc="http://schemas.openxmlformats.org/markup-compatibility/2006" xmlns:a14="http://schemas.microsoft.com/office/drawing/2007/7/7/main" val="C00000" mc:Ignorable=""/>
                </a:solidFill>
                <a:latin typeface="Times New Roman"/>
                <a:ea typeface="Times New Roman"/>
                <a:cs typeface="Times New Roman"/>
              </a:rPr>
              <a:t>« سام سارا» </a:t>
            </a:r>
            <a:r>
              <a:rPr lang="fa-IR" dirty="0">
                <a:latin typeface="Times New Roman"/>
                <a:ea typeface="Times New Roman"/>
                <a:cs typeface="Times New Roman"/>
              </a:rPr>
              <a:t>نامیده می شود، اساس فلسفه هندوییزم است و به اعتقاد آن ها امکان دارد، روح در نباتات و حیوانات در مراتب اسفل و گاهی در عوالم برتر     جاری شود. آن ها معتقدند حسب اعمال و کردار افراد کسانی که در زندگی خود رفتار و اعمال خوب و شایسته ای انجام داده اند پس از عالم فانی ، روان آن ها در رحم بانوی برهمنی یا یک زن «کاشاتریا» جای خواهد گرفت، گاهی هم ممکن است موضوع انتقال ارواح در نباتات باشد، برعکس ارواح خبیث و نا پاک در رحم های پست مثل خوک ، گرگ، یا زنی از طبقه «پاریا» جای خواهد گرفت.</a:t>
            </a:r>
            <a:r>
              <a:rPr lang="fa-IR" baseline="30000" dirty="0">
                <a:latin typeface="Times New Roman"/>
                <a:ea typeface="Times New Roman"/>
                <a:cs typeface="Times New Roman"/>
              </a:rPr>
              <a:t> </a:t>
            </a:r>
            <a:endParaRPr lang="en-US" dirty="0">
              <a:latin typeface="Times New Roman"/>
              <a:ea typeface="Times New Roman"/>
            </a:endParaRPr>
          </a:p>
          <a:p>
            <a:pPr marL="347472" indent="-347472">
              <a:spcBef>
                <a:spcPts val="480"/>
              </a:spcBef>
            </a:pPr>
            <a:r>
              <a:rPr lang="fa-IR" sz="2000" dirty="0">
                <a:latin typeface="Times New Roman"/>
                <a:ea typeface="Times New Roman"/>
                <a:cs typeface="Times New Roman"/>
              </a:rPr>
              <a:t>-  جمشیدی بروجردی، محمدتقی، ملی گرایی هندو، ص 44</a:t>
            </a:r>
            <a:endParaRPr lang="en-US" sz="2000" dirty="0">
              <a:latin typeface="Times New Roman"/>
              <a:ea typeface="Times New Roman"/>
            </a:endParaRPr>
          </a:p>
          <a:p>
            <a:endParaRPr lang="fa-IR"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346924625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228600" indent="-347472" algn="justLow">
              <a:spcBef>
                <a:spcPts val="648"/>
              </a:spcBef>
              <a:buSzPts val="2700"/>
              <a:buFont typeface="Arial"/>
              <a:buChar char="•"/>
            </a:pPr>
            <a:r>
              <a:rPr lang="fa-IR" sz="3200" dirty="0">
                <a:latin typeface="Times New Roman"/>
                <a:ea typeface="Times New Roman"/>
                <a:cs typeface="Tahoma"/>
              </a:rPr>
              <a:t>بنابراین کارما یکی از مفاهیم کلیدی در ادیان شرقی مثل هندوئیسم ، بودیسم و جینیسم است.</a:t>
            </a:r>
            <a:endParaRPr lang="en-US" sz="3200" dirty="0">
              <a:latin typeface="Times New Roman"/>
              <a:ea typeface="Times New Roman"/>
            </a:endParaRPr>
          </a:p>
          <a:p>
            <a:pPr marL="347472" indent="-347472">
              <a:spcBef>
                <a:spcPts val="648"/>
              </a:spcBef>
            </a:pPr>
            <a:r>
              <a:rPr lang="fa-IR" sz="3200" dirty="0">
                <a:ea typeface="Times New Roman"/>
                <a:cs typeface="Tahoma"/>
              </a:rPr>
              <a:t>قانون کارما را به طور کلی می توان به قانون ماندگاری ارزش های اخلاقی ، و پا بر جا ماندن و قطعی بودن پاداش اعمال خیر و مکافات اعمال شر هم تعریف کرد، کارما در یک تقسیم بندی کلی بر دو گونه است: 1- کارمایی که هنوز نتایج خود را به بار نیاورده اند.     2 - کارمایی که آثارشان شروع شده است ، برای مثال بدن ما و آنچه همراه آن است ، حاصل کارمای نوع دوم است.</a:t>
            </a:r>
            <a:endParaRPr lang="fa-IR" sz="3200" dirty="0">
              <a:cs typeface="Calibri"/>
            </a:endParaRPr>
          </a:p>
          <a:p>
            <a:endParaRPr lang="fa-IR"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408332350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marL="228600" indent="-347472" algn="justLow">
              <a:spcBef>
                <a:spcPts val="768"/>
              </a:spcBef>
              <a:buSzPts val="3200"/>
              <a:buFont typeface="Arial"/>
              <a:buChar char="•"/>
            </a:pPr>
            <a:r>
              <a:rPr lang="fa-IR" sz="4400" dirty="0">
                <a:latin typeface="Times New Roman"/>
                <a:ea typeface="Times New Roman"/>
                <a:cs typeface="Tahoma"/>
              </a:rPr>
              <a:t>کارمای نوع اول خود به دو صورت است : </a:t>
            </a:r>
            <a:endParaRPr lang="en-US" sz="4400" dirty="0">
              <a:latin typeface="Times New Roman"/>
              <a:ea typeface="Times New Roman"/>
            </a:endParaRPr>
          </a:p>
          <a:p>
            <a:pPr marL="228600" indent="-347472" algn="justLow">
              <a:spcBef>
                <a:spcPts val="768"/>
              </a:spcBef>
            </a:pPr>
            <a:r>
              <a:rPr lang="fa-IR" sz="4400" dirty="0">
                <a:latin typeface="Times New Roman"/>
                <a:ea typeface="Times New Roman"/>
                <a:cs typeface="Times New Roman"/>
              </a:rPr>
              <a:t>1-1 کارمایی که از زندگی های گذشته جمع شده اما هنوز نتیجه خود را نشان نداده است. </a:t>
            </a:r>
            <a:endParaRPr lang="en-US" sz="4400" dirty="0">
              <a:latin typeface="Times New Roman"/>
              <a:ea typeface="Times New Roman"/>
            </a:endParaRPr>
          </a:p>
          <a:p>
            <a:pPr marL="347472" indent="-347472">
              <a:spcBef>
                <a:spcPts val="768"/>
              </a:spcBef>
            </a:pPr>
            <a:r>
              <a:rPr lang="fa-IR" sz="4400" dirty="0">
                <a:ea typeface="Times New Roman"/>
                <a:cs typeface="Calibri"/>
              </a:rPr>
              <a:t>1-2 کارمایی که در زندگی کنونی ما به وجود می آید و ثمره خود را در آینده ایجاد       می کند. </a:t>
            </a:r>
            <a:endParaRPr lang="fa-IR" sz="4400" dirty="0">
              <a:cs typeface="Calibri"/>
            </a:endParaRPr>
          </a:p>
          <a:p>
            <a:endParaRPr lang="fa-IR" sz="44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17276012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347472" indent="-347472">
              <a:spcBef>
                <a:spcPts val="768"/>
              </a:spcBef>
              <a:buSzPts val="3200"/>
              <a:buFont typeface="Arial"/>
              <a:buChar char="•"/>
            </a:pPr>
            <a:r>
              <a:rPr lang="fa-IR" sz="4000" dirty="0">
                <a:ea typeface="Times New Roman"/>
                <a:cs typeface="Tahoma"/>
              </a:rPr>
              <a:t>فرضیه </a:t>
            </a:r>
            <a:r>
              <a:rPr lang="fa-IR" sz="4000" dirty="0">
                <a:solidFill>
                  <a:srgbClr xmlns:mc="http://schemas.openxmlformats.org/markup-compatibility/2006" xmlns:a14="http://schemas.microsoft.com/office/drawing/2007/7/7/main" val="C00000" mc:Ignorable=""/>
                </a:solidFill>
                <a:ea typeface="Times New Roman"/>
                <a:cs typeface="Tahoma"/>
              </a:rPr>
              <a:t>کارما مورد قبول تمام نظریه های فلسفی هندی است، چه نظریاتی که سندیت آسمانی « وداها» را می پذیرند؛ یعنی گروه آیین های متشرع یا « آستیکها» مثل مکاتب برهمنی «نیایا» ( منطق ) ، « وی شیشیکا» ( طبیعات ) ، « سانکی ها»       (جهان شناسی ) ، « یوگا» ( روان شناسی ) ، «پوروامی مانسا» ( اصالت صوت) ، </a:t>
            </a:r>
            <a:endParaRPr lang="fa-IR" sz="4000" dirty="0">
              <a:solidFill>
                <a:srgbClr xmlns:mc="http://schemas.openxmlformats.org/markup-compatibility/2006" xmlns:a14="http://schemas.microsoft.com/office/drawing/2007/7/7/main" val="C00000" mc:Ignorable=""/>
              </a:solidFill>
              <a:cs typeface="Calibri"/>
            </a:endParaRPr>
          </a:p>
          <a:p>
            <a:endParaRPr lang="fa-IR" sz="4000" dirty="0"/>
          </a:p>
        </p:txBody>
      </p:sp>
      <p:sp>
        <p:nvSpPr>
          <p:cNvPr id="2" name="Title 1"/>
          <p:cNvSpPr>
            <a:spLocks noGrp="1"/>
          </p:cNvSpPr>
          <p:nvPr>
            <p:ph type="title"/>
          </p:nvPr>
        </p:nvSpPr>
        <p:spPr>
          <a:xfrm flipV="1">
            <a:off x="457200" y="214290"/>
            <a:ext cx="8229600" cy="60348"/>
          </a:xfrm>
        </p:spPr>
        <p:txBody>
          <a:bodyPr>
            <a:normAutofit fontScale="90000"/>
          </a:bodyPr>
          <a:lstStyle/>
          <a:p>
            <a:endParaRPr lang="fa-IR" dirty="0"/>
          </a:p>
        </p:txBody>
      </p:sp>
    </p:spTree>
    <p:extLst>
      <p:ext uri="{BB962C8B-B14F-4D97-AF65-F5344CB8AC3E}">
        <p14:creationId xmlns:p14="http://schemas.microsoft.com/office/powerpoint/2007/7/12/main" val="242842063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347472" indent="-347472">
              <a:spcBef>
                <a:spcPts val="720"/>
              </a:spcBef>
              <a:buSzPts val="3000"/>
              <a:buFont typeface="Arial"/>
              <a:buChar char="•"/>
            </a:pPr>
            <a:r>
              <a:rPr lang="fa-IR" sz="3000" dirty="0">
                <a:ea typeface="Times New Roman"/>
                <a:cs typeface="Tahoma"/>
              </a:rPr>
              <a:t>آنچه موجب ابداع و قبول این نظریه بوده است ، عدم علم به وجود قیامت و برزخ است، لزومی ندارد، که فرد به دنیا باز گردد تا نتیجه اعمال خود را ببیند ، بلکه برزخ و قیامت به جزای نیک یا بد اعمالش می رسد، فهم نادرست از آنچه در متون دینی و کلام انبیاء و اولیا در مورد تجسم اعمال آمده است و گفته شده که بدن برزخی و اخروی افراد دارای ملکات اخلاقی بد به شکل حیوانات مختلف است، سبب شده تا این افراد گمان کنند روح بعد از مرگ دوباره به دنیا بر می گردد و در جنین یک حیوان قرار می گیرد، </a:t>
            </a:r>
            <a:endParaRPr lang="fa-IR" sz="3000" dirty="0">
              <a:cs typeface="Calibri"/>
            </a:endParaRPr>
          </a:p>
          <a:p>
            <a:endParaRPr lang="fa-IR" dirty="0"/>
          </a:p>
        </p:txBody>
      </p:sp>
      <p:sp>
        <p:nvSpPr>
          <p:cNvPr id="2" name="Title 1"/>
          <p:cNvSpPr>
            <a:spLocks noGrp="1"/>
          </p:cNvSpPr>
          <p:nvPr>
            <p:ph type="title"/>
          </p:nvPr>
        </p:nvSpPr>
        <p:spPr>
          <a:xfrm flipV="1">
            <a:off x="457200" y="214290"/>
            <a:ext cx="8229600" cy="60348"/>
          </a:xfrm>
        </p:spPr>
        <p:txBody>
          <a:bodyPr>
            <a:normAutofit fontScale="90000"/>
          </a:bodyPr>
          <a:lstStyle/>
          <a:p>
            <a:endParaRPr lang="fa-IR" dirty="0"/>
          </a:p>
        </p:txBody>
      </p:sp>
    </p:spTree>
    <p:extLst>
      <p:ext uri="{BB962C8B-B14F-4D97-AF65-F5344CB8AC3E}">
        <p14:creationId xmlns:p14="http://schemas.microsoft.com/office/powerpoint/2007/7/12/main" val="258957354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228600" indent="-347472" algn="justLow">
              <a:spcBef>
                <a:spcPts val="768"/>
              </a:spcBef>
              <a:buSzPts val="3200"/>
              <a:buFont typeface="Arial"/>
              <a:buChar char="•"/>
            </a:pPr>
            <a:r>
              <a:rPr lang="fa-IR" sz="3600" dirty="0">
                <a:latin typeface="Times New Roman"/>
                <a:ea typeface="Times New Roman"/>
                <a:cs typeface="Tahoma"/>
              </a:rPr>
              <a:t>همان گونه که گذشت این فهم نادرست باعث شده است در طول قرون متمادی تا به امروز یک نظام طبقاتی بسیار ظالمانه در این گونه جوامع به وجود آید، نظامی که افراد طبقه پست آن باید تا آخر عمر خود رنج بکشند تا شاید در زندگی بعدی خود در یک طبقه بالاتر به دنیا آیند.</a:t>
            </a:r>
            <a:r>
              <a:rPr lang="fa-IR" sz="3600" baseline="30000" dirty="0">
                <a:latin typeface="Times New Roman"/>
                <a:ea typeface="Times New Roman"/>
                <a:cs typeface="Times New Roman"/>
              </a:rPr>
              <a:t> </a:t>
            </a:r>
            <a:endParaRPr lang="en-US" sz="3600" dirty="0">
              <a:latin typeface="Times New Roman"/>
              <a:ea typeface="Times New Roman"/>
            </a:endParaRPr>
          </a:p>
          <a:p>
            <a:pPr marL="347472" indent="-347472">
              <a:spcBef>
                <a:spcPts val="576"/>
              </a:spcBef>
            </a:pPr>
            <a:r>
              <a:rPr lang="fa-IR" sz="2000" dirty="0">
                <a:latin typeface="Times New Roman"/>
                <a:ea typeface="Times New Roman"/>
                <a:cs typeface="Times New Roman"/>
              </a:rPr>
              <a:t>-  مرادی،  حسن، نقد و بررسی فرضیه کارما از نگاه حکمت متعالیه ، فصلنامه کتاب نقد، شماره 45 ، ص 269</a:t>
            </a:r>
            <a:endParaRPr lang="en-US" sz="2000" dirty="0">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197072609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Autofit/>
          </a:bodyPr>
          <a:lstStyle/>
          <a:p>
            <a:pPr marL="228600" indent="-347472" algn="justLow">
              <a:spcBef>
                <a:spcPts val="768"/>
              </a:spcBef>
              <a:buSzPts val="3200"/>
              <a:buFont typeface="Arial"/>
              <a:buChar char="•"/>
            </a:pPr>
            <a:r>
              <a:rPr lang="fa-IR" sz="4000" dirty="0">
                <a:latin typeface="Times New Roman"/>
                <a:ea typeface="Times New Roman"/>
                <a:cs typeface="Tahoma"/>
              </a:rPr>
              <a:t>در مورد نفس و مراتب آن گفته شده که :</a:t>
            </a:r>
            <a:endParaRPr lang="en-US" sz="4000" dirty="0">
              <a:latin typeface="Times New Roman"/>
              <a:ea typeface="Times New Roman"/>
            </a:endParaRPr>
          </a:p>
          <a:p>
            <a:pPr marL="347472" indent="-347472" algn="justLow">
              <a:spcBef>
                <a:spcPts val="768"/>
              </a:spcBef>
              <a:tabLst>
                <a:tab pos="466725" algn="l"/>
              </a:tabLst>
            </a:pPr>
            <a:r>
              <a:rPr lang="fa-IR" sz="4000" dirty="0">
                <a:latin typeface="Times New Roman"/>
                <a:ea typeface="Times New Roman"/>
                <a:cs typeface="Tahoma"/>
              </a:rPr>
              <a:t>بدن از مراتب نفس است، در مسئله معاد جسمانی می توان گفت روح که مرتبه     بالاتر است ، می تواند بدنی را در قیامت ایجاد کند، بدنی که از حیث ظاهر شبیه بدن دنیوی است ، اما از جنس آن نیست، زیرا همانطور که گفته شد نظام دنیا در آخرت وجود ندارد. </a:t>
            </a:r>
            <a:endParaRPr lang="en-US" sz="4000" dirty="0">
              <a:latin typeface="Times New Roman"/>
              <a:ea typeface="Times New Roman"/>
            </a:endParaRPr>
          </a:p>
          <a:p>
            <a:endParaRPr lang="fa-IR" sz="40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259588765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347472" indent="-347472" algn="justLow">
              <a:spcBef>
                <a:spcPts val="768"/>
              </a:spcBef>
              <a:buSzPts val="3200"/>
              <a:buFont typeface="+mj-lt"/>
              <a:buAutoNum type="arabicPeriod"/>
              <a:tabLst>
                <a:tab pos="466725" algn="l"/>
              </a:tabLst>
            </a:pPr>
            <a:r>
              <a:rPr lang="fa-IR" sz="4400" dirty="0">
                <a:latin typeface="Times New Roman"/>
                <a:ea typeface="Times New Roman"/>
                <a:cs typeface="Tahoma"/>
              </a:rPr>
              <a:t>کمال انسان در دستیابی به بالاترین مرتبه خودش است ، مرتبه ای که خداوندبه امانت در او نهاده است؛</a:t>
            </a:r>
            <a:endParaRPr lang="en-US" sz="4400" dirty="0">
              <a:latin typeface="Times New Roman"/>
              <a:ea typeface="Times New Roman"/>
            </a:endParaRPr>
          </a:p>
          <a:p>
            <a:pPr marL="228600" indent="-347472" algn="justLow">
              <a:spcBef>
                <a:spcPts val="768"/>
              </a:spcBef>
            </a:pPr>
            <a:r>
              <a:rPr lang="fa-IR" sz="4400" dirty="0">
                <a:solidFill>
                  <a:srgbClr xmlns:mc="http://schemas.openxmlformats.org/markup-compatibility/2006" xmlns:a14="http://schemas.microsoft.com/office/drawing/2007/7/7/main" val="00B050" mc:Ignorable=""/>
                </a:solidFill>
                <a:latin typeface="Times New Roman"/>
                <a:ea typeface="Times New Roman"/>
                <a:cs typeface="Times New Roman"/>
              </a:rPr>
              <a:t>« اِنَّا عَرضناَ الامانَه علَی السَّمواتِ و الارضِ و الجِبالِ فَأبَینَ ان یَحمِلنََها وَ أشفَقنَ مِنها وَ حَمَلَها الاِنسانُ اِنَّهُ کانَ ظللوماً جَهولاً » </a:t>
            </a:r>
            <a:endParaRPr lang="en-US" sz="4400" dirty="0">
              <a:solidFill>
                <a:srgbClr xmlns:mc="http://schemas.openxmlformats.org/markup-compatibility/2006" xmlns:a14="http://schemas.microsoft.com/office/drawing/2007/7/7/main" val="00B050" mc:Ignorable=""/>
              </a:solidFill>
              <a:latin typeface="Times New Roman"/>
              <a:ea typeface="Times New Roman"/>
            </a:endParaRPr>
          </a:p>
          <a:p>
            <a:pPr marL="347472" indent="-347472">
              <a:spcBef>
                <a:spcPts val="576"/>
              </a:spcBef>
            </a:pPr>
            <a:r>
              <a:rPr lang="fa-IR" sz="4400" dirty="0">
                <a:latin typeface="Times New Roman"/>
                <a:ea typeface="Times New Roman"/>
                <a:cs typeface="Times New Roman"/>
              </a:rPr>
              <a:t>-  احزاب /72</a:t>
            </a:r>
            <a:endParaRPr lang="en-US" sz="4400" dirty="0">
              <a:latin typeface="Times New Roman"/>
              <a:ea typeface="Times New Roman"/>
            </a:endParaRPr>
          </a:p>
          <a:p>
            <a:endParaRPr lang="fa-IR" sz="44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60259944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marL="228600" indent="-347472" algn="justLow">
              <a:spcBef>
                <a:spcPts val="768"/>
              </a:spcBef>
              <a:buSzPts val="3200"/>
              <a:buFont typeface="Arial"/>
              <a:buChar char="•"/>
            </a:pPr>
            <a:r>
              <a:rPr lang="fa-IR" sz="4800" dirty="0">
                <a:latin typeface="Times New Roman"/>
                <a:ea typeface="Times New Roman"/>
                <a:cs typeface="Times New Roman"/>
              </a:rPr>
              <a:t>« ما بر آسمان ها و زمین و کوه های عالم، عرض امانت کردیم، همه از تحمل آن امتناع ورزیده و اندیشه کردند و انسان آن را بپذیرفت ، انسان هم( در مقام آزمایش و اداءامانت ) بسیار ستمکار و نادان بود ( که اکثر به راه جهل و عصیان شتافت).</a:t>
            </a:r>
            <a:endParaRPr lang="en-US" sz="4800" dirty="0">
              <a:latin typeface="Times New Roman"/>
              <a:ea typeface="Times New Roman"/>
            </a:endParaRPr>
          </a:p>
          <a:p>
            <a:endParaRPr lang="fa-IR" sz="48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155506378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228600" indent="-347472" algn="justLow">
              <a:spcBef>
                <a:spcPts val="648"/>
              </a:spcBef>
              <a:buSzPts val="2700"/>
              <a:buFont typeface="Arial"/>
              <a:buChar char="•"/>
            </a:pPr>
            <a:r>
              <a:rPr lang="fa-IR" sz="2800" dirty="0">
                <a:latin typeface="Times New Roman"/>
                <a:ea typeface="Times New Roman"/>
                <a:cs typeface="Tahoma"/>
              </a:rPr>
              <a:t>این امانت الهی همان روح الهی است که در انسان ها دمیده شده است : </a:t>
            </a:r>
            <a:r>
              <a:rPr lang="fa-IR" sz="2800" dirty="0">
                <a:solidFill>
                  <a:srgbClr xmlns:mc="http://schemas.openxmlformats.org/markup-compatibility/2006" xmlns:a14="http://schemas.microsoft.com/office/drawing/2007/7/7/main" val="00B050" mc:Ignorable=""/>
                </a:solidFill>
                <a:latin typeface="Times New Roman"/>
                <a:ea typeface="Times New Roman"/>
                <a:cs typeface="Tahoma"/>
              </a:rPr>
              <a:t>« فاِذَا سَوَّیتُهُ و نَفَختُ قیهِ مِن روُّحِی فَقَعُوا لَهُ ساجدیِنَ » </a:t>
            </a:r>
            <a:endParaRPr lang="en-US" sz="2800" dirty="0">
              <a:solidFill>
                <a:srgbClr xmlns:mc="http://schemas.openxmlformats.org/markup-compatibility/2006" xmlns:a14="http://schemas.microsoft.com/office/drawing/2007/7/7/main" val="00B050" mc:Ignorable=""/>
              </a:solidFill>
              <a:latin typeface="Times New Roman"/>
              <a:ea typeface="Times New Roman"/>
            </a:endParaRPr>
          </a:p>
          <a:p>
            <a:pPr marL="228600" indent="-347472" algn="justLow">
              <a:spcBef>
                <a:spcPts val="648"/>
              </a:spcBef>
            </a:pPr>
            <a:r>
              <a:rPr lang="fa-IR" sz="2800" dirty="0">
                <a:latin typeface="Times New Roman"/>
                <a:ea typeface="Times New Roman"/>
                <a:cs typeface="Times New Roman"/>
              </a:rPr>
              <a:t>«پس چون آن (عنصر ) را معتدل بیارایم و در آن از روح خویش بدمم همه(از جهت حرمت و عظمت آن روح الهی ) بر او سجده کنید.»</a:t>
            </a:r>
            <a:endParaRPr lang="en-US" sz="2800" dirty="0">
              <a:latin typeface="Times New Roman"/>
              <a:ea typeface="Times New Roman"/>
            </a:endParaRPr>
          </a:p>
          <a:p>
            <a:pPr marL="347472" indent="-347472">
              <a:spcBef>
                <a:spcPts val="768"/>
              </a:spcBef>
              <a:buSzPts val="3200"/>
              <a:buFont typeface="Arial"/>
              <a:buChar char="•"/>
            </a:pPr>
            <a:r>
              <a:rPr lang="fa-IR" sz="2800" dirty="0">
                <a:latin typeface="Times New Roman"/>
                <a:ea typeface="Times New Roman"/>
                <a:cs typeface="Tahoma"/>
              </a:rPr>
              <a:t>روحی که چنان ظرفیتی دارد که می تواند تمام اسماء الهی را در خود محقق کند </a:t>
            </a:r>
            <a:r>
              <a:rPr lang="fa-IR" sz="2800" dirty="0">
                <a:solidFill>
                  <a:srgbClr xmlns:mc="http://schemas.openxmlformats.org/markup-compatibility/2006" xmlns:a14="http://schemas.microsoft.com/office/drawing/2007/7/7/main" val="00B050" mc:Ignorable=""/>
                </a:solidFill>
                <a:latin typeface="Times New Roman"/>
                <a:ea typeface="Times New Roman"/>
                <a:cs typeface="Tahoma"/>
              </a:rPr>
              <a:t>« وَ عَلَّمَ آدَمَ الأَسما ، کُلَّها ثُمَّ عَرَضَهُم عَلَی المَلأئِکه فَقالَ أنبئُونی بِأَسمَاء هَولُاء اِن کُنتُم صادقین</a:t>
            </a:r>
            <a:r>
              <a:rPr lang="fa-IR" sz="2800" dirty="0" smtClean="0">
                <a:solidFill>
                  <a:srgbClr xmlns:mc="http://schemas.openxmlformats.org/markup-compatibility/2006" xmlns:a14="http://schemas.microsoft.com/office/drawing/2007/7/7/main" val="00B050" mc:Ignorable=""/>
                </a:solidFill>
                <a:latin typeface="Times New Roman"/>
                <a:ea typeface="Times New Roman"/>
                <a:cs typeface="Tahoma"/>
              </a:rPr>
              <a:t>»</a:t>
            </a:r>
            <a:r>
              <a:rPr lang="fa-IR" sz="2800" dirty="0">
                <a:solidFill>
                  <a:srgbClr xmlns:mc="http://schemas.openxmlformats.org/markup-compatibility/2006" xmlns:a14="http://schemas.microsoft.com/office/drawing/2007/7/7/main" val="00B050" mc:Ignorable=""/>
                </a:solidFill>
                <a:ea typeface="Times New Roman"/>
                <a:cs typeface="Calibri"/>
              </a:rPr>
              <a:t> </a:t>
            </a:r>
            <a:r>
              <a:rPr lang="fa-IR" sz="2800" dirty="0">
                <a:ea typeface="Times New Roman"/>
                <a:cs typeface="Calibri"/>
              </a:rPr>
              <a:t>(وخدا همه اسماء را به آدم یاد داد، آن  گاه حقایق آن اسماء را در نظر فرشتگان پدید آورد و فرمود : اسماء اینان را بیان کنید ، اگر شما در دعوی خود صادقید».</a:t>
            </a:r>
            <a:endParaRPr lang="fa-IR" sz="2800" dirty="0">
              <a:cs typeface="Calibri"/>
            </a:endParaRPr>
          </a:p>
          <a:p>
            <a:pPr marL="228600" indent="-347472" algn="justLow">
              <a:spcBef>
                <a:spcPts val="648"/>
              </a:spcBef>
            </a:pPr>
            <a:r>
              <a:rPr lang="fa-IR" sz="2800" dirty="0" smtClean="0">
                <a:latin typeface="Times New Roman"/>
                <a:ea typeface="Times New Roman"/>
                <a:cs typeface="Tahoma"/>
              </a:rPr>
              <a:t> </a:t>
            </a:r>
            <a:endParaRPr lang="en-US" sz="2800" dirty="0">
              <a:latin typeface="Times New Roman"/>
              <a:ea typeface="Times New Roman"/>
            </a:endParaRPr>
          </a:p>
          <a:p>
            <a:pPr marL="347472" indent="-347472">
              <a:spcBef>
                <a:spcPts val="480"/>
              </a:spcBef>
            </a:pPr>
            <a:r>
              <a:rPr lang="fa-IR" sz="2800" dirty="0">
                <a:latin typeface="Times New Roman"/>
                <a:ea typeface="Times New Roman"/>
                <a:cs typeface="Times New Roman"/>
              </a:rPr>
              <a:t>-  حجر / 29  </a:t>
            </a:r>
            <a:endParaRPr lang="en-US" sz="2800" dirty="0">
              <a:latin typeface="Times New Roman"/>
              <a:ea typeface="Times New Roman"/>
            </a:endParaRPr>
          </a:p>
          <a:p>
            <a:pPr marL="347472" indent="-347472">
              <a:spcBef>
                <a:spcPts val="480"/>
              </a:spcBef>
            </a:pPr>
            <a:r>
              <a:rPr lang="fa-IR" sz="2800" dirty="0">
                <a:latin typeface="Times New Roman"/>
                <a:ea typeface="Times New Roman"/>
                <a:cs typeface="Times New Roman"/>
              </a:rPr>
              <a:t>-  </a:t>
            </a:r>
            <a:r>
              <a:rPr lang="fa-IR" sz="2800" dirty="0">
                <a:latin typeface="Times New Roman"/>
                <a:ea typeface="Times New Roman"/>
                <a:cs typeface="B Mitra"/>
              </a:rPr>
              <a:t>بقره </a:t>
            </a:r>
            <a:r>
              <a:rPr lang="fa-IR" sz="2800" dirty="0">
                <a:latin typeface="Times New Roman"/>
                <a:ea typeface="Times New Roman"/>
                <a:cs typeface="Times New Roman"/>
              </a:rPr>
              <a:t>/ 31  </a:t>
            </a:r>
            <a:endParaRPr lang="en-US" sz="2800" dirty="0">
              <a:latin typeface="Times New Roman"/>
              <a:ea typeface="Times New Roman"/>
            </a:endParaRPr>
          </a:p>
          <a:p>
            <a:endParaRPr lang="fa-IR" sz="2800" dirty="0"/>
          </a:p>
        </p:txBody>
      </p:sp>
      <p:sp>
        <p:nvSpPr>
          <p:cNvPr id="2" name="Title 1"/>
          <p:cNvSpPr>
            <a:spLocks noGrp="1"/>
          </p:cNvSpPr>
          <p:nvPr>
            <p:ph type="title"/>
          </p:nvPr>
        </p:nvSpPr>
        <p:spPr>
          <a:xfrm flipV="1">
            <a:off x="457200" y="214290"/>
            <a:ext cx="8229600" cy="60348"/>
          </a:xfrm>
        </p:spPr>
        <p:txBody>
          <a:bodyPr>
            <a:normAutofit fontScale="90000"/>
          </a:bodyPr>
          <a:lstStyle/>
          <a:p>
            <a:endParaRPr lang="fa-IR" dirty="0"/>
          </a:p>
        </p:txBody>
      </p:sp>
    </p:spTree>
    <p:extLst>
      <p:ext uri="{BB962C8B-B14F-4D97-AF65-F5344CB8AC3E}">
        <p14:creationId xmlns:p14="http://schemas.microsoft.com/office/powerpoint/2007/7/12/main" val="32817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marL="228600" indent="-347472" algn="justLow">
              <a:spcBef>
                <a:spcPts val="768"/>
              </a:spcBef>
              <a:buSzPts val="3200"/>
              <a:buFont typeface="Arial"/>
              <a:buChar char="•"/>
            </a:pPr>
            <a:r>
              <a:rPr lang="fa-IR" sz="4000" dirty="0">
                <a:latin typeface="Times New Roman"/>
                <a:ea typeface="Times New Roman"/>
                <a:cs typeface="Tahoma"/>
              </a:rPr>
              <a:t>یکی دیگر از نکاتی که ساتیا بر آن تاکید فراوان دارد، خدمت عابدانه به خداوند یکتا است او می گوید: « دست هایی که خدمت می کنند، مقدس تر از لب هایی هستند که دعا        می کنند» و این خدمت عابدانه در حقیقت ، خدمت به انسان ها است. </a:t>
            </a:r>
            <a:r>
              <a:rPr lang="fa-IR" sz="4000" dirty="0">
                <a:solidFill>
                  <a:srgbClr xmlns:mc="http://schemas.openxmlformats.org/markup-compatibility/2006" xmlns:a14="http://schemas.microsoft.com/office/drawing/2007/7/7/main" val="C00000" mc:Ignorable=""/>
                </a:solidFill>
                <a:latin typeface="Times New Roman"/>
                <a:ea typeface="Times New Roman"/>
                <a:cs typeface="Tahoma"/>
              </a:rPr>
              <a:t>سای بابا </a:t>
            </a:r>
            <a:r>
              <a:rPr lang="fa-IR" sz="4000" dirty="0">
                <a:latin typeface="Times New Roman"/>
                <a:ea typeface="Times New Roman"/>
                <a:cs typeface="Tahoma"/>
              </a:rPr>
              <a:t>می گوید: «خدمت به هم نوعان ، خدمت به خداوند است.»</a:t>
            </a:r>
            <a:endParaRPr lang="en-US" sz="4000" dirty="0">
              <a:latin typeface="Times New Roman"/>
              <a:ea typeface="Times New Roman"/>
            </a:endParaRPr>
          </a:p>
          <a:p>
            <a:endParaRPr lang="fa-IR" sz="40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146821034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228600" indent="-347472" algn="justLow">
              <a:spcBef>
                <a:spcPts val="768"/>
              </a:spcBef>
              <a:buSzPts val="3200"/>
              <a:buFont typeface="Arial"/>
              <a:buChar char="•"/>
            </a:pPr>
            <a:r>
              <a:rPr lang="fa-IR" sz="3600" dirty="0">
                <a:latin typeface="Times New Roman"/>
                <a:ea typeface="Times New Roman"/>
                <a:cs typeface="Tahoma"/>
              </a:rPr>
              <a:t>و معلم فرشتگان شد، انسان با وجود دارا بودن چنین استعددی در عمل ممکن است در مرتبه جمادات یا گیاهان بماند. قرآن کریم از انسانی خبر می دهد که از سنگ سخت تر است: </a:t>
            </a:r>
            <a:r>
              <a:rPr lang="fa-IR" sz="3600" dirty="0">
                <a:solidFill>
                  <a:srgbClr xmlns:mc="http://schemas.openxmlformats.org/markup-compatibility/2006" xmlns:a14="http://schemas.microsoft.com/office/drawing/2007/7/7/main" val="00B050" mc:Ignorable=""/>
                </a:solidFill>
                <a:latin typeface="Times New Roman"/>
                <a:ea typeface="Times New Roman"/>
                <a:cs typeface="Tahoma"/>
              </a:rPr>
              <a:t>« ثُمَّ قَسَت قُلُوبکُم مِّن بَعدِ ذلِکُ فَهیَ کَالحجاره أو اشَدُّ قَسوهَ وَ اِنَّ مِنَ الحجارَه لَمَا یَتَفَجَّرُ منهُ الأنهارُ وَ اِنَّ مِنها لَما یَشَّقَّقُ فَیَخرُجُ مِنهُ الماء و انَّ مِنهاَ لَمَا یَهبِطُ مِن خَشیة اللهِ وَ ما اللهُ بِغافِلٍ عَمَّا تَعمَلوُنَ » </a:t>
            </a:r>
            <a:endParaRPr lang="en-US" sz="3600" dirty="0">
              <a:solidFill>
                <a:srgbClr xmlns:mc="http://schemas.openxmlformats.org/markup-compatibility/2006" xmlns:a14="http://schemas.microsoft.com/office/drawing/2007/7/7/main" val="00B050" mc:Ignorable=""/>
              </a:solidFill>
              <a:latin typeface="Times New Roman"/>
              <a:ea typeface="Times New Roman"/>
            </a:endParaRPr>
          </a:p>
          <a:p>
            <a:pPr marL="347472" indent="-347472">
              <a:spcBef>
                <a:spcPts val="576"/>
              </a:spcBef>
            </a:pPr>
            <a:r>
              <a:rPr lang="fa-IR" sz="3600" dirty="0">
                <a:latin typeface="Times New Roman"/>
                <a:ea typeface="Times New Roman"/>
                <a:cs typeface="Times New Roman"/>
              </a:rPr>
              <a:t>-  بقره / 74</a:t>
            </a:r>
            <a:endParaRPr lang="en-US" sz="3600" dirty="0">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344012924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228600" indent="-347472" algn="justLow">
              <a:spcBef>
                <a:spcPts val="768"/>
              </a:spcBef>
              <a:buSzPts val="3200"/>
              <a:buFont typeface="Arial"/>
              <a:buChar char="•"/>
            </a:pPr>
            <a:r>
              <a:rPr lang="fa-IR" sz="4400" dirty="0">
                <a:latin typeface="Times New Roman"/>
                <a:ea typeface="Times New Roman"/>
                <a:cs typeface="Times New Roman"/>
              </a:rPr>
              <a:t>« پس با این معجزه باز چنان سخت دل شدید ، که دل هایتان چون سنگ یا سختر از آن شد، چه آن که از پاره ای سنگ ها ، نهرها بجوشد و برخی دیگر از سنگ ها بشکافد و آب از آن بیرون آید و پاره ای از ترس خدا فرود آیند و ( ای سنگدلان بترسید که ) خداوند از کردار شما غافل نیست»</a:t>
            </a:r>
            <a:endParaRPr lang="en-US" sz="4400" dirty="0">
              <a:latin typeface="Times New Roman"/>
              <a:ea typeface="Times New Roman"/>
            </a:endParaRPr>
          </a:p>
          <a:p>
            <a:endParaRPr lang="fa-IR" sz="44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12614470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228600" indent="-347472" algn="justLow">
              <a:spcBef>
                <a:spcPts val="768"/>
              </a:spcBef>
              <a:buSzPts val="3200"/>
              <a:buFont typeface="Arial"/>
              <a:buChar char="•"/>
            </a:pPr>
            <a:r>
              <a:rPr lang="fa-IR" sz="4400" dirty="0">
                <a:latin typeface="Times New Roman"/>
                <a:ea typeface="Times New Roman"/>
                <a:cs typeface="Tahoma"/>
              </a:rPr>
              <a:t>و از انسانی حکایت می کند که از حیوان پست تر است، </a:t>
            </a:r>
            <a:r>
              <a:rPr lang="fa-IR" sz="4400" dirty="0">
                <a:solidFill>
                  <a:srgbClr xmlns:mc="http://schemas.openxmlformats.org/markup-compatibility/2006" xmlns:a14="http://schemas.microsoft.com/office/drawing/2007/7/7/main" val="00B050" mc:Ignorable=""/>
                </a:solidFill>
                <a:latin typeface="Times New Roman"/>
                <a:ea typeface="Times New Roman"/>
                <a:cs typeface="Tahoma"/>
              </a:rPr>
              <a:t>« ام تَحسَبُ أنَّ اکثَرَهُم یَسمَعُونَ اَو یَعقِلُونَ إن هُم اِلَّا کَالانعامِ بَل هُم أضَلُّ سبیلا » </a:t>
            </a:r>
            <a:endParaRPr lang="en-US" sz="4400" dirty="0">
              <a:solidFill>
                <a:srgbClr xmlns:mc="http://schemas.openxmlformats.org/markup-compatibility/2006" xmlns:a14="http://schemas.microsoft.com/office/drawing/2007/7/7/main" val="00B050" mc:Ignorable=""/>
              </a:solidFill>
              <a:latin typeface="Times New Roman"/>
              <a:ea typeface="Times New Roman"/>
            </a:endParaRPr>
          </a:p>
          <a:p>
            <a:pPr marL="347472" indent="-347472">
              <a:spcBef>
                <a:spcPts val="576"/>
              </a:spcBef>
            </a:pPr>
            <a:r>
              <a:rPr lang="fa-IR" sz="2000" dirty="0">
                <a:latin typeface="Times New Roman"/>
                <a:ea typeface="Times New Roman"/>
                <a:cs typeface="Times New Roman"/>
              </a:rPr>
              <a:t>-   فرقان / 44</a:t>
            </a:r>
            <a:endParaRPr lang="en-US" sz="2000" dirty="0">
              <a:latin typeface="Times New Roman"/>
              <a:ea typeface="Times New Roman"/>
            </a:endParaRPr>
          </a:p>
          <a:p>
            <a:pPr marL="228600" indent="-347472" algn="justLow">
              <a:spcBef>
                <a:spcPts val="720"/>
              </a:spcBef>
              <a:buSzPts val="3000"/>
              <a:buFont typeface="Arial"/>
              <a:buChar char="•"/>
            </a:pPr>
            <a:r>
              <a:rPr lang="fa-IR" sz="4400" dirty="0">
                <a:latin typeface="Times New Roman"/>
                <a:ea typeface="Times New Roman"/>
                <a:cs typeface="Times New Roman"/>
              </a:rPr>
              <a:t>«یا پنداری که اکثر کافران حرفی می شنوند یا فکر و تعقلی دارند؟ اینان بس مانند چهار پایانند بلکه گمراه ترند.»</a:t>
            </a:r>
            <a:endParaRPr lang="en-US" sz="4400" dirty="0">
              <a:latin typeface="Times New Roman"/>
              <a:ea typeface="Times New Roman"/>
            </a:endParaRPr>
          </a:p>
          <a:p>
            <a:endParaRPr lang="fa-IR" sz="4400" dirty="0"/>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07/7/12/main" val="286919830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Autofit/>
          </a:bodyPr>
          <a:lstStyle/>
          <a:p>
            <a:pPr marL="228600" indent="-347472" algn="justLow">
              <a:spcBef>
                <a:spcPts val="768"/>
              </a:spcBef>
              <a:buSzPts val="3200"/>
              <a:buFont typeface="Arial"/>
              <a:buChar char="•"/>
            </a:pPr>
            <a:r>
              <a:rPr lang="fa-IR" sz="4000" dirty="0">
                <a:latin typeface="Times New Roman"/>
                <a:ea typeface="Times New Roman"/>
                <a:cs typeface="Tahoma"/>
              </a:rPr>
              <a:t>و همچنین انسان ممکن است آن چنان پیشرفت کند و به خدا نزدیک شود که فقط به اندازه دو قاب کمان یا حتی نزدیکتر از آن با خدا فاصله داشته باشد </a:t>
            </a:r>
            <a:r>
              <a:rPr lang="fa-IR" sz="4000" dirty="0">
                <a:solidFill>
                  <a:srgbClr xmlns:mc="http://schemas.openxmlformats.org/markup-compatibility/2006" xmlns:a14="http://schemas.microsoft.com/office/drawing/2007/7/7/main" val="00B050" mc:Ignorable=""/>
                </a:solidFill>
                <a:latin typeface="Times New Roman"/>
                <a:ea typeface="Times New Roman"/>
                <a:cs typeface="Tahoma"/>
              </a:rPr>
              <a:t>« فَکانَ قابَ قَوسَینِِ اَو أدنیَ » </a:t>
            </a:r>
            <a:endParaRPr lang="en-US" sz="4000" dirty="0">
              <a:solidFill>
                <a:srgbClr xmlns:mc="http://schemas.openxmlformats.org/markup-compatibility/2006" xmlns:a14="http://schemas.microsoft.com/office/drawing/2007/7/7/main" val="00B050" mc:Ignorable=""/>
              </a:solidFill>
              <a:latin typeface="Times New Roman"/>
              <a:ea typeface="Times New Roman"/>
            </a:endParaRPr>
          </a:p>
          <a:p>
            <a:pPr marL="228600" indent="-347472" algn="justLow">
              <a:spcBef>
                <a:spcPts val="768"/>
              </a:spcBef>
            </a:pPr>
            <a:r>
              <a:rPr lang="fa-IR" sz="4000" dirty="0">
                <a:latin typeface="Times New Roman"/>
                <a:ea typeface="Times New Roman"/>
                <a:cs typeface="Times New Roman"/>
              </a:rPr>
              <a:t>( بدان نزدیکی که ) با او به قدر دو کمان یا نزدیک تر از آن شد.</a:t>
            </a:r>
            <a:endParaRPr lang="en-US" sz="4000" dirty="0">
              <a:latin typeface="Times New Roman"/>
              <a:ea typeface="Times New Roman"/>
            </a:endParaRPr>
          </a:p>
          <a:p>
            <a:r>
              <a:rPr lang="fa-IR" sz="2000" dirty="0">
                <a:latin typeface="Times New Roman"/>
                <a:ea typeface="Times New Roman"/>
                <a:cs typeface="Times New Roman"/>
              </a:rPr>
              <a:t> -  نجم / 9</a:t>
            </a:r>
            <a:endParaRPr lang="fa-IR" sz="20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243701707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285728"/>
            <a:ext cx="8229600" cy="5840435"/>
          </a:xfrm>
        </p:spPr>
        <p:txBody>
          <a:bodyPr>
            <a:normAutofit/>
          </a:bodyPr>
          <a:lstStyle/>
          <a:p>
            <a:pPr marL="228600" indent="-347472" algn="ctr">
              <a:spcBef>
                <a:spcPts val="720"/>
              </a:spcBef>
              <a:buSzPts val="3000"/>
              <a:buFont typeface="Arial"/>
              <a:buChar char="•"/>
            </a:pPr>
            <a:r>
              <a:rPr lang="fa-IR" sz="3600" b="1" dirty="0">
                <a:latin typeface="Times New Roman"/>
                <a:ea typeface="Times New Roman"/>
                <a:cs typeface="Tahoma"/>
              </a:rPr>
              <a:t>عقیده تناسخ در میان جمعی از بت پرستان</a:t>
            </a:r>
            <a:r>
              <a:rPr lang="fa-IR" sz="3600" b="1" dirty="0">
                <a:solidFill>
                  <a:srgbClr xmlns:mc="http://schemas.openxmlformats.org/markup-compatibility/2006" xmlns:a14="http://schemas.microsoft.com/office/drawing/2007/7/7/main" val="00B050" mc:Ignorable=""/>
                </a:solidFill>
                <a:latin typeface="Times New Roman"/>
                <a:ea typeface="Times New Roman"/>
                <a:cs typeface="Tahoma"/>
              </a:rPr>
              <a:t> </a:t>
            </a:r>
            <a:endParaRPr lang="en-US" sz="3600" dirty="0">
              <a:solidFill>
                <a:srgbClr xmlns:mc="http://schemas.openxmlformats.org/markup-compatibility/2006" xmlns:a14="http://schemas.microsoft.com/office/drawing/2007/7/7/main" val="00B050" mc:Ignorable=""/>
              </a:solidFill>
              <a:latin typeface="Times New Roman"/>
              <a:ea typeface="Times New Roman"/>
            </a:endParaRPr>
          </a:p>
          <a:p>
            <a:pPr marL="210312" indent="-347472" algn="justLow">
              <a:spcBef>
                <a:spcPts val="720"/>
              </a:spcBef>
            </a:pPr>
            <a:r>
              <a:rPr lang="fa-IR" sz="3600" dirty="0">
                <a:solidFill>
                  <a:srgbClr xmlns:mc="http://schemas.openxmlformats.org/markup-compatibility/2006" xmlns:a14="http://schemas.microsoft.com/office/drawing/2007/7/7/main" val="00B050" mc:Ignorable=""/>
                </a:solidFill>
                <a:latin typeface="Times New Roman"/>
                <a:ea typeface="Times New Roman"/>
                <a:cs typeface="Times New Roman"/>
              </a:rPr>
              <a:t>« وَ قالوا ما هِیَ حَیاتُنا الدنیا نَموُتُ و نَحیا و ما یُهلِکُنا اِلا الدهرُ وَ ما لَهُم بِذلِکَ مِن عِلم اِن هُم </a:t>
            </a:r>
            <a:r>
              <a:rPr lang="fa-IR" sz="3600" dirty="0">
                <a:latin typeface="Times New Roman"/>
                <a:ea typeface="Times New Roman"/>
                <a:cs typeface="Times New Roman"/>
              </a:rPr>
              <a:t>اِلا یَظُنُّونَ » آنها گفتند : چیزی جز همین زندگی دنیا در کار نیست، گروهی از ما    می میرند و گروهی جای آن ها را می گیرند، و جز طبیعت و روزگار ما را هلاک نمی کند، آن ها به این سخن که می گویند یقین ندارند، بلکه تنها گمان بی پایه ای دارند.</a:t>
            </a:r>
            <a:endParaRPr lang="en-US" sz="3600" dirty="0">
              <a:latin typeface="Times New Roman"/>
              <a:ea typeface="Times New Roman"/>
            </a:endParaRPr>
          </a:p>
          <a:p>
            <a:pPr marL="347472" indent="-347472">
              <a:spcBef>
                <a:spcPts val="528"/>
              </a:spcBef>
            </a:pPr>
            <a:r>
              <a:rPr lang="fa-IR" sz="2000" dirty="0">
                <a:latin typeface="Times New Roman"/>
                <a:ea typeface="Times New Roman"/>
                <a:cs typeface="Times New Roman"/>
              </a:rPr>
              <a:t>-  جاثیه / 24 </a:t>
            </a:r>
            <a:endParaRPr lang="en-US" sz="2000" dirty="0">
              <a:latin typeface="Times New Roman"/>
              <a:ea typeface="Times New Roman"/>
            </a:endParaRPr>
          </a:p>
          <a:p>
            <a:endParaRPr lang="fa-IR" sz="3600" dirty="0"/>
          </a:p>
        </p:txBody>
      </p:sp>
      <p:sp>
        <p:nvSpPr>
          <p:cNvPr id="2" name="Title 1"/>
          <p:cNvSpPr>
            <a:spLocks noGrp="1"/>
          </p:cNvSpPr>
          <p:nvPr>
            <p:ph type="title"/>
          </p:nvPr>
        </p:nvSpPr>
        <p:spPr>
          <a:xfrm flipV="1">
            <a:off x="457200" y="214290"/>
            <a:ext cx="8229600" cy="60348"/>
          </a:xfrm>
        </p:spPr>
        <p:txBody>
          <a:bodyPr>
            <a:normAutofit fontScale="90000"/>
          </a:bodyPr>
          <a:lstStyle/>
          <a:p>
            <a:endParaRPr lang="fa-IR" dirty="0"/>
          </a:p>
        </p:txBody>
      </p:sp>
    </p:spTree>
    <p:extLst>
      <p:ext uri="{BB962C8B-B14F-4D97-AF65-F5344CB8AC3E}">
        <p14:creationId xmlns:p14="http://schemas.microsoft.com/office/powerpoint/2007/7/12/main" val="176644505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347472" indent="-347472">
              <a:spcBef>
                <a:spcPts val="768"/>
              </a:spcBef>
              <a:buSzPts val="3200"/>
              <a:buFont typeface="Arial"/>
              <a:buChar char="•"/>
            </a:pPr>
            <a:r>
              <a:rPr lang="fa-IR" sz="3600" dirty="0">
                <a:ea typeface="Times New Roman"/>
                <a:cs typeface="Tahoma"/>
              </a:rPr>
              <a:t>در این آیه بحث دیگری پیرامون منکران توحید است، منتها در این جا تنها از گروه خاصی به نام«دهریین</a:t>
            </a:r>
            <a:r>
              <a:rPr lang="fa-IR" sz="3600" dirty="0">
                <a:ea typeface="Times New Roman"/>
                <a:cs typeface="Calibri"/>
              </a:rPr>
              <a:t>» نام برده شده که مطلقاً وجود صانع حکیم را در عالم هستی انکار           می کردند، در حالی که اکثر مشرکان ظاهراً به خدا ایمان داشتند و بت ها را شفیعان درگاه او می دانستند. به این ترتیب با توجه به آیه مورد نظر این گروه هم معاد را انکار می کردند و هم مبدا را ، جمله نخست ناظر به انکار معاد است و جمله بعد ناظر به انکار مبداء ، </a:t>
            </a:r>
            <a:endParaRPr lang="fa-IR" sz="3600" dirty="0">
              <a:cs typeface="Calibri"/>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402537259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228600" indent="-347472" algn="justLow">
              <a:spcBef>
                <a:spcPts val="768"/>
              </a:spcBef>
              <a:buSzPts val="3200"/>
              <a:buFont typeface="Arial"/>
              <a:buChar char="•"/>
            </a:pPr>
            <a:r>
              <a:rPr lang="fa-IR" sz="3600" dirty="0">
                <a:latin typeface="Times New Roman"/>
                <a:ea typeface="Times New Roman"/>
                <a:cs typeface="Tahoma"/>
              </a:rPr>
              <a:t>با اینکه شبیه این تعبیر در دو آیه دیگر قرآن نیز آمده است</a:t>
            </a:r>
            <a:r>
              <a:rPr lang="fa-IR" sz="3600" dirty="0">
                <a:solidFill>
                  <a:srgbClr xmlns:mc="http://schemas.openxmlformats.org/markup-compatibility/2006" xmlns:a14="http://schemas.microsoft.com/office/drawing/2007/7/7/main" val="00B050" mc:Ignorable=""/>
                </a:solidFill>
                <a:latin typeface="Times New Roman"/>
                <a:ea typeface="Times New Roman"/>
                <a:cs typeface="Tahoma"/>
              </a:rPr>
              <a:t>،«و قالوا اِن هی اِلاحَیاتُنا الدنیا و ما نحنُ بمبعوثین» و « این هی الا حیاتُنا الدنیا نموتُ و نَحیا و ما نَحنُ بمبعوثین» </a:t>
            </a:r>
            <a:r>
              <a:rPr lang="fa-IR" sz="3600" dirty="0">
                <a:latin typeface="Times New Roman"/>
                <a:ea typeface="Times New Roman"/>
                <a:cs typeface="Tahoma"/>
              </a:rPr>
              <a:t>ولی در هر دو مورد تکیه تنها بر انکار معاد است ، در حالی که در آیه مورد بحث هم سخن از انکار معاد به میان آمده و هم انکار مبدا.</a:t>
            </a:r>
            <a:endParaRPr lang="en-US" sz="3600" dirty="0">
              <a:latin typeface="Times New Roman"/>
              <a:ea typeface="Times New Roman"/>
            </a:endParaRPr>
          </a:p>
          <a:p>
            <a:pPr marL="347472" indent="-347472">
              <a:spcBef>
                <a:spcPts val="576"/>
              </a:spcBef>
            </a:pPr>
            <a:r>
              <a:rPr lang="fa-IR" sz="2000" dirty="0">
                <a:latin typeface="Times New Roman"/>
                <a:ea typeface="Times New Roman"/>
                <a:cs typeface="Times New Roman"/>
              </a:rPr>
              <a:t>-  انعام / 29 </a:t>
            </a:r>
            <a:endParaRPr lang="en-US" sz="2000" dirty="0">
              <a:latin typeface="Times New Roman"/>
              <a:ea typeface="Times New Roman"/>
            </a:endParaRPr>
          </a:p>
          <a:p>
            <a:pPr marL="347472" indent="-347472">
              <a:spcBef>
                <a:spcPts val="576"/>
              </a:spcBef>
            </a:pPr>
            <a:r>
              <a:rPr lang="fa-IR" sz="2000" dirty="0">
                <a:latin typeface="Times New Roman"/>
                <a:ea typeface="Times New Roman"/>
                <a:cs typeface="Times New Roman"/>
              </a:rPr>
              <a:t>-  مومنون / 37</a:t>
            </a:r>
            <a:endParaRPr lang="en-US" sz="2000" dirty="0">
              <a:latin typeface="Times New Roman"/>
              <a:ea typeface="Times New Roman"/>
            </a:endParaRPr>
          </a:p>
          <a:p>
            <a:endParaRPr lang="fa-IR" sz="36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221269324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228600" indent="-347472" algn="justLow">
              <a:spcBef>
                <a:spcPts val="720"/>
              </a:spcBef>
              <a:buSzPts val="3000"/>
              <a:buFont typeface="Arial"/>
              <a:buChar char="•"/>
            </a:pPr>
            <a:r>
              <a:rPr lang="fa-IR" sz="3000" dirty="0">
                <a:latin typeface="Times New Roman"/>
                <a:ea typeface="Times New Roman"/>
                <a:cs typeface="Tahoma"/>
              </a:rPr>
              <a:t>مفسران برای جمله ، « نموت و نحیا» چند تفسیر ذکر کرده اند:</a:t>
            </a:r>
            <a:endParaRPr lang="en-US" sz="2200" dirty="0">
              <a:latin typeface="Times New Roman"/>
              <a:ea typeface="Times New Roman"/>
            </a:endParaRPr>
          </a:p>
          <a:p>
            <a:pPr marL="347472" indent="-347472" algn="justLow">
              <a:spcBef>
                <a:spcPts val="720"/>
              </a:spcBef>
              <a:tabLst>
                <a:tab pos="466725" algn="l"/>
              </a:tabLst>
            </a:pPr>
            <a:r>
              <a:rPr lang="fa-IR" sz="3000" dirty="0">
                <a:latin typeface="Times New Roman"/>
                <a:ea typeface="Times New Roman"/>
                <a:cs typeface="Tahoma"/>
              </a:rPr>
              <a:t>همان که در بالا گفته شد  : بزرگ سالان می روند و نوزادان قدم به عرصه حیات     می گذارند و جای آن ها را می گیرند.</a:t>
            </a:r>
            <a:endParaRPr lang="en-US" sz="2200" dirty="0">
              <a:latin typeface="Times New Roman"/>
              <a:ea typeface="Times New Roman"/>
            </a:endParaRPr>
          </a:p>
          <a:p>
            <a:pPr marL="347472" indent="-347472" algn="justLow">
              <a:spcBef>
                <a:spcPts val="720"/>
              </a:spcBef>
              <a:tabLst>
                <a:tab pos="466725" algn="l"/>
              </a:tabLst>
            </a:pPr>
            <a:r>
              <a:rPr lang="fa-IR" sz="3000" dirty="0">
                <a:latin typeface="Times New Roman"/>
                <a:ea typeface="Times New Roman"/>
                <a:cs typeface="Tahoma"/>
              </a:rPr>
              <a:t>جمله از قبیل تاخیر و تقدیم است، و در معنی چنین آمده، ما زنده می شویم و سپس می میریم و جز این حیات و مرگ چیز دیگری در کار نیست.</a:t>
            </a:r>
            <a:endParaRPr lang="en-US" sz="2200" dirty="0">
              <a:latin typeface="Times New Roman"/>
              <a:ea typeface="Times New Roman"/>
            </a:endParaRPr>
          </a:p>
          <a:p>
            <a:pPr marL="347472" indent="-347472" algn="justLow">
              <a:spcBef>
                <a:spcPts val="720"/>
              </a:spcBef>
              <a:tabLst>
                <a:tab pos="466725" algn="l"/>
              </a:tabLst>
            </a:pPr>
            <a:r>
              <a:rPr lang="fa-IR" sz="3000" dirty="0">
                <a:latin typeface="Times New Roman"/>
                <a:ea typeface="Times New Roman"/>
                <a:cs typeface="Tahoma"/>
              </a:rPr>
              <a:t>بعضی می میرند و بعضی زنده می مانند.</a:t>
            </a:r>
            <a:endParaRPr lang="en-US" sz="2200" dirty="0">
              <a:latin typeface="Times New Roman"/>
              <a:ea typeface="Times New Roman"/>
            </a:endParaRPr>
          </a:p>
          <a:p>
            <a:pPr marL="347472" indent="-347472" algn="justLow">
              <a:spcBef>
                <a:spcPts val="720"/>
              </a:spcBef>
              <a:tabLst>
                <a:tab pos="466725" algn="l"/>
              </a:tabLst>
            </a:pPr>
            <a:r>
              <a:rPr lang="fa-IR" sz="3000" dirty="0">
                <a:latin typeface="Times New Roman"/>
                <a:ea typeface="Times New Roman"/>
                <a:cs typeface="Tahoma"/>
              </a:rPr>
              <a:t>ما در آغاز مرده و بی جان بودیم، سپس لباس حیات بر ما پوشیده شد.</a:t>
            </a:r>
            <a:endParaRPr lang="en-US" sz="2200" dirty="0">
              <a:latin typeface="Times New Roman"/>
              <a:ea typeface="Times New Roman"/>
            </a:endParaRPr>
          </a:p>
          <a:p>
            <a:endParaRPr lang="fa-IR"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14312546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347472" indent="-347472" algn="justLow">
              <a:spcBef>
                <a:spcPts val="648"/>
              </a:spcBef>
              <a:buSzPts val="2700"/>
              <a:buFont typeface="+mj-lt"/>
              <a:buAutoNum type="arabicPeriod"/>
              <a:tabLst>
                <a:tab pos="466725" algn="l"/>
              </a:tabLst>
            </a:pPr>
            <a:r>
              <a:rPr lang="fa-IR" sz="2800" dirty="0">
                <a:latin typeface="Times New Roman"/>
                <a:ea typeface="Times New Roman"/>
                <a:cs typeface="Tahoma"/>
              </a:rPr>
              <a:t>بعضی احتمال پنجمی در تفسیر این جمله داده اند و آن این که اشاره به عقیده تناسخ است که جمعی از بت پرستان آن را قبول داشتند و می گفتند ما پیوسته می میریم و سپس در کالبدهای دیگردر همین جهان زنده می شویم، ( ولی این تفسیر با جمله      </a:t>
            </a:r>
            <a:r>
              <a:rPr lang="fa-IR" sz="2800" dirty="0">
                <a:solidFill>
                  <a:srgbClr xmlns:mc="http://schemas.openxmlformats.org/markup-compatibility/2006" xmlns:a14="http://schemas.microsoft.com/office/drawing/2007/7/7/main" val="00B050" mc:Ignorable=""/>
                </a:solidFill>
                <a:latin typeface="Times New Roman"/>
                <a:ea typeface="Times New Roman"/>
                <a:cs typeface="Tahoma"/>
              </a:rPr>
              <a:t>« و ما یهلکنا الا الده</a:t>
            </a:r>
            <a:r>
              <a:rPr lang="fa-IR" sz="2800" dirty="0">
                <a:latin typeface="Times New Roman"/>
                <a:ea typeface="Times New Roman"/>
                <a:cs typeface="Tahoma"/>
              </a:rPr>
              <a:t>ر » که تنها سخن از هلاکت می گوید سازگار نیست) اما از همه مناسب تر همان تفسیر اول است </a:t>
            </a:r>
            <a:endParaRPr lang="en-US" sz="2800" dirty="0">
              <a:latin typeface="Times New Roman"/>
              <a:ea typeface="Times New Roman"/>
            </a:endParaRPr>
          </a:p>
          <a:p>
            <a:pPr marL="228600" indent="-347472" algn="justLow">
              <a:spcBef>
                <a:spcPts val="648"/>
              </a:spcBef>
            </a:pPr>
            <a:r>
              <a:rPr lang="fa-IR" sz="2800" dirty="0">
                <a:latin typeface="Times New Roman"/>
                <a:ea typeface="Times New Roman"/>
                <a:cs typeface="Tahoma"/>
              </a:rPr>
              <a:t>که البته این اعتقادات خرافی با گذشت زمان تدریجاً از میان رفت، خصوصاً با پیشرفت    هر چه بیشتر علم. </a:t>
            </a:r>
            <a:endParaRPr lang="en-US" sz="2800" dirty="0">
              <a:latin typeface="Times New Roman"/>
              <a:ea typeface="Times New Roman"/>
            </a:endParaRPr>
          </a:p>
          <a:p>
            <a:pPr marL="347472" indent="-347472">
              <a:spcBef>
                <a:spcPts val="480"/>
              </a:spcBef>
            </a:pPr>
            <a:r>
              <a:rPr lang="fa-IR" sz="2000" dirty="0">
                <a:latin typeface="Times New Roman"/>
                <a:ea typeface="Times New Roman"/>
                <a:cs typeface="Times New Roman"/>
              </a:rPr>
              <a:t>-  مکارم شیرازی ، ناصر ، تفسیر نمونه، ج 21 ، ص 271</a:t>
            </a:r>
            <a:endParaRPr lang="en-US" sz="2000" dirty="0">
              <a:latin typeface="Times New Roman"/>
              <a:ea typeface="Times New Roman"/>
            </a:endParaRPr>
          </a:p>
          <a:p>
            <a:endParaRPr lang="fa-IR" sz="28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405837768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marL="347472" indent="-347472" algn="justLow">
              <a:spcBef>
                <a:spcPts val="768"/>
              </a:spcBef>
              <a:buSzPts val="3200"/>
              <a:buFont typeface="Arial"/>
              <a:buChar char="•"/>
            </a:pPr>
            <a:r>
              <a:rPr lang="fa-IR" sz="4400" b="1" dirty="0">
                <a:latin typeface="Times New Roman"/>
                <a:ea typeface="Times New Roman"/>
                <a:cs typeface="Tahoma"/>
              </a:rPr>
              <a:t>نقد عقیده تناسخ </a:t>
            </a:r>
            <a:endParaRPr lang="en-US" sz="4400" dirty="0">
              <a:latin typeface="Times New Roman"/>
              <a:ea typeface="Times New Roman"/>
            </a:endParaRPr>
          </a:p>
          <a:p>
            <a:pPr marL="228600" indent="-347472" algn="justLow">
              <a:spcBef>
                <a:spcPts val="768"/>
              </a:spcBef>
            </a:pPr>
            <a:r>
              <a:rPr lang="fa-IR" sz="4400" dirty="0">
                <a:latin typeface="Times New Roman"/>
                <a:ea typeface="Times New Roman"/>
                <a:cs typeface="Times New Roman"/>
              </a:rPr>
              <a:t>آیه </a:t>
            </a:r>
            <a:r>
              <a:rPr lang="fa-IR" sz="4400" dirty="0">
                <a:solidFill>
                  <a:srgbClr xmlns:mc="http://schemas.openxmlformats.org/markup-compatibility/2006" xmlns:a14="http://schemas.microsoft.com/office/drawing/2007/7/7/main" val="00B050" mc:Ignorable=""/>
                </a:solidFill>
                <a:latin typeface="Times New Roman"/>
                <a:ea typeface="Times New Roman"/>
                <a:cs typeface="Times New Roman"/>
              </a:rPr>
              <a:t>« کیفَ تَکفرونَ بالله و کنتُم اَمواتاً فاحیاکم ثُمَّ یُمیتَکم ثُمَّ الیه تُرجَعون » </a:t>
            </a:r>
            <a:endParaRPr lang="en-US" sz="4400" dirty="0">
              <a:solidFill>
                <a:srgbClr xmlns:mc="http://schemas.openxmlformats.org/markup-compatibility/2006" xmlns:a14="http://schemas.microsoft.com/office/drawing/2007/7/7/main" val="00B050" mc:Ignorable=""/>
              </a:solidFill>
              <a:latin typeface="Times New Roman"/>
              <a:ea typeface="Times New Roman"/>
            </a:endParaRPr>
          </a:p>
          <a:p>
            <a:pPr marL="347472" indent="-347472">
              <a:spcBef>
                <a:spcPts val="768"/>
              </a:spcBef>
            </a:pPr>
            <a:r>
              <a:rPr lang="fa-IR" sz="4400" dirty="0">
                <a:ea typeface="Times New Roman"/>
                <a:cs typeface="Calibri"/>
              </a:rPr>
              <a:t>« چگونه به خداوند کافر می شوید در حالی که شما اجسام بی روحی بودید، و او شما را زنده کرد، سپس شما را می میراند، و بار دیگر شما را زنده می کند. سپس به سوی او باز می گردید،» </a:t>
            </a:r>
            <a:r>
              <a:rPr lang="fa-IR" sz="4400" dirty="0">
                <a:latin typeface="Times New Roman"/>
                <a:ea typeface="Times New Roman"/>
                <a:cs typeface="Times New Roman"/>
              </a:rPr>
              <a:t> </a:t>
            </a:r>
            <a:r>
              <a:rPr lang="fa-IR" sz="2000" dirty="0">
                <a:latin typeface="Times New Roman"/>
                <a:ea typeface="Times New Roman"/>
                <a:cs typeface="Times New Roman"/>
              </a:rPr>
              <a:t>-  بقره / 28   </a:t>
            </a:r>
            <a:endParaRPr lang="en-US" sz="2000" dirty="0">
              <a:latin typeface="Times New Roman"/>
              <a:ea typeface="Times New Roman"/>
            </a:endParaRPr>
          </a:p>
          <a:p>
            <a:endParaRPr lang="fa-IR" sz="44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3168012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228600" indent="-347472" algn="justLow">
              <a:spcBef>
                <a:spcPts val="768"/>
              </a:spcBef>
              <a:buSzPts val="3200"/>
              <a:buFont typeface="Arial"/>
              <a:buChar char="•"/>
            </a:pPr>
            <a:r>
              <a:rPr lang="fa-IR" sz="6000" dirty="0">
                <a:latin typeface="Times New Roman"/>
                <a:ea typeface="Times New Roman"/>
                <a:cs typeface="Tahoma"/>
              </a:rPr>
              <a:t>او می گوید:« دعا کنید وظایف و کارهای خود را به خوبی انجام دهید، خداوند </a:t>
            </a:r>
            <a:r>
              <a:rPr lang="fa-IR" sz="6000" dirty="0" smtClean="0">
                <a:latin typeface="Times New Roman"/>
                <a:ea typeface="Times New Roman"/>
                <a:cs typeface="Tahoma"/>
              </a:rPr>
              <a:t>یکتا </a:t>
            </a:r>
            <a:r>
              <a:rPr lang="fa-IR" sz="6000" dirty="0">
                <a:latin typeface="Times New Roman"/>
                <a:ea typeface="Times New Roman"/>
                <a:cs typeface="Tahoma"/>
              </a:rPr>
              <a:t>بی تردید به دعاهای شما پاسخ خواهد گفت. »</a:t>
            </a:r>
            <a:endParaRPr lang="en-US" sz="6000" dirty="0">
              <a:latin typeface="Times New Roman"/>
              <a:ea typeface="Times New Roman"/>
            </a:endParaRPr>
          </a:p>
          <a:p>
            <a:endParaRPr lang="fa-IR" sz="60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353428355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228600" indent="-347472" algn="justLow">
              <a:spcBef>
                <a:spcPts val="768"/>
              </a:spcBef>
              <a:buSzPts val="3200"/>
              <a:buFont typeface="Arial"/>
              <a:buChar char="•"/>
            </a:pPr>
            <a:r>
              <a:rPr lang="fa-IR" sz="3600" dirty="0">
                <a:latin typeface="Times New Roman"/>
                <a:ea typeface="Times New Roman"/>
                <a:cs typeface="Tahoma"/>
              </a:rPr>
              <a:t>آیه فوق ، از جمله آیات متعددی است که عقیده به تناسخ را صریحاً نفی    می کند، زیرا عقیده مندان به تناسخ چنین می پندارند که انسان بعد از مرگ بار دیگر به همین زندگی بر می گردد. منتها روح او در جسم دیگری و نطفة دیگری حلول کرده و زندگی مجددی را در همین دنیا آغاز می کند، و این مساله ممکن است بارها تکرار شو، این زندگی تکراری در این جهان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را«تناسخ» یا«عود ارواح» </a:t>
            </a:r>
            <a:r>
              <a:rPr lang="fa-IR" sz="3600" dirty="0">
                <a:latin typeface="Times New Roman"/>
                <a:ea typeface="Times New Roman"/>
                <a:cs typeface="Tahoma"/>
              </a:rPr>
              <a:t>می نامند.</a:t>
            </a:r>
            <a:endParaRPr lang="en-US" sz="3600" dirty="0">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205568769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228600" indent="-347472" algn="justLow">
              <a:spcBef>
                <a:spcPts val="720"/>
              </a:spcBef>
              <a:buSzPts val="3000"/>
              <a:buFont typeface="Arial"/>
              <a:buChar char="•"/>
            </a:pPr>
            <a:r>
              <a:rPr lang="fa-IR" sz="3000" dirty="0">
                <a:latin typeface="Times New Roman"/>
                <a:ea typeface="Times New Roman"/>
                <a:cs typeface="Tahoma"/>
              </a:rPr>
              <a:t>آیه فوق صریحاً می گوید:«بعد از مرگ یک حیات بیش نیست، و طبعاً این حیات همان زندگی در رستاخیز و قیامت است» و به تعبیر دیگر آیه می گوید:« شما مجموعاً دو حیات و مرگ داشته و دارید ، نخست مرده بودید ( در عالم موجودات بی جان قرار داشتید) خداوند شما را زنده کرد، سپس می میراند و بار دیگر زنده می کند»، پس اگر تناسخ صحیح بود، تعداد حیات و مرگ انسان بیش از دو حیات و مرگ بود. </a:t>
            </a:r>
            <a:r>
              <a:rPr lang="fa-IR" sz="3000" dirty="0">
                <a:solidFill>
                  <a:srgbClr xmlns:mc="http://schemas.openxmlformats.org/markup-compatibility/2006" xmlns:a14="http://schemas.microsoft.com/office/drawing/2007/7/7/main" val="C00000" mc:Ignorable=""/>
                </a:solidFill>
                <a:latin typeface="Times New Roman"/>
                <a:ea typeface="Times New Roman"/>
                <a:cs typeface="Tahoma"/>
              </a:rPr>
              <a:t>بنابراین عقیدة به تناسخ که گاهی نام آن را تغییر داده « عود ارواح » می نامند از نظر قرآن باطل و بی اساس است</a:t>
            </a:r>
            <a:r>
              <a:rPr lang="fa-IR" sz="3000" dirty="0" smtClean="0">
                <a:latin typeface="Times New Roman"/>
                <a:ea typeface="Times New Roman"/>
                <a:cs typeface="Tahoma"/>
              </a:rPr>
              <a:t>.</a:t>
            </a:r>
          </a:p>
          <a:p>
            <a:pPr marL="347472" indent="-347472">
              <a:spcBef>
                <a:spcPts val="576"/>
              </a:spcBef>
              <a:buFont typeface="Wingdings 3"/>
              <a:buChar char="}"/>
            </a:pPr>
            <a:r>
              <a:rPr lang="fa-IR" sz="2000" dirty="0">
                <a:latin typeface="Times New Roman"/>
                <a:ea typeface="Times New Roman"/>
                <a:cs typeface="Times New Roman"/>
              </a:rPr>
              <a:t>-  مکارم شیرازی ، ناصر ، تفسیر نمونه، ج 1 ، ص 164  </a:t>
            </a:r>
            <a:endParaRPr lang="en-US" sz="2000" dirty="0">
              <a:latin typeface="Times New Roman"/>
              <a:ea typeface="Times New Roman"/>
            </a:endParaRPr>
          </a:p>
          <a:p>
            <a:pPr marL="228600" indent="-347472" algn="justLow">
              <a:spcBef>
                <a:spcPts val="720"/>
              </a:spcBef>
              <a:buSzPts val="3000"/>
              <a:buFont typeface="Arial"/>
              <a:buChar char="•"/>
            </a:pPr>
            <a:endParaRPr lang="en-US" sz="2200" dirty="0">
              <a:latin typeface="Times New Roman"/>
              <a:ea typeface="Times New Roman"/>
            </a:endParaRPr>
          </a:p>
          <a:p>
            <a:endParaRPr lang="fa-IR"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298127381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228600" indent="-347472" algn="justLow">
              <a:spcBef>
                <a:spcPts val="720"/>
              </a:spcBef>
              <a:buSzPts val="3000"/>
              <a:buFont typeface="Arial"/>
              <a:buChar char="•"/>
            </a:pPr>
            <a:r>
              <a:rPr lang="fa-IR" dirty="0">
                <a:latin typeface="Times New Roman"/>
                <a:ea typeface="Times New Roman"/>
                <a:cs typeface="Tahoma"/>
              </a:rPr>
              <a:t>البته بعضی می گویند: اعتقاد به </a:t>
            </a:r>
            <a:r>
              <a:rPr lang="fa-IR" dirty="0">
                <a:solidFill>
                  <a:srgbClr xmlns:mc="http://schemas.openxmlformats.org/markup-compatibility/2006" xmlns:a14="http://schemas.microsoft.com/office/drawing/2007/7/7/main" val="00B050" mc:Ignorable=""/>
                </a:solidFill>
                <a:latin typeface="Times New Roman"/>
                <a:ea typeface="Times New Roman"/>
                <a:cs typeface="Tahoma"/>
              </a:rPr>
              <a:t>جسد مثالی ( روح انسان بعد از پایان زندگی این جهان در اجساد لطیفی قرار می گیرد که از بسیاری عوارض این ماده کثیف بر کنار است و چون از هر نظر شبیه این جسم است به آن « قالب مثالی » یا « بدن مثالی » می گویند که نه به کلی مجرد است و نه مادی محض ، بلکه دارای نوعی « تجرد برزخی » است ) </a:t>
            </a:r>
            <a:r>
              <a:rPr lang="fa-IR" dirty="0">
                <a:solidFill>
                  <a:schemeClr val="tx2"/>
                </a:solidFill>
                <a:latin typeface="Times New Roman"/>
                <a:ea typeface="Times New Roman"/>
                <a:cs typeface="Tahoma"/>
              </a:rPr>
              <a:t>مست</a:t>
            </a:r>
            <a:r>
              <a:rPr lang="fa-IR" dirty="0">
                <a:latin typeface="Times New Roman"/>
                <a:ea typeface="Times New Roman"/>
                <a:cs typeface="Tahoma"/>
              </a:rPr>
              <a:t>لزم اعتقاد به مساله تناسخ است، چرا که تناسخ چیزی جز این نیست ک روح واحد به        جسم های متعدد منتقل گردد.</a:t>
            </a:r>
            <a:endParaRPr lang="en-US" dirty="0">
              <a:latin typeface="Times New Roman"/>
              <a:ea typeface="Times New Roman"/>
            </a:endParaRPr>
          </a:p>
          <a:p>
            <a:endParaRPr lang="fa-IR"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60634409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347472" indent="-347472">
              <a:spcBef>
                <a:spcPts val="768"/>
              </a:spcBef>
              <a:buSzPts val="3200"/>
              <a:buFont typeface="Arial"/>
              <a:buChar char="•"/>
            </a:pPr>
            <a:r>
              <a:rPr lang="fa-IR" sz="3600" dirty="0">
                <a:ea typeface="Times New Roman"/>
                <a:cs typeface="Tahoma"/>
              </a:rPr>
              <a:t>جواب این ایراد را مرحوم شیخ بهایی به طرز روشنی بیان کرده است، او می گوید:  «تناسخی که همه مسلمانان اتفاق بر بطلان آن دارند این است که روح بعد از ویرانی این بدن به بدن دیگری در همین عالم باز گردد، اما تعلق روح به بدن مثالی در جهان برزخ  تا قیام قیامت که باز به بدن های نخستین به فرمان خدا بر می گردد، هیچ گونه ارتباطی به تناسخ ندارد، </a:t>
            </a:r>
            <a:endParaRPr lang="fa-IR" sz="3600" dirty="0">
              <a:cs typeface="Calibri"/>
            </a:endParaRPr>
          </a:p>
          <a:p>
            <a:endParaRPr lang="fa-IR" sz="36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220592491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228600" indent="-347472" algn="justLow">
              <a:spcBef>
                <a:spcPts val="648"/>
              </a:spcBef>
              <a:buSzPts val="2700"/>
              <a:buFont typeface="Arial"/>
              <a:buChar char="•"/>
            </a:pPr>
            <a:r>
              <a:rPr lang="fa-IR" sz="2800" dirty="0">
                <a:latin typeface="Times New Roman"/>
                <a:ea typeface="Times New Roman"/>
                <a:cs typeface="Tahoma"/>
              </a:rPr>
              <a:t>و اگر می بینید ما تناسخ را شدیداً انکار کرده و معتقدان به آن را تکفیر       می کنیم به خاطر آن است که آن ها قائل به ازلی بودن ارواح و انتقال دائمی آنها از بدنی به بدن دیگرند، و معاد جسمانی را در جهان دیگر به کلی منکرند،  و اگر همان طور که بعضی گفته اند، قالب مثالی در باطن همین بدن مادی باشد پاسخ مساله تناسخ روشن تر می شود، زیرا روح از قالب خود به قالب دیگری منتقل شده بلکه بعضی از قالب های خود را رها ساخته و با دیگری ادامه حیات برزخی داده است.</a:t>
            </a:r>
            <a:r>
              <a:rPr lang="fa-IR" sz="2800" baseline="30000" dirty="0">
                <a:latin typeface="Times New Roman"/>
                <a:ea typeface="Times New Roman"/>
                <a:cs typeface="Times New Roman"/>
              </a:rPr>
              <a:t> </a:t>
            </a:r>
            <a:endParaRPr lang="en-US" sz="2800" dirty="0">
              <a:latin typeface="Times New Roman"/>
              <a:ea typeface="Times New Roman"/>
            </a:endParaRPr>
          </a:p>
          <a:p>
            <a:pPr marL="347472" indent="-347472">
              <a:spcBef>
                <a:spcPts val="480"/>
              </a:spcBef>
            </a:pPr>
            <a:r>
              <a:rPr lang="fa-IR" sz="2000" dirty="0">
                <a:latin typeface="Times New Roman"/>
                <a:ea typeface="Times New Roman"/>
                <a:cs typeface="Times New Roman"/>
              </a:rPr>
              <a:t>-  مجلس ، محمد باقر ، بحارالانوار ، ج 6 ، ص 277</a:t>
            </a:r>
            <a:endParaRPr lang="en-US" sz="2000" dirty="0">
              <a:latin typeface="Times New Roman"/>
              <a:ea typeface="Times New Roman"/>
            </a:endParaRPr>
          </a:p>
          <a:p>
            <a:pPr marL="347472" indent="-347472">
              <a:spcBef>
                <a:spcPts val="480"/>
              </a:spcBef>
            </a:pPr>
            <a:r>
              <a:rPr lang="fa-IR" sz="2000" dirty="0">
                <a:latin typeface="Times New Roman"/>
                <a:ea typeface="Times New Roman"/>
                <a:cs typeface="Times New Roman"/>
              </a:rPr>
              <a:t>-   مکارم شیرازی ، ناصر ، تفسیر نمونه، ج 14 ، ص 323 </a:t>
            </a:r>
            <a:endParaRPr lang="en-US" sz="2000" dirty="0">
              <a:latin typeface="Times New Roman"/>
              <a:ea typeface="Times New Roman"/>
            </a:endParaRPr>
          </a:p>
          <a:p>
            <a:endParaRPr lang="fa-IR" sz="28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386522049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algn="ctr"/>
            <a:r>
              <a:rPr lang="fa-IR" sz="8000" dirty="0" smtClean="0">
                <a:solidFill>
                  <a:srgbClr xmlns:mc="http://schemas.openxmlformats.org/markup-compatibility/2006" xmlns:a14="http://schemas.microsoft.com/office/drawing/2007/7/7/main" val="00B050" mc:Ignorable=""/>
                </a:solidFill>
              </a:rPr>
              <a:t>والسلام علیکم ورحمه الله وبر کاته</a:t>
            </a:r>
          </a:p>
          <a:p>
            <a:pPr algn="ctr"/>
            <a:r>
              <a:rPr lang="fa-IR" sz="8000" dirty="0" smtClean="0">
                <a:solidFill>
                  <a:srgbClr xmlns:mc="http://schemas.openxmlformats.org/markup-compatibility/2006" xmlns:a14="http://schemas.microsoft.com/office/drawing/2007/7/7/main" val="0070C0" mc:Ignorable=""/>
                </a:solidFill>
              </a:rPr>
              <a:t>محمد علی محسن زاده</a:t>
            </a:r>
            <a:endParaRPr lang="fa-IR" sz="8000" dirty="0">
              <a:solidFill>
                <a:srgbClr xmlns:mc="http://schemas.openxmlformats.org/markup-compatibility/2006" xmlns:a14="http://schemas.microsoft.com/office/drawing/2007/7/7/main" val="0070C0" mc:Ignorable=""/>
              </a:solidFill>
            </a:endParaRPr>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22440993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xmlns:mc="http://schemas.openxmlformats.org/markup-compatibility/2006" xmlns:a14="http://schemas.microsoft.com/office/drawing/2007/7/7/main" val="464646" mc:Ignorable=""/>
      </a:dk2>
      <a:lt2>
        <a:srgbClr xmlns:mc="http://schemas.openxmlformats.org/markup-compatibility/2006" xmlns:a14="http://schemas.microsoft.com/office/drawing/2007/7/7/main" val="DEF5FA" mc:Ignorable=""/>
      </a:lt2>
      <a:accent1>
        <a:srgbClr xmlns:mc="http://schemas.openxmlformats.org/markup-compatibility/2006" xmlns:a14="http://schemas.microsoft.com/office/drawing/2007/7/7/main" val="2DA2BF" mc:Ignorable=""/>
      </a:accent1>
      <a:accent2>
        <a:srgbClr xmlns:mc="http://schemas.openxmlformats.org/markup-compatibility/2006" xmlns:a14="http://schemas.microsoft.com/office/drawing/2007/7/7/main" val="DA1F28" mc:Ignorable=""/>
      </a:accent2>
      <a:accent3>
        <a:srgbClr xmlns:mc="http://schemas.openxmlformats.org/markup-compatibility/2006" xmlns:a14="http://schemas.microsoft.com/office/drawing/2007/7/7/main" val="EB641B" mc:Ignorable=""/>
      </a:accent3>
      <a:accent4>
        <a:srgbClr xmlns:mc="http://schemas.openxmlformats.org/markup-compatibility/2006" xmlns:a14="http://schemas.microsoft.com/office/drawing/2007/7/7/main" val="39639D" mc:Ignorable=""/>
      </a:accent4>
      <a:accent5>
        <a:srgbClr xmlns:mc="http://schemas.openxmlformats.org/markup-compatibility/2006" xmlns:a14="http://schemas.microsoft.com/office/drawing/2007/7/7/main" val="474B78" mc:Ignorable=""/>
      </a:accent5>
      <a:accent6>
        <a:srgbClr xmlns:mc="http://schemas.openxmlformats.org/markup-compatibility/2006" xmlns:a14="http://schemas.microsoft.com/office/drawing/2007/7/7/main" val="7D3C4A" mc:Ignorable=""/>
      </a:accent6>
      <a:hlink>
        <a:srgbClr xmlns:mc="http://schemas.openxmlformats.org/markup-compatibility/2006" xmlns:a14="http://schemas.microsoft.com/office/drawing/2007/7/7/main" val="FF8119" mc:Ignorable=""/>
      </a:hlink>
      <a:folHlink>
        <a:srgbClr xmlns:mc="http://schemas.openxmlformats.org/markup-compatibility/2006" xmlns:a14="http://schemas.microsoft.com/office/drawing/2007/7/7/main" val="44B9E8" mc:Ignorable=""/>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xmlns:mc="http://schemas.openxmlformats.org/markup-compatibility/2006" xmlns:a14="http://schemas.microsoft.com/office/drawing/2007/7/7/main" val="000000" mc:Ignorable="">
                <a:alpha val="35000"/>
              </a:srgbClr>
            </a:outerShdw>
          </a:effectLst>
        </a:effectStyle>
        <a:effectStyle>
          <a:effectLst>
            <a:outerShdw blurRad="50800" dist="38100" dir="5400000" rotWithShape="0">
              <a:srgbClr xmlns:mc="http://schemas.openxmlformats.org/markup-compatibility/2006" xmlns:a14="http://schemas.microsoft.com/office/drawing/2007/7/7/main" val="000000" mc:Ignorable="">
                <a:alpha val="35000"/>
              </a:srgbClr>
            </a:outerShdw>
          </a:effectLst>
        </a:effectStyle>
        <a:effectStyle>
          <a:effectLst>
            <a:outerShdw blurRad="63500" dist="38100" dir="5400000" rotWithShape="0">
              <a:srgbClr xmlns:mc="http://schemas.openxmlformats.org/markup-compatibility/2006" xmlns:a14="http://schemas.microsoft.com/office/drawing/2007/7/7/main" val="000000" mc:Ignorable="">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outs:outSpaceData xmlns:outs="http://schemas.microsoft.com/office/2009/outspace/metadata">
  <outs:relatedDates>
    <outs:relatedDate>
      <outs:type>3</outs:type>
      <outs:displayName>Last Modified</outs:displayName>
      <outs:dateTime>2009-01-07T02:46:27Z</outs:dateTime>
      <outs:isPinned>true</outs:isPinned>
    </outs:relatedDate>
    <outs:relatedDate>
      <outs:type>2</outs:type>
      <outs:displayName>Created</outs:displayName>
      <outs:dateTime>2009-01-06T18:44:01Z</outs:dateTime>
      <outs:isPinned>true</outs:isPinned>
    </outs:relatedDate>
    <outs:relatedDate>
      <outs:type>4</outs:type>
      <outs:displayName>Last Printed</outs:displayName>
      <outs:dateTime/>
      <outs:isPinned>true</outs:isPinned>
    </outs:relatedDate>
  </outs:relatedDates>
  <outs:relatedDocuments>
    <outs:relatedDocument>
      <outs:type>2</outs:type>
      <outs:displayName>Other documents in current folder</outs:displayName>
      <outs:uri/>
      <outs:isPinned>true</outs:isPinned>
    </outs:relatedDocument>
  </outs:relatedDocuments>
  <outs:relatedPeople>
    <outs:relatedPeopleItem>
      <outs:category>Author</outs:category>
      <outs:people>
        <outs:relatedPerson>
          <outs:displayName>fatemeh</outs:displayName>
          <outs:accountName/>
        </outs:relatedPerson>
      </outs:people>
      <outs:source>0</outs:source>
      <outs:isPinned>true</outs:isPinned>
    </outs:relatedPeopleItem>
    <outs:relatedPeopleItem>
      <outs:category>Last modified by</outs:category>
      <outs:people>
        <outs:relatedPerson>
          <outs:displayName>fatemeh</outs:displayName>
          <outs:accountName/>
        </outs:relatedPerson>
      </outs:people>
      <outs:source>0</outs:source>
      <outs:isPinned>true</outs:isPinned>
    </outs:relatedPeopleItem>
    <outs:relatedPeopleItem>
      <outs:category>Manager</outs:category>
      <outs:people/>
      <outs:source>0</outs:source>
      <outs:isPinned>false</outs:isPinned>
    </outs:relatedPeopleItem>
  </outs:relatedPeople>
  <propertyMetadataList xmlns="http://schemas.microsoft.com/office/2009/outspace/metadata">
    <propertyMetadata>
      <type>0</type>
      <propertyId>2228224</propertyId>
      <propertyName/>
      <isPinned>true</isPinned>
    </propertyMetadata>
    <propertyMetadata>
      <type>0</type>
      <propertyId>1114115</propertyId>
      <propertyName/>
      <isPinned>true</isPinned>
    </propertyMetadata>
    <propertyMetadata>
      <type>0</type>
      <propertyId>1114117</propertyId>
      <propertyName/>
      <isPinned>true</isPinned>
    </propertyMetadata>
    <propertyMetadata>
      <type>0</type>
      <propertyId>589825</propertyId>
      <propertyName/>
      <isPinned>false</isPinned>
    </propertyMetadata>
    <propertyMetadata>
      <type>0</type>
      <propertyId>1114116</propertyId>
      <propertyName/>
      <isPinned>false</isPinned>
    </propertyMetadata>
    <propertyMetadata>
      <type>0</type>
      <propertyId>14</propertyId>
      <propertyName/>
      <isPinned>true</isPinned>
    </propertyMetadata>
    <propertyMetadata>
      <type>0</type>
      <propertyId>8</propertyId>
      <propertyName/>
      <isPinned>true</isPinned>
    </propertyMetadata>
    <propertyMetadata>
      <type>0</type>
      <propertyId>6</propertyId>
      <propertyName/>
      <isPinned>false</isPinned>
    </propertyMetadata>
    <propertyMetadata>
      <type>0</type>
      <propertyId>1114118</propertyId>
      <propertyName/>
      <isPinned>false</isPinned>
    </propertyMetadata>
    <propertyMetadata>
      <type>0</type>
      <propertyId>1179649</propertyId>
      <propertyName/>
      <isPinned>false</isPinned>
    </propertyMetadata>
    <propertyMetadata>
      <type>0</type>
      <propertyId>655365</propertyId>
      <propertyName/>
      <isPinned>false</isPinned>
    </propertyMetadata>
    <propertyMetadata>
      <type>0</type>
      <propertyId>1</propertyId>
      <propertyName/>
      <isPinned>false</isPinned>
    </propertyMetadata>
    <propertyMetadata>
      <type>0</type>
      <propertyId>0</propertyId>
      <propertyName/>
      <isPinned>true</isPinned>
    </propertyMetadata>
    <propertyMetadata>
      <type>0</type>
      <propertyId>13</propertyId>
      <propertyName/>
      <isPinned>false</isPinned>
    </propertyMetadata>
    <propertyMetadata>
      <type>0</type>
      <propertyId>1179653</propertyId>
      <propertyName/>
      <isPinned>false</isPinned>
    </propertyMetadata>
    <propertyMetadata>
      <type>0</type>
      <propertyId>22</propertyId>
      <propertyName/>
      <isPinned>false</isPinned>
    </propertyMetadata>
  </propertyMetadataList>
  <outs:corruptMetadataWasLost/>
</outs:outSpaceData>
</file>

<file path=customXml/itemProps1.xml><?xml version="1.0" encoding="utf-8"?>
<ds:datastoreItem xmlns:ds="http://schemas.openxmlformats.org/officeDocument/2006/customXml" ds:itemID="{D32D53DB-5C51-4B57-A8A8-3B16786CA7F9}">
  <ds:schemaRefs>
    <ds:schemaRef ds:uri="http://schemas.microsoft.com/office/2009/outspace/metadata"/>
  </ds:schemaRefs>
</ds:datastoreItem>
</file>

<file path=docProps/app.xml><?xml version="1.0" encoding="utf-8"?>
<Properties xmlns="http://schemas.openxmlformats.org/officeDocument/2006/extended-properties" xmlns:vt="http://schemas.openxmlformats.org/officeDocument/2006/docPropsVTypes">
  <Template>Concourse</Template>
  <TotalTime>110</TotalTime>
  <Words>7698</Words>
  <Application>Microsoft Office PowerPoint</Application>
  <PresentationFormat>On-screen Show (4:3)</PresentationFormat>
  <Paragraphs>172</Paragraphs>
  <Slides>95</Slides>
  <Notes>0</Notes>
  <HiddenSlides>0</HiddenSlides>
  <MMClips>0</MMClips>
  <ScaleCrop>false</ScaleCrop>
  <HeadingPairs>
    <vt:vector size="4" baseType="variant">
      <vt:variant>
        <vt:lpstr>Theme</vt:lpstr>
      </vt:variant>
      <vt:variant>
        <vt:i4>1</vt:i4>
      </vt:variant>
      <vt:variant>
        <vt:lpstr>Slide Titles</vt:lpstr>
      </vt:variant>
      <vt:variant>
        <vt:i4>95</vt:i4>
      </vt:variant>
    </vt:vector>
  </HeadingPairs>
  <TitlesOfParts>
    <vt:vector size="96" baseType="lpstr">
      <vt:lpstr>Concourse</vt:lpstr>
      <vt:lpstr>سای بابا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سای بابا</dc:title>
  <dc:creator>fatemeh</dc:creator>
  <cp:lastModifiedBy>fatemeh</cp:lastModifiedBy>
  <cp:revision>16</cp:revision>
  <dcterms:created xsi:type="dcterms:W3CDTF">2009-01-06T18:44:01Z</dcterms:created>
  <dcterms:modified xsi:type="dcterms:W3CDTF">2009-01-07T07:35:35Z</dcterms:modified>
</cp:coreProperties>
</file>