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1" Type="http://schemas.openxmlformats.org/officeDocument/2006/relationships/customXml" Target="../customXml/item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06F55853-F775-461C-9A13-65B0A2E964C8}" type="datetimeFigureOut">
              <a:rPr lang="fa-IR" smtClean="0"/>
              <a:t>01/10/1430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315C0F44-DC40-4297-8926-1B5C38E77A3B}"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15C0F44-DC40-4297-8926-1B5C38E77A3B}"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15C0F44-DC40-4297-8926-1B5C38E77A3B}"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15C0F44-DC40-4297-8926-1B5C38E77A3B}"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315C0F44-DC40-4297-8926-1B5C38E77A3B}"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15C0F44-DC40-4297-8926-1B5C38E77A3B}"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315C0F44-DC40-4297-8926-1B5C38E77A3B}"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315C0F44-DC40-4297-8926-1B5C38E77A3B}"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F55853-F775-461C-9A13-65B0A2E964C8}" type="datetimeFigureOut">
              <a:rPr lang="fa-IR" smtClean="0"/>
              <a:t>01/10/1430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315C0F44-DC40-4297-8926-1B5C38E77A3B}"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F55853-F775-461C-9A13-65B0A2E964C8}" type="datetimeFigureOut">
              <a:rPr lang="fa-IR" smtClean="0"/>
              <a:t>01/10/1430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315C0F44-DC40-4297-8926-1B5C38E77A3B}"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F55853-F775-461C-9A13-65B0A2E964C8}" type="datetimeFigureOut">
              <a:rPr lang="fa-IR" smtClean="0"/>
              <a:t>01/10/1430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15C0F44-DC40-4297-8926-1B5C38E77A3B}"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F55853-F775-461C-9A13-65B0A2E964C8}" type="datetimeFigureOut">
              <a:rPr lang="fa-IR" smtClean="0"/>
              <a:t>01/10/1430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5C0F44-DC40-4297-8926-1B5C38E77A3B}"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mouood/"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esteghamat.ir/"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bonyanemarsoos.blogfa,co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estghamat.ir/"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bonyanemarsoos.blogfa.co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8867"/>
            <a:ext cx="7772400" cy="2643207"/>
          </a:xfrm>
        </p:spPr>
        <p:txBody>
          <a:bodyPr>
            <a:noAutofit/>
          </a:bodyPr>
          <a:lstStyle/>
          <a:p>
            <a:pPr marL="347472" indent="-347472" algn="ctr">
              <a:spcBef>
                <a:spcPts val="720"/>
              </a:spcBef>
              <a:buSzPts val="3000"/>
              <a:buFont typeface="Arial"/>
              <a:buChar char="•"/>
            </a:pP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رام الله</a:t>
            </a:r>
            <a:r>
              <a:rPr lang="en-US" dirty="0">
                <a:latin typeface="Times New Roman"/>
                <a:ea typeface="Times New Roman"/>
                <a:cs typeface="+mn-cs"/>
              </a:rPr>
              <a:t/>
            </a:r>
            <a:br>
              <a:rPr lang="en-US" dirty="0">
                <a:latin typeface="Times New Roman"/>
                <a:ea typeface="Times New Roman"/>
                <a:cs typeface="+mn-cs"/>
              </a:rPr>
            </a:br>
            <a:r>
              <a:rPr lang="fa-IR" b="1" dirty="0">
                <a:latin typeface="Times New Roman"/>
                <a:ea typeface="Times New Roman"/>
                <a:cs typeface="B Nazanin"/>
              </a:rPr>
              <a:t>پیمان فتاحی </a:t>
            </a:r>
            <a:r>
              <a:rPr lang="fa-IR" b="1" dirty="0">
                <a:latin typeface="Times New Roman"/>
                <a:ea typeface="Times New Roman"/>
              </a:rPr>
              <a:t>– معروف به رامین رام الله – رهبر فرقه رام الله در ایران</a:t>
            </a:r>
            <a:r>
              <a:rPr lang="en-US" dirty="0">
                <a:latin typeface="Times New Roman"/>
                <a:ea typeface="Times New Roman"/>
                <a:cs typeface="+mn-cs"/>
              </a:rPr>
              <a:t/>
            </a:r>
            <a:br>
              <a:rPr lang="en-US" dirty="0">
                <a:latin typeface="Times New Roman"/>
                <a:ea typeface="Times New Roman"/>
                <a:cs typeface="+mn-cs"/>
              </a:rPr>
            </a:br>
            <a:endParaRPr lang="fa-IR" dirty="0"/>
          </a:p>
        </p:txBody>
      </p:sp>
      <p:sp>
        <p:nvSpPr>
          <p:cNvPr id="3" name="Subtitle 2"/>
          <p:cNvSpPr>
            <a:spLocks noGrp="1"/>
          </p:cNvSpPr>
          <p:nvPr>
            <p:ph type="subTitle" idx="1"/>
          </p:nvPr>
        </p:nvSpPr>
        <p:spPr>
          <a:xfrm>
            <a:off x="1371600" y="214290"/>
            <a:ext cx="6400800" cy="1214446"/>
          </a:xfrm>
        </p:spPr>
        <p:txBody>
          <a:bodyPr>
            <a:normAutofit/>
          </a:bodyPr>
          <a:lstStyle/>
          <a:p>
            <a:r>
              <a:rPr lang="fa-IR" sz="6600" dirty="0" smtClean="0">
                <a:solidFill>
                  <a:srgbClr xmlns:mc="http://schemas.openxmlformats.org/markup-compatibility/2006" xmlns:a14="http://schemas.microsoft.com/office/drawing/2007/7/7/main" val="00B050" mc:Ignorable=""/>
                </a:solidFill>
              </a:rPr>
              <a:t>بسم الله الرحمن الرحیم</a:t>
            </a:r>
            <a:endParaRPr lang="fa-IR" sz="66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110289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400" dirty="0">
                <a:ea typeface="Times New Roman"/>
                <a:cs typeface="Tahoma"/>
              </a:rPr>
              <a:t>او همه چیز را به روح خدا نسبت می دهد و سعی دارد فراتر از مذهب سخن بگوید. شیوه تبلیغی آن ها در ایران شبیه گولد کوئیست است، هر فردی برای آنکه در حلقه </a:t>
            </a:r>
            <a:r>
              <a:rPr lang="fa-IR" sz="4400" dirty="0">
                <a:solidFill>
                  <a:srgbClr xmlns:mc="http://schemas.openxmlformats.org/markup-compatibility/2006" xmlns:a14="http://schemas.microsoft.com/office/drawing/2007/7/7/main" val="C00000" mc:Ignorable=""/>
                </a:solidFill>
                <a:ea typeface="Times New Roman"/>
                <a:cs typeface="Tahoma"/>
              </a:rPr>
              <a:t>رام الله </a:t>
            </a:r>
            <a:r>
              <a:rPr lang="fa-IR" sz="4400" dirty="0">
                <a:ea typeface="Times New Roman"/>
                <a:cs typeface="Tahoma"/>
              </a:rPr>
              <a:t>باقی بماند، باید هفته ای یک نفر جدید را به رام الله دعوت کند و گرنه از دایره  پیروان </a:t>
            </a:r>
            <a:r>
              <a:rPr lang="fa-IR" sz="4400" dirty="0">
                <a:solidFill>
                  <a:srgbClr xmlns:mc="http://schemas.openxmlformats.org/markup-compatibility/2006" xmlns:a14="http://schemas.microsoft.com/office/drawing/2007/7/7/main" val="C00000" mc:Ignorable=""/>
                </a:solidFill>
                <a:ea typeface="Times New Roman"/>
                <a:cs typeface="Tahoma"/>
              </a:rPr>
              <a:t>رام الله </a:t>
            </a:r>
            <a:r>
              <a:rPr lang="fa-IR" sz="4400" dirty="0">
                <a:ea typeface="Times New Roman"/>
                <a:cs typeface="Tahoma"/>
              </a:rPr>
              <a:t>خارج خواهد شد ،</a:t>
            </a:r>
            <a:endParaRPr lang="fa-IR" sz="4400" dirty="0">
              <a:cs typeface="Calibri"/>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03338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857916"/>
          </a:xfrm>
        </p:spPr>
        <p:txBody>
          <a:bodyPr>
            <a:noAutofit/>
          </a:bodyPr>
          <a:lstStyle/>
          <a:p>
            <a:pPr marL="347472" indent="-347472">
              <a:spcBef>
                <a:spcPts val="720"/>
              </a:spcBef>
              <a:buSzPts val="3000"/>
              <a:buFont typeface="Arial"/>
              <a:buChar char="•"/>
            </a:pPr>
            <a:r>
              <a:rPr lang="fa-IR" sz="3200" dirty="0">
                <a:ea typeface="Times New Roman"/>
                <a:cs typeface="Tahoma"/>
              </a:rPr>
              <a:t>تعالیم </a:t>
            </a:r>
            <a:r>
              <a:rPr lang="fa-IR" sz="3200" dirty="0">
                <a:solidFill>
                  <a:srgbClr xmlns:mc="http://schemas.openxmlformats.org/markup-compatibility/2006" xmlns:a14="http://schemas.microsoft.com/office/drawing/2007/7/7/main" val="C00000" mc:Ignorable=""/>
                </a:solidFill>
                <a:ea typeface="Times New Roman"/>
                <a:cs typeface="Tahoma"/>
              </a:rPr>
              <a:t>رام الله </a:t>
            </a:r>
            <a:r>
              <a:rPr lang="fa-IR" sz="3200" dirty="0">
                <a:ea typeface="Times New Roman"/>
                <a:cs typeface="Tahoma"/>
              </a:rPr>
              <a:t>در دو سطح جریان دارد: سطح اول شامل آموزش ساده و عمومی که آن را مرحله احیاء و تولد دوباره می نامند ، این دوره بیداری از خواب ، گشودن چشمها و گوش ها و فعال شدن قلبها می باشد، سطح دوم که آموزش هایی برای منتخبین و برگزیدگان برگزار می شود. هنرهای ماورایی یا مرحله « تعلیم اسرار» نام دارد، او نام استراتژی خود را                         </a:t>
            </a:r>
            <a:r>
              <a:rPr lang="fa-IR" sz="3200" dirty="0">
                <a:solidFill>
                  <a:srgbClr xmlns:mc="http://schemas.openxmlformats.org/markup-compatibility/2006" xmlns:a14="http://schemas.microsoft.com/office/drawing/2007/7/7/main" val="C00000" mc:Ignorable=""/>
                </a:solidFill>
                <a:ea typeface="Times New Roman"/>
                <a:cs typeface="Tahoma"/>
              </a:rPr>
              <a:t>« جریان هدایت الهی » </a:t>
            </a:r>
            <a:r>
              <a:rPr lang="fa-IR" sz="3200" dirty="0">
                <a:ea typeface="Times New Roman"/>
                <a:cs typeface="Tahoma"/>
              </a:rPr>
              <a:t>یا تعالیم حق یا </a:t>
            </a:r>
            <a:r>
              <a:rPr lang="fa-IR" sz="3200" dirty="0">
                <a:solidFill>
                  <a:srgbClr xmlns:mc="http://schemas.openxmlformats.org/markup-compatibility/2006" xmlns:a14="http://schemas.microsoft.com/office/drawing/2007/7/7/main" val="C00000" mc:Ignorable=""/>
                </a:solidFill>
                <a:ea typeface="Times New Roman"/>
                <a:cs typeface="Tahoma"/>
              </a:rPr>
              <a:t>« هنر زندگی متعالی » </a:t>
            </a:r>
            <a:r>
              <a:rPr lang="fa-IR" sz="3200" dirty="0">
                <a:ea typeface="Times New Roman"/>
                <a:cs typeface="Tahoma"/>
              </a:rPr>
              <a:t>می </a:t>
            </a:r>
            <a:r>
              <a:rPr lang="fa-IR" sz="3200" dirty="0" smtClean="0">
                <a:ea typeface="Times New Roman"/>
                <a:cs typeface="Tahoma"/>
              </a:rPr>
              <a:t>نامند.</a:t>
            </a:r>
            <a:endParaRPr lang="fa-IR" sz="3200" baseline="30000" dirty="0">
              <a:ea typeface="Times New Roman"/>
              <a:cs typeface="Tahoma"/>
            </a:endParaRPr>
          </a:p>
          <a:p>
            <a:pPr marL="347472" indent="-347472">
              <a:spcBef>
                <a:spcPts val="720"/>
              </a:spcBef>
              <a:buSzPts val="3000"/>
              <a:buFont typeface="Arial"/>
              <a:buChar char="•"/>
            </a:pPr>
            <a:r>
              <a:rPr lang="fa-IR" sz="2000" dirty="0" smtClean="0">
                <a:latin typeface="Times New Roman"/>
                <a:ea typeface="Times New Roman"/>
                <a:cs typeface="Times New Roman"/>
              </a:rPr>
              <a:t>1- </a:t>
            </a:r>
            <a:r>
              <a:rPr lang="fa-IR" sz="2000" dirty="0">
                <a:latin typeface="Times New Roman"/>
                <a:ea typeface="Times New Roman"/>
                <a:cs typeface="Times New Roman"/>
              </a:rPr>
              <a:t>شریفی ، احمد حسین، در آمدی بر عرفان حقیقی و عرفان های کاذب ، ص 67 </a:t>
            </a:r>
            <a:endParaRPr lang="en-US" sz="20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79223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Autofit/>
          </a:bodyPr>
          <a:lstStyle/>
          <a:p>
            <a:pPr marL="347472" indent="-347472" algn="justLow">
              <a:spcBef>
                <a:spcPts val="720"/>
              </a:spcBef>
            </a:pPr>
            <a:r>
              <a:rPr lang="fa-IR" sz="3600" dirty="0" smtClean="0">
                <a:latin typeface="Times New Roman"/>
                <a:ea typeface="Times New Roman"/>
                <a:cs typeface="Tahoma"/>
              </a:rPr>
              <a:t>این </a:t>
            </a:r>
            <a:r>
              <a:rPr lang="fa-IR" sz="3600" dirty="0">
                <a:latin typeface="Times New Roman"/>
                <a:ea typeface="Times New Roman"/>
                <a:cs typeface="Tahoma"/>
              </a:rPr>
              <a:t>فرقه کاملاً به مبانی آیین هندی به خصوص تفکرات،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یوگا» </a:t>
            </a:r>
            <a:r>
              <a:rPr lang="fa-IR" sz="3600" dirty="0">
                <a:latin typeface="Times New Roman"/>
                <a:ea typeface="Times New Roman"/>
                <a:cs typeface="Tahoma"/>
              </a:rPr>
              <a:t>پایبند و معتقد است.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رام الله </a:t>
            </a:r>
            <a:r>
              <a:rPr lang="fa-IR" sz="3600" dirty="0">
                <a:latin typeface="Times New Roman"/>
                <a:ea typeface="Times New Roman"/>
                <a:cs typeface="Tahoma"/>
              </a:rPr>
              <a:t>در بخشی تحت عنوان « سیال حیاتی» ضمن بحث از چاکراها و نادی ها می گوید: « همانطور که بدن انسان دارای رگهایی برای عبور خون است و با اختلال در جریان گردش خون ، جسم بیمار و درمانده می شود، روان انسان نیز دارای مسیرهایی برای عبور جریان حیاتی است،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normAutofit fontScale="90000"/>
          </a:bodyPr>
          <a:lstStyle/>
          <a:p>
            <a:pPr marL="347472" indent="-347472" algn="ctr">
              <a:spcBef>
                <a:spcPts val="720"/>
              </a:spcBef>
              <a:buSzPts val="3000"/>
              <a:buFont typeface="Arial"/>
              <a:buChar char="•"/>
            </a:pPr>
            <a:r>
              <a:rPr lang="fa-IR" sz="3000" b="1" dirty="0">
                <a:latin typeface="Times New Roman"/>
                <a:ea typeface="Times New Roman"/>
                <a:cs typeface="Tahoma"/>
              </a:rPr>
              <a:t>تعالیم رام الله</a:t>
            </a:r>
            <a:r>
              <a:rPr lang="en-US" sz="2200" dirty="0">
                <a:latin typeface="Times New Roman"/>
                <a:ea typeface="Times New Roman"/>
                <a:cs typeface="+mn-cs"/>
              </a:rPr>
              <a:t/>
            </a:r>
            <a:br>
              <a:rPr lang="en-US" sz="2200" dirty="0">
                <a:latin typeface="Times New Roman"/>
                <a:ea typeface="Times New Roman"/>
                <a:cs typeface="+mn-cs"/>
              </a:rPr>
            </a:br>
            <a:endParaRPr lang="fa-IR" dirty="0"/>
          </a:p>
        </p:txBody>
      </p:sp>
    </p:spTree>
    <p:extLst>
      <p:ext uri="{BB962C8B-B14F-4D97-AF65-F5344CB8AC3E}">
        <p14:creationId xmlns:p14="http://schemas.microsoft.com/office/powerpoint/2007/7/12/main" val="862803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800" dirty="0">
                <a:latin typeface="Times New Roman"/>
                <a:ea typeface="Times New Roman"/>
                <a:cs typeface="Tahoma"/>
              </a:rPr>
              <a:t>در علم امروزی این مسیرها با عنوان</a:t>
            </a:r>
            <a:r>
              <a:rPr lang="fa-IR" sz="4800" dirty="0">
                <a:solidFill>
                  <a:srgbClr xmlns:mc="http://schemas.openxmlformats.org/markup-compatibility/2006" xmlns:a14="http://schemas.microsoft.com/office/drawing/2007/7/7/main" val="0070C0" mc:Ignorable=""/>
                </a:solidFill>
                <a:latin typeface="Times New Roman"/>
                <a:ea typeface="Times New Roman"/>
                <a:cs typeface="Tahoma"/>
              </a:rPr>
              <a:t>« نادی ها» </a:t>
            </a:r>
            <a:r>
              <a:rPr lang="fa-IR" sz="4800" dirty="0">
                <a:latin typeface="Times New Roman"/>
                <a:ea typeface="Times New Roman"/>
                <a:cs typeface="Tahoma"/>
              </a:rPr>
              <a:t>ودر سطوح بزرگتر  </a:t>
            </a:r>
            <a:r>
              <a:rPr lang="fa-IR" sz="4800" dirty="0">
                <a:solidFill>
                  <a:srgbClr xmlns:mc="http://schemas.openxmlformats.org/markup-compatibility/2006" xmlns:a14="http://schemas.microsoft.com/office/drawing/2007/7/7/main" val="0070C0" mc:Ignorable=""/>
                </a:solidFill>
                <a:latin typeface="Times New Roman"/>
                <a:ea typeface="Times New Roman"/>
                <a:cs typeface="Tahoma"/>
              </a:rPr>
              <a:t>«چاکراها» </a:t>
            </a:r>
            <a:r>
              <a:rPr lang="fa-IR" sz="4800" dirty="0">
                <a:latin typeface="Times New Roman"/>
                <a:ea typeface="Times New Roman"/>
                <a:cs typeface="Tahoma"/>
              </a:rPr>
              <a:t>شناخته شده اند، هرگاه جریان انرژی حیاتی در مسیرهای روانی انسان متوقف یا دچار اخلال شود بیماری ، نارسایی و رنج پدید   می آید</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521078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lgn="justLow">
              <a:spcBef>
                <a:spcPts val="768"/>
              </a:spcBef>
              <a:buSzPts val="3200"/>
              <a:buFont typeface="Arial"/>
              <a:buChar char="•"/>
            </a:pPr>
            <a:r>
              <a:rPr lang="fa-IR" sz="5400" dirty="0">
                <a:latin typeface="Times New Roman"/>
                <a:ea typeface="Times New Roman"/>
                <a:cs typeface="Times New Roman"/>
              </a:rPr>
              <a:t>2ـ  دیگر ازتعالیم رام الله تاکید بر عشق است، او حتی عبادت بدون عشق را خالی از فایده    می داند و می گوید: « عبادت ، سعی ، تلاش ،تمرین ، همه این ها بدون عشق الهی و حضور خداوند بی فایده و حتی خطرناک است.</a:t>
            </a:r>
            <a:endParaRPr lang="en-US" sz="5400" dirty="0">
              <a:latin typeface="Times New Roman"/>
              <a:ea typeface="Times New Roman"/>
            </a:endParaRPr>
          </a:p>
          <a:p>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982651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lgn="justLow">
              <a:spcBef>
                <a:spcPts val="720"/>
              </a:spcBef>
              <a:buSzPts val="3000"/>
              <a:buFont typeface="Arial"/>
              <a:buChar char="•"/>
            </a:pPr>
            <a:r>
              <a:rPr lang="fa-IR" sz="3600" dirty="0">
                <a:latin typeface="Times New Roman"/>
                <a:ea typeface="Times New Roman"/>
                <a:cs typeface="Times New Roman"/>
              </a:rPr>
              <a:t>3ـ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رام الله </a:t>
            </a:r>
            <a:r>
              <a:rPr lang="fa-IR" sz="3600" dirty="0">
                <a:latin typeface="Times New Roman"/>
                <a:ea typeface="Times New Roman"/>
                <a:cs typeface="Times New Roman"/>
              </a:rPr>
              <a:t>از مسیح با کمال احترام و ادب یاد می کند و حتی معتقد ست که او به صلیب کشیده شده است. </a:t>
            </a:r>
            <a:endParaRPr lang="en-US" sz="3600" dirty="0">
              <a:latin typeface="Times New Roman"/>
              <a:ea typeface="Times New Roman"/>
            </a:endParaRPr>
          </a:p>
          <a:p>
            <a:pPr marL="347472" indent="-347472" algn="justLow">
              <a:spcBef>
                <a:spcPts val="720"/>
              </a:spcBef>
            </a:pPr>
            <a:r>
              <a:rPr lang="fa-IR" sz="3600" dirty="0">
                <a:latin typeface="Times New Roman"/>
                <a:ea typeface="Times New Roman"/>
                <a:cs typeface="Times New Roman"/>
              </a:rPr>
              <a:t>4ـ از نظر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رام الله </a:t>
            </a:r>
            <a:r>
              <a:rPr lang="fa-IR" sz="3600" dirty="0">
                <a:latin typeface="Times New Roman"/>
                <a:ea typeface="Times New Roman"/>
                <a:cs typeface="Times New Roman"/>
              </a:rPr>
              <a:t>تمام ادیان برابرند و هیچ دینی بر دین دیگر ترجیح و امتیازی ندارد او در پاسخ سوالی می گوید: « هردینی را که پذیرفتی می بایست به احکام آن عمل کنید و نمی توانید به دلخواه خود چیزی بر آن بیافزایید یا از آن بکاهید.؟»</a:t>
            </a:r>
            <a:endParaRPr lang="en-US" sz="3600" dirty="0">
              <a:latin typeface="Times New Roman"/>
              <a:ea typeface="Times New Roman"/>
            </a:endParaRPr>
          </a:p>
          <a:p>
            <a:pPr marL="347472" indent="-347472">
              <a:spcBef>
                <a:spcPts val="528"/>
              </a:spcBef>
            </a:pPr>
            <a:r>
              <a:rPr lang="fa-IR" sz="2000" dirty="0">
                <a:latin typeface="Times New Roman"/>
                <a:ea typeface="Times New Roman"/>
                <a:cs typeface="Times New Roman"/>
              </a:rPr>
              <a:t>-  فعالی ، محمد تقی ، آفتاب و سایه ها ، ص 50</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70863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p:spPr>
        <p:txBody>
          <a:bodyPr>
            <a:noAutofit/>
          </a:bodyPr>
          <a:lstStyle/>
          <a:p>
            <a:pPr marL="228600" indent="-347472" algn="justLow">
              <a:spcBef>
                <a:spcPts val="720"/>
              </a:spcBef>
              <a:buSzPts val="3000"/>
              <a:buFont typeface="Arial"/>
              <a:buChar char="•"/>
            </a:pP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رامین</a:t>
            </a:r>
            <a:r>
              <a:rPr lang="fa-IR" sz="3200" dirty="0">
                <a:latin typeface="Times New Roman"/>
                <a:ea typeface="Times New Roman"/>
                <a:cs typeface="Tahoma"/>
              </a:rPr>
              <a:t> همچنین در پاسخ به این سئوال که شما چه دینی دارید می گوید:                      « دین من، دین تو ، این دین الهی نیست ، دین من ، دین خداست ، حقیقت مذهب ، عشق است . ادیان و مکاتب ، روشها آشکار شدن و نشان دادن این عشق می باشند ، همه ادیان در اصل یکی هستند، اختلاف از شماست، نه از کلام و روش خداوند ، تفرقه به هر شکلی که باشد، عمل شیطانی است و تفرقه در میان تعالیم الهی و بندگان خداوند از مکرهای به ثمر نشسته شیطان است... دین من عشق است و عشق و عاشق و معشوق یکی است.</a:t>
            </a:r>
            <a:endParaRPr lang="en-US" sz="32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822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ar-SA" sz="4000" dirty="0">
                <a:latin typeface="Times New Roman"/>
                <a:ea typeface="Times New Roman"/>
                <a:cs typeface="Times New Roman"/>
              </a:rPr>
              <a:t>4-یکی دیگر از دیدگاههای نماینده رام الله در ایران در زمینه پیوند دو جنس انسانی است، او در ارتباط با پیوند زن و مرد تاکید را بر یکپارچگی و وحدت قرار می دهد، او معتقد است که پیوند بیرونی می تواند منشا ازدواج درونی بشود، اگر وجود انسان از دوگانگی رها شود و به یگانگی برسد می توان امید داشت که انسان به ازدواج  متعالی درونی هم نائل شود.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738257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ar-SA" sz="4000" dirty="0">
                <a:latin typeface="Times New Roman"/>
                <a:ea typeface="Times New Roman"/>
                <a:cs typeface="Tahoma"/>
              </a:rPr>
              <a:t>او می گوید:« تا یگانگی را در زمین تجربه نکنی آن در آسمان بعید است. </a:t>
            </a:r>
            <a:r>
              <a:rPr lang="fa-IR" sz="4000" dirty="0">
                <a:latin typeface="Times New Roman"/>
                <a:ea typeface="Times New Roman"/>
                <a:cs typeface="Tahoma"/>
              </a:rPr>
              <a:t> </a:t>
            </a:r>
            <a:r>
              <a:rPr lang="fa-IR" sz="4000" dirty="0" smtClean="0">
                <a:latin typeface="Times New Roman"/>
                <a:ea typeface="Times New Roman"/>
                <a:cs typeface="Tahoma"/>
              </a:rPr>
              <a:t>   </a:t>
            </a:r>
            <a:r>
              <a:rPr lang="ar-SA" sz="4000" dirty="0" smtClean="0">
                <a:latin typeface="Times New Roman"/>
                <a:ea typeface="Times New Roman"/>
                <a:cs typeface="Tahoma"/>
              </a:rPr>
              <a:t>      </a:t>
            </a:r>
            <a:r>
              <a:rPr lang="ar-SA" sz="4000" dirty="0">
                <a:latin typeface="Times New Roman"/>
                <a:ea typeface="Times New Roman"/>
                <a:cs typeface="Tahoma"/>
              </a:rPr>
              <a:t>او در ادامه جهت تفهیم بهتر به مثال چرخ دنده ها اشاره می کند و می گوید: « باید پیوند بیرونی به گونه ای باشد که انسان به شریک و جفت واقعی و متناسب برسد.»</a:t>
            </a:r>
            <a:endParaRPr lang="en-US" sz="4000" dirty="0">
              <a:latin typeface="Times New Roman"/>
              <a:ea typeface="Times New Roman"/>
            </a:endParaRPr>
          </a:p>
          <a:p>
            <a:pPr marL="347472" indent="-347472">
              <a:spcBef>
                <a:spcPts val="576"/>
              </a:spcBef>
            </a:pPr>
            <a:r>
              <a:rPr lang="fa-IR" sz="2000" dirty="0">
                <a:latin typeface="Times New Roman"/>
                <a:ea typeface="Times New Roman"/>
                <a:cs typeface="Times New Roman"/>
              </a:rPr>
              <a:t>-  فعالی ، محمد تقی ، آفتاب و سایه ها ، ص 52</a:t>
            </a:r>
            <a:endParaRPr lang="en-US" sz="2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15228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600" dirty="0">
                <a:latin typeface="Times New Roman"/>
                <a:ea typeface="Times New Roman"/>
                <a:cs typeface="Tahoma"/>
              </a:rPr>
              <a:t>تا اینجا دیدگاه رامین رام الله نماینده این فرقه در ایران را در ارتباط با مباحث مختلف به اجمال بررسی شد.</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imes New Roman"/>
              </a:rPr>
              <a:t>نتایجی که بدست می آید عبارتند از : </a:t>
            </a:r>
            <a:endParaRPr lang="en-US" sz="3600" dirty="0">
              <a:latin typeface="Times New Roman"/>
              <a:ea typeface="Times New Roman"/>
            </a:endParaRPr>
          </a:p>
          <a:p>
            <a:pPr marL="228600" indent="-347472" algn="justLow">
              <a:spcBef>
                <a:spcPts val="720"/>
              </a:spcBef>
            </a:pPr>
            <a:r>
              <a:rPr lang="fa-IR" sz="3600" b="1" dirty="0">
                <a:latin typeface="Times New Roman"/>
                <a:ea typeface="Times New Roman"/>
                <a:cs typeface="Tahoma"/>
              </a:rPr>
              <a:t>اول )</a:t>
            </a:r>
            <a:r>
              <a:rPr lang="fa-IR" sz="3600" dirty="0">
                <a:latin typeface="Times New Roman"/>
                <a:ea typeface="Times New Roman"/>
                <a:cs typeface="Times New Roman"/>
              </a:rPr>
              <a:t> او از یک سو بخشی از مبانی خود را از مکاتب عرفانی هندی می گیرد و از سویی دیگر از مسیحیت متاثر است و از طرف سوم سعی دارد به آیه و حدیث تمسک کند ، لذا به نظر می رسد همان ایده شیخ کبیر را که هدفی جز تقریب آیین هندو با اسلام نداشت پیگیری می کند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67018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spcBef>
                <a:spcPts val="768"/>
              </a:spcBef>
              <a:buSzPts val="3200"/>
              <a:buFont typeface="Arial"/>
              <a:buChar char="•"/>
            </a:pPr>
            <a:r>
              <a:rPr lang="fa-IR" sz="3600" dirty="0">
                <a:cs typeface="Tahoma"/>
              </a:rPr>
              <a:t>سلاطین مسلمان یعنی غزنویان در قرن دهم میلادی به هند تاختند و در آنجا نیرو و قدرت عظیمی برای خود دست و پا کردند و در قرن یازدهم غالب خاک هند را تسخیر کردند ، در قرن سیزدهم میلادی یکی از مسلمان و پیشوایان بزرگ هندی ظهور کرد به نام </a:t>
            </a:r>
            <a:r>
              <a:rPr lang="fa-IR" sz="3600" dirty="0" smtClean="0">
                <a:cs typeface="Tahoma"/>
              </a:rPr>
              <a:t>« </a:t>
            </a:r>
            <a:r>
              <a:rPr lang="fa-IR" sz="3600" dirty="0">
                <a:cs typeface="Tahoma"/>
              </a:rPr>
              <a:t>راماننده» . او در یکی از مذاهب معروف هند به نام مکتب ویشنو اصلاحاتی پدید آورد و مکتبی موسوم به </a:t>
            </a:r>
            <a:r>
              <a:rPr lang="fa-IR" sz="3600" dirty="0">
                <a:solidFill>
                  <a:srgbClr xmlns:mc="http://schemas.openxmlformats.org/markup-compatibility/2006" xmlns:a14="http://schemas.microsoft.com/office/drawing/2007/7/7/main" val="C00000" mc:Ignorable=""/>
                </a:solidFill>
                <a:cs typeface="Tahoma"/>
              </a:rPr>
              <a:t>« نئوویشنوئیزم» </a:t>
            </a:r>
            <a:r>
              <a:rPr lang="fa-IR" sz="3600" dirty="0">
                <a:cs typeface="Tahoma"/>
              </a:rPr>
              <a:t>بنا کرد. </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277292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6600" dirty="0">
                <a:latin typeface="Times New Roman"/>
                <a:ea typeface="Times New Roman"/>
                <a:cs typeface="Times New Roman"/>
              </a:rPr>
              <a:t>علاوه بر این که از دین مسیحیت هم جانبدارانه حمایت می کند تا جای بیشتری و مخاطبین فزونتری برای خود دست و پا کند.</a:t>
            </a:r>
            <a:endParaRPr lang="en-US" sz="6600" dirty="0">
              <a:latin typeface="Times New Roman"/>
              <a:ea typeface="Times New Roman"/>
            </a:endParaRPr>
          </a:p>
          <a:p>
            <a:endParaRPr lang="fa-IR" sz="6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851058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5400" b="1" dirty="0">
                <a:latin typeface="Times New Roman"/>
                <a:ea typeface="Times New Roman"/>
                <a:cs typeface="Tahoma"/>
              </a:rPr>
              <a:t>دوم )</a:t>
            </a:r>
            <a:r>
              <a:rPr lang="fa-IR" sz="5400" dirty="0">
                <a:latin typeface="Times New Roman"/>
                <a:ea typeface="Times New Roman"/>
                <a:cs typeface="Times New Roman"/>
              </a:rPr>
              <a:t> </a:t>
            </a:r>
            <a:r>
              <a:rPr lang="fa-IR" sz="5400" dirty="0">
                <a:solidFill>
                  <a:srgbClr xmlns:mc="http://schemas.openxmlformats.org/markup-compatibility/2006" xmlns:a14="http://schemas.microsoft.com/office/drawing/2007/7/7/main" val="C00000" mc:Ignorable=""/>
                </a:solidFill>
                <a:latin typeface="Times New Roman"/>
                <a:ea typeface="Times New Roman"/>
                <a:cs typeface="Times New Roman"/>
              </a:rPr>
              <a:t>رام الله </a:t>
            </a:r>
            <a:r>
              <a:rPr lang="fa-IR" sz="5400" dirty="0">
                <a:latin typeface="Times New Roman"/>
                <a:ea typeface="Times New Roman"/>
                <a:cs typeface="Times New Roman"/>
              </a:rPr>
              <a:t>در آخرین مساله ای که بیان شد در رابطه با نسبت زن و مرد دیدگاهی را بیان کرد که ریشه در اندیشه </a:t>
            </a:r>
            <a:r>
              <a:rPr lang="fa-IR" sz="5400" dirty="0">
                <a:solidFill>
                  <a:schemeClr val="tx2"/>
                </a:solidFill>
                <a:latin typeface="Times New Roman"/>
                <a:ea typeface="Times New Roman"/>
                <a:cs typeface="Times New Roman"/>
              </a:rPr>
              <a:t>های آیین </a:t>
            </a:r>
            <a:r>
              <a:rPr lang="fa-IR" sz="5400" dirty="0">
                <a:solidFill>
                  <a:srgbClr xmlns:mc="http://schemas.openxmlformats.org/markup-compatibility/2006" xmlns:a14="http://schemas.microsoft.com/office/drawing/2007/7/7/main" val="C00000" mc:Ignorable=""/>
                </a:solidFill>
                <a:latin typeface="Times New Roman"/>
                <a:ea typeface="Times New Roman"/>
                <a:cs typeface="Times New Roman"/>
              </a:rPr>
              <a:t>« تانتریک» </a:t>
            </a:r>
            <a:r>
              <a:rPr lang="fa-IR" sz="5400" dirty="0">
                <a:latin typeface="Times New Roman"/>
                <a:ea typeface="Times New Roman"/>
                <a:cs typeface="Times New Roman"/>
              </a:rPr>
              <a:t>داشت. از سوی دیگر ترویج اینگونه افکار حاصلی جز فساد جنسی و صدور جواز هر گونه ارتباط را ندارد.</a:t>
            </a:r>
            <a:endParaRPr lang="en-US" sz="5400" dirty="0">
              <a:latin typeface="Times New Roman"/>
              <a:ea typeface="Times New Roman"/>
            </a:endParaRPr>
          </a:p>
          <a:p>
            <a:endParaRPr lang="fa-IR" sz="54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1428439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4000" b="1" dirty="0">
                <a:latin typeface="Times New Roman"/>
                <a:ea typeface="Times New Roman"/>
                <a:cs typeface="Tahoma"/>
              </a:rPr>
              <a:t>سوم)</a:t>
            </a:r>
            <a:r>
              <a:rPr lang="fa-IR" sz="4000" dirty="0">
                <a:latin typeface="Times New Roman"/>
                <a:ea typeface="Times New Roman"/>
                <a:cs typeface="Times New Roman"/>
              </a:rPr>
              <a:t> او هم چنین با تایید برابری ادیان، پلورالیسم دینی را تایید کرده و انحصار حقانیت را از اسلام ستانده و در میان تمام ادیان از جمله آیین یهود و مسیحیت که قطعاً تحریف شده اند تقسیم می کند. چنان که آیین هایی شبیه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ودا» </a:t>
            </a:r>
            <a:r>
              <a:rPr lang="fa-IR" sz="4000" dirty="0">
                <a:latin typeface="Times New Roman"/>
                <a:ea typeface="Times New Roman"/>
                <a:cs typeface="Times New Roman"/>
              </a:rPr>
              <a:t>و « بودا» را هم دین تلقی </a:t>
            </a:r>
            <a:r>
              <a:rPr lang="fa-IR" sz="4000" dirty="0" smtClean="0">
                <a:latin typeface="Times New Roman"/>
                <a:ea typeface="Times New Roman"/>
                <a:cs typeface="Tahoma"/>
              </a:rPr>
              <a:t>می </a:t>
            </a:r>
            <a:r>
              <a:rPr lang="fa-IR" sz="4000" dirty="0">
                <a:latin typeface="Times New Roman"/>
                <a:ea typeface="Times New Roman"/>
                <a:cs typeface="Tahoma"/>
              </a:rPr>
              <a:t>کند که بر اساس ملاکهای مورد نظر قرآن و اسلام در باب تعریف دین ، هیچ کدام از اینها دین محسوب </a:t>
            </a:r>
            <a:endParaRPr lang="en-US" sz="4000" dirty="0">
              <a:latin typeface="Times New Roman"/>
              <a:ea typeface="Times New Roman"/>
            </a:endParaRPr>
          </a:p>
          <a:p>
            <a:pPr marL="228600" indent="-347472" algn="justLow">
              <a:spcBef>
                <a:spcPts val="720"/>
              </a:spcBef>
            </a:pPr>
            <a:r>
              <a:rPr lang="fa-IR" sz="4000" dirty="0">
                <a:latin typeface="Times New Roman"/>
                <a:ea typeface="Times New Roman"/>
                <a:cs typeface="Tahoma"/>
              </a:rPr>
              <a:t>نمی شوند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1794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b="1" dirty="0">
                <a:latin typeface="Times New Roman"/>
                <a:ea typeface="Times New Roman"/>
                <a:cs typeface="Tahoma"/>
              </a:rPr>
              <a:t>چهارم )</a:t>
            </a:r>
            <a:r>
              <a:rPr lang="fa-IR" sz="3600" dirty="0">
                <a:latin typeface="Times New Roman"/>
                <a:ea typeface="Times New Roman"/>
                <a:cs typeface="Times New Roman"/>
              </a:rPr>
              <a:t> بد نیست بدانید که او خود را چگونه معرفی می کند، به این سئوال ها و جواب ها توجه کنید:</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س: چرا نامهای مختلفی دارید؟</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ج ) این طور نیست من یک نام بیشتر ندارم. </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س : اما شما را به اسامی گوناگون خطاب می کنند ، چرا؟</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ج : زیرا هر کس از زاویه ای و از بینش خاص خودش به من نگاه می کند.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348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س : اسم اصلی شما چیست؟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من و او هم اسمیم. </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 آیا منظورتان از اسم اصلی همانی است که در شناسنامه افراد است؟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شناسنامه اصلی شما در غیب و عالم بالاست.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 اسمی که پدر و مادرتان برای شما انتخاب کرده اند چیست؟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آن ها انتخابی نکرده اند به آن ها تحمیل شد.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86970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20"/>
              </a:spcBef>
              <a:buSzPts val="3000"/>
              <a:buFont typeface="Arial"/>
              <a:buChar char="•"/>
            </a:pPr>
            <a:r>
              <a:rPr lang="fa-IR" sz="2800" dirty="0">
                <a:latin typeface="Times New Roman"/>
                <a:ea typeface="Times New Roman"/>
                <a:cs typeface="Tahoma"/>
              </a:rPr>
              <a:t>س: ما باید شما را به چه اسمی بخوانیم؟</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ج: بایدی در کار نیست ، اصلاً می توانید مرا نخوانید.</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س: آیا تعلیمات شما نوعی دین و مذهب است؟</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ج: نه اینطور نیست</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س: آیا این تعلیمات مکتب عرفانی جدیدی است؟</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ج: نه اینطور نیست</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س : آیا مکتب یا حرکت که نه شریعت است و نه طریقت ، پس چیست؟</a:t>
            </a:r>
            <a:endParaRPr lang="en-US" sz="2800" dirty="0">
              <a:latin typeface="Times New Roman"/>
              <a:ea typeface="Times New Roman"/>
            </a:endParaRPr>
          </a:p>
          <a:p>
            <a:pPr marL="228600" indent="-347472" algn="justLow">
              <a:spcBef>
                <a:spcPts val="720"/>
              </a:spcBef>
            </a:pPr>
            <a:r>
              <a:rPr lang="fa-IR" sz="2800" dirty="0">
                <a:latin typeface="Times New Roman"/>
                <a:ea typeface="Times New Roman"/>
                <a:cs typeface="Tahoma"/>
              </a:rPr>
              <a:t>ج : هنر زندگی متعالی آشکاری ، حقیقت است</a:t>
            </a:r>
            <a:endParaRPr lang="en-US" sz="28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9640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600" dirty="0">
                <a:latin typeface="Times New Roman"/>
                <a:ea typeface="Times New Roman"/>
                <a:cs typeface="Tahoma"/>
              </a:rPr>
              <a:t>س: آیا شما امام یا پیامبرید؟</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نه اینطور نیست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 : آیا شما فقیه یا روحانی هستید؟</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نه اینطور نیست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 : آیا شما از مردان مقدس هستید؟</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 خدا می داند و این به قضاوت اوست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 : نظر خودتان در این باره چیست؟</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ج: هر گاه روح پاک خدا بر ما ببارد مقدس 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3723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س: آیا شما مذهبی هستید؟</a:t>
            </a:r>
            <a:endParaRPr lang="en-US" sz="4000" dirty="0">
              <a:latin typeface="Times New Roman"/>
              <a:ea typeface="Times New Roman"/>
            </a:endParaRPr>
          </a:p>
          <a:p>
            <a:pPr marL="228600" indent="-347472" algn="justLow">
              <a:spcBef>
                <a:spcPts val="768"/>
              </a:spcBef>
            </a:pPr>
            <a:r>
              <a:rPr lang="fa-IR" sz="4000" dirty="0">
                <a:latin typeface="Times New Roman"/>
                <a:ea typeface="Times New Roman"/>
                <a:cs typeface="Tahoma"/>
              </a:rPr>
              <a:t>ج : زندگی هستم؟</a:t>
            </a:r>
            <a:endParaRPr lang="en-US" sz="4000" dirty="0">
              <a:latin typeface="Times New Roman"/>
              <a:ea typeface="Times New Roman"/>
            </a:endParaRPr>
          </a:p>
          <a:p>
            <a:pPr marL="228600" indent="-347472" algn="justLow">
              <a:spcBef>
                <a:spcPts val="768"/>
              </a:spcBef>
            </a:pPr>
            <a:r>
              <a:rPr lang="fa-IR" sz="4000" dirty="0">
                <a:latin typeface="Times New Roman"/>
                <a:ea typeface="Times New Roman"/>
                <a:cs typeface="Tahoma"/>
              </a:rPr>
              <a:t>س : یعنی چه ؟</a:t>
            </a:r>
            <a:endParaRPr lang="en-US" sz="4000" dirty="0">
              <a:latin typeface="Times New Roman"/>
              <a:ea typeface="Times New Roman"/>
            </a:endParaRPr>
          </a:p>
          <a:p>
            <a:pPr marL="228600" indent="-347472" algn="justLow">
              <a:spcBef>
                <a:spcPts val="768"/>
              </a:spcBef>
            </a:pPr>
            <a:r>
              <a:rPr lang="fa-IR" sz="4000" dirty="0">
                <a:latin typeface="Times New Roman"/>
                <a:ea typeface="Times New Roman"/>
                <a:cs typeface="Tahoma"/>
              </a:rPr>
              <a:t>ج : زندگی من ، مذهب من است و مذهبم زندگی ام</a:t>
            </a:r>
            <a:endParaRPr lang="en-US" sz="4000" dirty="0">
              <a:latin typeface="Times New Roman"/>
              <a:ea typeface="Times New Roman"/>
            </a:endParaRPr>
          </a:p>
          <a:p>
            <a:pPr marL="228600" indent="-347472" algn="justLow">
              <a:spcBef>
                <a:spcPts val="768"/>
              </a:spcBef>
            </a:pPr>
            <a:r>
              <a:rPr lang="fa-IR" sz="4000" dirty="0">
                <a:latin typeface="Times New Roman"/>
                <a:ea typeface="Times New Roman"/>
                <a:cs typeface="Tahoma"/>
              </a:rPr>
              <a:t>س : آیا شما درس خوانده اید؟</a:t>
            </a:r>
            <a:endParaRPr lang="en-US" sz="4000" dirty="0">
              <a:latin typeface="Times New Roman"/>
              <a:ea typeface="Times New Roman"/>
            </a:endParaRPr>
          </a:p>
          <a:p>
            <a:pPr marL="228600" indent="-347472" algn="justLow">
              <a:spcBef>
                <a:spcPts val="768"/>
              </a:spcBef>
            </a:pPr>
            <a:r>
              <a:rPr lang="fa-IR" sz="4000" dirty="0">
                <a:latin typeface="Times New Roman"/>
                <a:ea typeface="Times New Roman"/>
                <a:cs typeface="Tahoma"/>
              </a:rPr>
              <a:t>ج: من خوانده شده ام، به همین دلیل اینجا هستم</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800802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س : آیا شما به مدرسه رفته اید؟</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ج : من از مدرسه آمده ام تا شما را به مدرسه ببرم</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س: از دانشگاه هم محروم بوده اید؟</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ج : این دانشگاهها هستند که از وجود ما محرومند</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س :الگوی شما کیست ؟</a:t>
            </a:r>
            <a:endParaRPr lang="en-US" sz="3600" dirty="0">
              <a:latin typeface="Times New Roman"/>
              <a:ea typeface="Times New Roman"/>
            </a:endParaRPr>
          </a:p>
          <a:p>
            <a:pPr marL="228600" indent="-347472" algn="justLow">
              <a:spcBef>
                <a:spcPts val="768"/>
              </a:spcBef>
            </a:pPr>
            <a:r>
              <a:rPr lang="fa-IR" sz="3600" dirty="0">
                <a:latin typeface="Times New Roman"/>
                <a:ea typeface="Times New Roman"/>
                <a:cs typeface="Tahoma"/>
              </a:rPr>
              <a:t>ج : الگو من ، منم </a:t>
            </a:r>
            <a:endParaRPr lang="en-US" sz="3600" dirty="0">
              <a:latin typeface="Times New Roman"/>
              <a:ea typeface="Times New Roman"/>
            </a:endParaRPr>
          </a:p>
          <a:p>
            <a:pPr marL="347472" indent="-347472">
              <a:spcBef>
                <a:spcPts val="576"/>
              </a:spcBef>
            </a:pPr>
            <a:r>
              <a:rPr lang="fa-IR" sz="2000" dirty="0">
                <a:latin typeface="Times New Roman"/>
                <a:ea typeface="Times New Roman"/>
                <a:cs typeface="Times New Roman"/>
              </a:rPr>
              <a:t>-  فعالی ، محمد تقی ، برگرفته از کتاب آفتاب و سایه ها ص 73</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99356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72098"/>
          </a:xfrm>
        </p:spPr>
        <p:txBody>
          <a:bodyPr>
            <a:normAutofit/>
          </a:bodyPr>
          <a:lstStyle/>
          <a:p>
            <a:pPr marL="228600" indent="-347472" algn="just">
              <a:spcBef>
                <a:spcPts val="768"/>
              </a:spcBef>
              <a:buSzPts val="3200"/>
              <a:buFont typeface="Arial"/>
              <a:buChar char="•"/>
            </a:pPr>
            <a:r>
              <a:rPr lang="fa-IR" sz="3200" dirty="0">
                <a:latin typeface="Times New Roman"/>
                <a:ea typeface="Times New Roman"/>
                <a:cs typeface="Tahoma"/>
              </a:rPr>
              <a:t>اگر از نگاه بیرونی به نمودهای بارز فرقه ها نظری بیاندازیم در خواهیم یافت که همه    فرقه ها مجمع الجزایری از صحبت های خوب ، زیبا و عامه پسند هستند وحتی مباحثی که مطرح می کنند ممکن است در قالب اصول معنوی قابل دفاع هم باشد، اما آنچه در بررسی فرق از دید پنهان می ماند، نه عقاید آنان بلکه روابط و عملکرد تشکیلاتی آنان است که عموماً و بلا استثناء بر پایه مریدو مرادی است .</a:t>
            </a:r>
            <a:endParaRPr lang="en-US" sz="3200" dirty="0">
              <a:latin typeface="Times New Roman"/>
              <a:ea typeface="Times New Roman"/>
            </a:endParaRPr>
          </a:p>
          <a:p>
            <a:endParaRPr lang="fa-IR" sz="3200" dirty="0"/>
          </a:p>
        </p:txBody>
      </p:sp>
      <p:sp>
        <p:nvSpPr>
          <p:cNvPr id="2" name="Title 1"/>
          <p:cNvSpPr>
            <a:spLocks noGrp="1"/>
          </p:cNvSpPr>
          <p:nvPr>
            <p:ph type="title"/>
          </p:nvPr>
        </p:nvSpPr>
        <p:spPr/>
        <p:txBody>
          <a:bodyPr/>
          <a:lstStyle/>
          <a:p>
            <a:pPr algn="ctr"/>
            <a:r>
              <a:rPr lang="fa-IR" sz="3000" b="1" dirty="0">
                <a:latin typeface="Times New Roman"/>
                <a:ea typeface="Times New Roman"/>
                <a:cs typeface="Tahoma"/>
              </a:rPr>
              <a:t>نقد مبانی فرقه رام الله</a:t>
            </a:r>
            <a:endParaRPr lang="fa-IR" dirty="0"/>
          </a:p>
        </p:txBody>
      </p:sp>
    </p:spTree>
    <p:extLst>
      <p:ext uri="{BB962C8B-B14F-4D97-AF65-F5344CB8AC3E}">
        <p14:creationId xmlns:p14="http://schemas.microsoft.com/office/powerpoint/2007/7/12/main" val="719918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347472" indent="-347472" algn="justLow">
              <a:spcBef>
                <a:spcPts val="768"/>
              </a:spcBef>
              <a:buSzPts val="3200"/>
              <a:buFont typeface="Arial"/>
              <a:buChar char="•"/>
            </a:pPr>
            <a:r>
              <a:rPr lang="fa-IR" sz="4800" dirty="0">
                <a:latin typeface="Times New Roman"/>
                <a:ea typeface="Times New Roman"/>
                <a:cs typeface="Tahoma"/>
              </a:rPr>
              <a:t>در این مکتب امتیازات صنفی « کاست » الغا شد ، همچنین خوردن گوشت حیوانات که حرام بود حلال اعلام گشت که البته این گونه اعمال سبب مشاجرات و درگیری های فراوان میان فرق گوناگون شد.</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060906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اغلب فرق فعالیت هایشان را با ظاهری زیبا و جذاب در جامعه ای که محل فعالیت هایشان است ارائه می دهند وحتی در پوشش موسسات رسمی و قانونی و دارای مجوز در سطح جامعه فعالیت می کنند اما با ورود به مراکز فعالیتی و بررسی روند کارها و برنامه هایشان می توان به ماهیت فرقه ای آنان پی برد.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042624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20"/>
              </a:spcBef>
              <a:buSzPts val="3000"/>
              <a:buFont typeface="Arial"/>
              <a:buChar char="•"/>
            </a:pPr>
            <a:r>
              <a:rPr lang="fa-IR" sz="3000" dirty="0">
                <a:ea typeface="Times New Roman"/>
                <a:cs typeface="Tahoma"/>
              </a:rPr>
              <a:t>بسیاری از فرق درپوشش هایی مانند انجمن ها، مراکز هنرهای رزمی، موسسات یاسازمانهای زیست محیطی ، آموزش علوم باطنی، آموزش تفکر ، علم موفقیت، موسسات فرهنگی ، ان. جی .اوها، مراکز اقتصادی ، گروه های سیاسی و مذهبی فعالیت می کنند، آن ها دارای رفتار دو گانه می باشند، در ظاهر به مسائلی تظاهر کرده و در باطن به چیز دیگری عمل می نمایند به ظاهر در فلان راستا تبلیغ می نمایند و در باطن آنها روابط تشکیلاتی فرقه  ای حاکم است ، روابطی از بالا به پایین یا همان مرید و مرادی. قطب و قطب بازی. </a:t>
            </a:r>
            <a:endParaRPr lang="fa-IR" sz="3000" dirty="0">
              <a:cs typeface="Calibri"/>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044803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جریان رام الله </a:t>
            </a:r>
            <a:r>
              <a:rPr lang="fa-IR" sz="4000" dirty="0">
                <a:latin typeface="Times New Roman"/>
                <a:ea typeface="Times New Roman"/>
                <a:cs typeface="Tahoma"/>
              </a:rPr>
              <a:t>، جریانی است که از اواخر سال 1375 در تهران شروع به فعالیت نموده ودر این مدت نه چندان زیاد رشد و گسترش یافته و متأسفانه گروهی از جوانان خوش باطن و دارای حسن نیت و خلوص جامعه را به گرداب مهلک خود فرود برده و مانند ویروس ایدز، وارد فضای ذهنی افراد فرقه شده و پس از مدتی پنهان ماندن در ذهن ها به مرور تکثیر می شود</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96989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4000" dirty="0">
                <a:latin typeface="Times New Roman"/>
                <a:ea typeface="Times New Roman"/>
                <a:cs typeface="Tahoma"/>
              </a:rPr>
              <a:t>این جریان با تغییر بنیادین اصول انسانی ، اخلاقی و اعتقادی در حوزه اندیشه افراد زندگی آنان و نزدیکان شان رادر مدتی نه چندان طولانی به ورطه تخریب و نابودی کشانده ودر واقع افراد را از روال عادی زندگی خارج کرده و آنها را به ماشینی تبدیل می کند که کنترلش فقط در اختیار یک نفر است و آن کسی نیست جز سر کرده فرقه.</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032909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800" dirty="0">
                <a:latin typeface="Times New Roman"/>
                <a:ea typeface="Times New Roman"/>
                <a:cs typeface="Tahoma"/>
              </a:rPr>
              <a:t>یکی از مواردی که سالها پیمان فتاحی سعی داشت آن را از تشکیلاتش دور کند بر چسب فرقه ای بودن فعالیت هایش بود به این موضوع در نام ها و مراجعات اعضای فرقه به مراکز دولتی مکررا تاکید می شد. </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22674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حتی برای فریب ذهن شاگردانش برخی تحقیقات در زمینه   فرقه ها را به آنهاارجاع می داد تا در ظاهر خود را از مدعیان مبارزه با فرق و مخالفین این جریانات مسوم نشان دهد غافل از اینکه ماهیت فعالیت هایش فرقه ای بوده و بعضی از اعضای فرقه هنوز هم در توهم این مسئله هستند که فعالیت هایشان فرقه ای نیست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22057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اغلب فرق از یک فرمول کلی در ساختار تشکیلاتشان پیروی می کنند بر اساس سه شاخص می توان فرقه ای بودن یک جریان را تشخیص داد. </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imes New Roman"/>
              </a:rPr>
              <a:t>1- سر کرده یا بنیانگذار فرقه </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imes New Roman"/>
              </a:rPr>
              <a:t>2 – ساختار تشکیلاتی در روابط سرکرده و اعضای فرقه </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imes New Roman"/>
              </a:rPr>
              <a:t>3 – نصب دستگاه فکری فرقه درساختار اندیشه ای افراد جذب شده و نصب نرم افزار    فرقه ای.</a:t>
            </a:r>
            <a:endParaRPr lang="en-US" sz="3600" dirty="0">
              <a:latin typeface="Times New Roman"/>
              <a:ea typeface="Times New Roman"/>
            </a:endParaRPr>
          </a:p>
          <a:p>
            <a:pPr marL="347472" indent="-347472">
              <a:spcBef>
                <a:spcPts val="528"/>
              </a:spcBef>
            </a:pPr>
            <a:r>
              <a:rPr lang="fa-IR" sz="2000" dirty="0">
                <a:latin typeface="Times New Roman"/>
                <a:ea typeface="Times New Roman"/>
                <a:cs typeface="Times New Roman"/>
              </a:rPr>
              <a:t>- رجوع شود به سایت </a:t>
            </a:r>
            <a:r>
              <a:rPr lang="en-US" sz="2000" b="1" dirty="0">
                <a:latin typeface="Times New Roman"/>
                <a:ea typeface="Times New Roman"/>
                <a:cs typeface="B Mitra"/>
              </a:rPr>
              <a:t>org</a:t>
            </a:r>
            <a:r>
              <a:rPr lang="fa-IR" sz="2000" b="1" dirty="0">
                <a:latin typeface="Times New Roman"/>
                <a:ea typeface="Times New Roman"/>
                <a:cs typeface="Times New Roman"/>
              </a:rPr>
              <a:t>.</a:t>
            </a:r>
            <a:r>
              <a:rPr lang="en-US" sz="2000" b="1"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2000" b="1"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b="1"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mouood</a:t>
            </a:r>
            <a:r>
              <a:rPr lang="en-US" sz="2000" dirty="0">
                <a:latin typeface="Times New Roman"/>
                <a:ea typeface="Times New Roman"/>
              </a:rPr>
              <a:t> </a:t>
            </a:r>
            <a:r>
              <a:rPr lang="fa-IR" sz="2000" dirty="0">
                <a:latin typeface="Times New Roman"/>
                <a:ea typeface="Times New Roman"/>
                <a:cs typeface="Times New Roman"/>
              </a:rPr>
              <a:t> نوشته شده در 13 اردیبهشت 1388</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594059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lgn="justLow">
              <a:spcBef>
                <a:spcPts val="768"/>
              </a:spcBef>
              <a:buSzPts val="3200"/>
              <a:buFont typeface="Arial"/>
              <a:buChar char="•"/>
            </a:pPr>
            <a:r>
              <a:rPr lang="fa-IR" sz="4400" dirty="0">
                <a:latin typeface="Times New Roman"/>
                <a:ea typeface="Times New Roman"/>
                <a:cs typeface="Times New Roman"/>
              </a:rPr>
              <a:t>1- </a:t>
            </a:r>
            <a:r>
              <a:rPr lang="fa-IR" sz="4400" b="1" dirty="0">
                <a:latin typeface="Times New Roman"/>
                <a:ea typeface="Times New Roman"/>
                <a:cs typeface="Tahoma"/>
              </a:rPr>
              <a:t>سرکرده فرقه ها</a:t>
            </a:r>
            <a:r>
              <a:rPr lang="fa-IR" sz="4400" dirty="0">
                <a:latin typeface="Times New Roman"/>
                <a:ea typeface="Times New Roman"/>
                <a:cs typeface="Times New Roman"/>
              </a:rPr>
              <a:t> </a:t>
            </a:r>
            <a:endParaRPr lang="en-US" sz="4400" dirty="0">
              <a:latin typeface="Times New Roman"/>
              <a:ea typeface="Times New Roman"/>
            </a:endParaRPr>
          </a:p>
          <a:p>
            <a:pPr marL="228600" indent="-347472" algn="justLow">
              <a:spcBef>
                <a:spcPts val="768"/>
              </a:spcBef>
            </a:pPr>
            <a:r>
              <a:rPr lang="fa-IR" sz="4400" dirty="0">
                <a:latin typeface="Times New Roman"/>
                <a:ea typeface="Times New Roman"/>
                <a:cs typeface="Tahoma"/>
              </a:rPr>
              <a:t>در اغلب فرقه ها یک نفر در راس قرار می گیرد که در هیچ مرجع معتبر و شناخته شده ای، صلاحیت وی برای احراز این مسئله بررسی و تائید نشده است و توسط خودش به این مقام منصوب گشته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00730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4000" dirty="0">
                <a:ea typeface="Times New Roman"/>
                <a:cs typeface="Tahoma"/>
              </a:rPr>
              <a:t>سرکردگان فرق مدعی اند که علم خاص و ویژه ای دارند که سایرین از آن محرومند و ادعا می کنند که ماموریت ویژه ای برای نجات بشر داشته و فرمولی دارند که حلال همه مسائل و مشکلات بشریت می باشد. از سوی دیگر این افراد، خود محور و قدرت طلب می باشند، و خیلی تمایل به قدرت نمایی و تسلط بر امورات مریدانشان دارند.</a:t>
            </a:r>
            <a:endParaRPr lang="fa-IR" sz="4000" dirty="0">
              <a:cs typeface="Calibri"/>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4423456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اغلب سرکردگان توسط بعضی از مریدان مسخ شده و فریب خورده و همدستانشان به عنوان شخصیتی خاص و منحصر به فرد در بین اعضای فرقه وبیرون از فرقه توصیف    می شوند و در جهت شخصیت سازی و بزرگ نمایی آنان در متون و سخنرانی ها تبلیغ می شود و تمامی نگاه ها، احترام ها و ستایش ها مستقیم و غیر مستقیم معطوف به سر کرده فرقه می شود،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21662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4000" dirty="0">
                <a:latin typeface="Times New Roman"/>
                <a:ea typeface="Times New Roman"/>
                <a:cs typeface="Tahoma"/>
              </a:rPr>
              <a:t>در میان شاگردان و اصحاب راماننده فردی بود که بعدها از استاد خود بالاتر رفت و به مقام استادی رسید و پیروان زیادی گرد او جمع شدند. نام او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 شیخ کبیر پانتیس» </a:t>
            </a:r>
            <a:r>
              <a:rPr lang="fa-IR" sz="4000" dirty="0">
                <a:latin typeface="Times New Roman"/>
                <a:ea typeface="Times New Roman"/>
                <a:cs typeface="Tahoma"/>
              </a:rPr>
              <a:t>بود. متولد    1440  .م و در سال 1518 .م هم از دنیا رفت. شیخ کبیر شاعر و شغلش بافندگی بود. پدرش مسلمان و مادرش تابع مذهب ویشنو بود.</a:t>
            </a:r>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149363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آنها برای خاص جلوه دادن خودشان و جذب افراد ظواهر خاصی برای خودشان درست می کنند یا بطور خاصی سخن گفته و ژست های خاصی می گیرند تا بدین وسیله خود را متمایز از دیگران جلوه دهند. در فرقه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رام الله </a:t>
            </a:r>
            <a:r>
              <a:rPr lang="fa-IR" sz="3600" dirty="0">
                <a:latin typeface="Times New Roman"/>
                <a:ea typeface="Times New Roman"/>
                <a:cs typeface="Tahoma"/>
              </a:rPr>
              <a:t>نیز چنین است، پیمان فتاحی در راس فرقه قرار گرفته و خودش را به سمت استادی از منظر گاه بیرونی و به جایگاه حتی الوهیت از دیدگاه مریدان منصوب کرده است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215610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در ابتدا این گونه ادعا می کرد که شاگرد             « </a:t>
            </a:r>
            <a:r>
              <a:rPr lang="fa-IR" sz="3600" b="1" dirty="0">
                <a:latin typeface="Times New Roman"/>
                <a:ea typeface="Times New Roman"/>
                <a:cs typeface="Tahoma"/>
              </a:rPr>
              <a:t>ماهانتا</a:t>
            </a:r>
            <a:r>
              <a:rPr lang="fa-IR" sz="3600" dirty="0">
                <a:latin typeface="Times New Roman"/>
                <a:ea typeface="Times New Roman"/>
                <a:cs typeface="Times New Roman"/>
              </a:rPr>
              <a:t>» روح الله القدوس ( تجسم انسانی خداوند بر روی زمین) است و روح الله القدوس در راس نظام دوازده گانه اساتید حق قرار دارد!!! او حتی خود را با القابی چون خالق فتاح ، ایلیا</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 رام الله </a:t>
            </a:r>
            <a:r>
              <a:rPr lang="fa-IR" sz="3600" dirty="0">
                <a:latin typeface="Times New Roman"/>
                <a:ea typeface="Times New Roman"/>
                <a:cs typeface="Times New Roman"/>
              </a:rPr>
              <a:t>، الیاس ( نبی ) معرفی می کند واز سوی هم دستانش یعنی فرشاد </a:t>
            </a:r>
            <a:r>
              <a:rPr lang="fa-IR" sz="3600" b="1" dirty="0">
                <a:latin typeface="Times New Roman"/>
                <a:ea typeface="Times New Roman"/>
                <a:cs typeface="Times New Roman"/>
              </a:rPr>
              <a:t>. </a:t>
            </a:r>
            <a:r>
              <a:rPr lang="fa-IR" sz="3600" dirty="0">
                <a:latin typeface="Times New Roman"/>
                <a:ea typeface="Times New Roman"/>
                <a:cs typeface="Tahoma"/>
              </a:rPr>
              <a:t>م  ( با نام مستعار پریا ) نازی. ح ( با نام مستعار شیوا )به عنوان شخصیتی خارق العاده ، آسمانی و روح یافته و القاگر روح معرفی 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659083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rmAutofit/>
          </a:bodyPr>
          <a:lstStyle/>
          <a:p>
            <a:r>
              <a:rPr lang="fa-IR" sz="3200" dirty="0">
                <a:latin typeface="Times New Roman"/>
                <a:ea typeface="Times New Roman"/>
                <a:cs typeface="Tahoma"/>
              </a:rPr>
              <a:t>این فضا سازی ها و خاص و خارق العاده جلوه دادن پیمان تا حدی پیش می رود که حتی با گذشت چند سال از شروع فعالیت های فرقه ای، او را خدا و پسر خدا معرفی می کنند. و توسط همین اشخاص آنقدر بزرگ       می شود و از کاه کوه می سازند واو را صاحب کرامات معرفی کرده، و مجموعه ای دروغین از اعمال خارق العاده  وی را با عنوان اخبار مکتوم ( مجموعه ای ساختگی و تحریف شده) تهیه می کنند و برای مسخ کردن و ترساندن اعضای فرقه از آن استفاده می نمایند،</a:t>
            </a:r>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27611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imes New Roman"/>
              </a:rPr>
              <a:t>این فضا سازی ها و خاص و خارق العاده جلوه دادن پیمان تا حدی پیش می رود که حتی با گذشت چند سال از شروع فعالیت های فرقه ای، او را خدا و پسر خدا معرفی می کنند. و توسط همین اشخاص آنقدر بزرگ       می شود و از کاه کوه می سازند واو را صاحب کرامات معرفی کرده، و مجموعه ای دروغین از اعمال خارق العاده  وی را با عنوان اخبار مکتوم ( مجموعه ای ساختگی و تحریف شده) تهیه می کنند و برای مسخ کردن و ترساندن اعضای فرقه از آن استفاده می نمایند،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7956026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3600" dirty="0">
                <a:latin typeface="Tahoma"/>
                <a:ea typeface="Times New Roman"/>
              </a:rPr>
              <a:t>این فضا سازی ها و خاص و خارق العاده جلوه دادن پیمان تا حدی پیش می رود که حتی با گذشت چند سال از شروع فعالیت های فرقه ای، او را خدا و پسر خدا معرفی می کنند. و توسط همین اشخاص آنقدر بزرگ       می شود و از کاه کوه می سازند واو را صاحب کرامات معرفی کرده، و مجموعه ای دروغین از اعمال خارق العاده  وی را با عنوان اخبار مکتوم ( مجموعه ای ساختگی و تحریف شده) تهیه می کنند و برای مسخ کردن و ترساندن اعضای فرقه از آن استفاده می نمایند،</a:t>
            </a:r>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130736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spcBef>
                <a:spcPts val="768"/>
              </a:spcBef>
              <a:buSzPts val="3200"/>
              <a:buFont typeface="Arial"/>
              <a:buChar char="•"/>
            </a:pPr>
            <a:r>
              <a:rPr lang="fa-IR" sz="3600" dirty="0">
                <a:ea typeface="Times New Roman"/>
                <a:cs typeface="Tahoma"/>
              </a:rPr>
              <a:t>ا و تنها راه نجات بشر را در پیروی از  اصول هنرهای زندگی متعالی می پنداشت اما با گذشت زمان و ادامه فضا سازی های موهوم و شخصیت سازی از وی توسط حلقه مذکور و جمع شدن تعداد چند صد نفری از طیف های مختلف جامعه به دور فرقه این ادعاها ابعاد جدیدو گسترده ای  به خود گرفت و پیمان </a:t>
            </a:r>
            <a:r>
              <a:rPr lang="fa-IR" sz="3600" dirty="0">
                <a:solidFill>
                  <a:srgbClr xmlns:mc="http://schemas.openxmlformats.org/markup-compatibility/2006" xmlns:a14="http://schemas.microsoft.com/office/drawing/2007/7/7/main" val="C00000" mc:Ignorable=""/>
                </a:solidFill>
                <a:ea typeface="Times New Roman"/>
                <a:cs typeface="Tahoma"/>
              </a:rPr>
              <a:t>فتاحی با عنوان بنیانگذار الاهیسم نوین و راهنمای بشریت ! الیاس نبی معرفی گردید،</a:t>
            </a:r>
            <a:endParaRPr lang="fa-IR" sz="3600" dirty="0">
              <a:solidFill>
                <a:srgbClr xmlns:mc="http://schemas.openxmlformats.org/markup-compatibility/2006" xmlns:a14="http://schemas.microsoft.com/office/drawing/2007/7/7/main" val="C00000" mc:Ignorable=""/>
              </a:solidFill>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54797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5400" dirty="0">
                <a:latin typeface="Tahoma"/>
                <a:ea typeface="Times New Roman"/>
              </a:rPr>
              <a:t>او را حتی معلم بسیاری از پیامبران نامیدند و او نیز در میان بعضی از حلقه های نزدیک خود دایره ادعاهایشان را به حدی رساند که اظهار داشت « روزی خطاها و اشتباهات </a:t>
            </a:r>
            <a:r>
              <a:rPr lang="fa-IR" sz="5400" dirty="0">
                <a:solidFill>
                  <a:srgbClr xmlns:mc="http://schemas.openxmlformats.org/markup-compatibility/2006" xmlns:a14="http://schemas.microsoft.com/office/drawing/2007/7/7/main" val="00B050" mc:Ignorable=""/>
                </a:solidFill>
                <a:latin typeface="Tahoma"/>
                <a:ea typeface="Times New Roman"/>
              </a:rPr>
              <a:t>محمد(ص) </a:t>
            </a:r>
            <a:r>
              <a:rPr lang="fa-IR" sz="5400" dirty="0">
                <a:latin typeface="Tahoma"/>
                <a:ea typeface="Times New Roman"/>
              </a:rPr>
              <a:t>را خواهم گفت: » !!! </a:t>
            </a:r>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03136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imes New Roman"/>
              </a:rPr>
              <a:t>( البته مباحث مطرح شده در هنر زندگی متعالی هر چند رنگ و لعاب معنوی و الهی به خود گرفته است ولی آنچه که از شواهد و عملکرد اعضاء بدست می آید نشان می دهد که  همه این فلسفه بافی ها و لفاظی ها جز یک هدف را دنبال نمی کند  و آن تسلیم شدن مطلق اعضاء در برابر خواسته های سر کرده فرقه می باشد.)</a:t>
            </a:r>
            <a:endParaRPr lang="en-US" sz="4000" dirty="0">
              <a:latin typeface="Times New Roman"/>
              <a:ea typeface="Times New Roman"/>
            </a:endParaRPr>
          </a:p>
          <a:p>
            <a:pPr marL="347472" indent="-347472">
              <a:spcBef>
                <a:spcPts val="480"/>
              </a:spcBef>
            </a:pPr>
            <a:r>
              <a:rPr lang="fa-IR" sz="2000" dirty="0">
                <a:latin typeface="Times New Roman"/>
                <a:ea typeface="Times New Roman"/>
                <a:cs typeface="Times New Roman"/>
              </a:rPr>
              <a:t>-  رجوع شود به سایت ،  </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esteghamat</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ir</a:t>
            </a:r>
            <a:r>
              <a:rPr lang="fa-IR" sz="2000" dirty="0">
                <a:latin typeface="Times New Roman"/>
                <a:ea typeface="Times New Roman"/>
                <a:cs typeface="Times New Roman"/>
              </a:rPr>
              <a:t>   تاریخ 26/2/89 ساعت 45 : 8</a:t>
            </a:r>
            <a:endParaRPr lang="en-US" sz="2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69562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20"/>
              </a:spcBef>
              <a:buSzPts val="3000"/>
              <a:buFont typeface="Arial"/>
              <a:buChar char="•"/>
            </a:pPr>
            <a:r>
              <a:rPr lang="fa-IR" sz="3000" dirty="0">
                <a:latin typeface="Times New Roman"/>
                <a:ea typeface="Times New Roman"/>
                <a:cs typeface="Tahoma"/>
              </a:rPr>
              <a:t>همانطور که گفته شد یکی از ویژگی های فرق خاص، کاریزماتیک جلوه دادن سر کرده فرقه می باشد.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فرقه رام الله </a:t>
            </a:r>
            <a:r>
              <a:rPr lang="fa-IR" sz="3000" dirty="0">
                <a:latin typeface="Times New Roman"/>
                <a:ea typeface="Times New Roman"/>
                <a:cs typeface="Tahoma"/>
              </a:rPr>
              <a:t>نیز از این قاعده استثناء نیست در ابتدای کتاب جریان هدایت الهی که مجموعه ای از گفته های سر کرده این فرقه می باشد شخصیت وی چنین توصیف می شود« او در میان پیروان خود ، به نامهای متعددی خوانده شده، برخی از پیروان او را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 آواتار» </a:t>
            </a:r>
            <a:r>
              <a:rPr lang="fa-IR" sz="3000" dirty="0">
                <a:latin typeface="Times New Roman"/>
                <a:ea typeface="Times New Roman"/>
                <a:cs typeface="Tahoma"/>
              </a:rPr>
              <a:t>به معنی تجسم جریان حقیقت، روح مجسم حق ،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 تجسم الهی </a:t>
            </a:r>
            <a:r>
              <a:rPr lang="fa-IR" sz="3000" dirty="0">
                <a:latin typeface="Times New Roman"/>
                <a:ea typeface="Times New Roman"/>
                <a:cs typeface="Tahoma"/>
              </a:rPr>
              <a:t>» نامیده اند </a:t>
            </a:r>
            <a:r>
              <a:rPr lang="fa-IR" sz="3000" dirty="0">
                <a:solidFill>
                  <a:srgbClr xmlns:mc="http://schemas.openxmlformats.org/markup-compatibility/2006" xmlns:a14="http://schemas.microsoft.com/office/drawing/2007/7/7/main" val="C00000" mc:Ignorable=""/>
                </a:solidFill>
                <a:latin typeface="Times New Roman"/>
                <a:ea typeface="Times New Roman"/>
                <a:cs typeface="Tahoma"/>
              </a:rPr>
              <a:t>« بنی سماء</a:t>
            </a:r>
            <a:r>
              <a:rPr lang="fa-IR" sz="3000" dirty="0">
                <a:latin typeface="Times New Roman"/>
                <a:ea typeface="Times New Roman"/>
                <a:cs typeface="Tahoma"/>
              </a:rPr>
              <a:t>»  لقبی است که از جانب ایشان به او داده شده است. </a:t>
            </a:r>
            <a:endParaRPr lang="en-US" sz="22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225225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3600" dirty="0">
                <a:latin typeface="Times New Roman"/>
                <a:ea typeface="Times New Roman"/>
                <a:cs typeface="Tahoma"/>
              </a:rPr>
              <a:t>همچنین برخی از کارت ویزیت هایی که با هدف عضوگیری و تبلیغات برای فرقه در سطح شهر تهران و برخی شهرستان ها پخش شد و یا در میان برخی از کتاب های انتشارات مربوط به فرقه مذکور گذاشته می شود با این القاب پیمان را توصیف می کرد؛   </a:t>
            </a:r>
            <a:r>
              <a:rPr lang="fa-IR" sz="3600" dirty="0" smtClean="0">
                <a:solidFill>
                  <a:srgbClr xmlns:mc="http://schemas.openxmlformats.org/markup-compatibility/2006" xmlns:a14="http://schemas.microsoft.com/office/drawing/2007/7/7/main" val="C00000" mc:Ignorable=""/>
                </a:solidFill>
                <a:latin typeface="Times New Roman"/>
                <a:ea typeface="Times New Roman"/>
                <a:cs typeface="Tahoma"/>
              </a:rPr>
              <a:t>«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بنیانگذار علوم باطنی » ، « قطب علوم باطنی » و « بنیانگذار الاهیسم نوین» </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66152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4400" dirty="0">
                <a:latin typeface="Times New Roman"/>
                <a:ea typeface="Times New Roman"/>
                <a:cs typeface="Tahoma"/>
              </a:rPr>
              <a:t>او از یک طرف معتقد به تناسخ و چرخش گوناگون ارواح و از طرف دیگر به خدای واحد که ارمغان آیین اسلام است، اعتقاد داشت، شیخ کبیر می گفت:هر سالکی از دستگیری مرشدی روحانی ( به زبان محلی گورو یعنی معلم ) بی نیاز نیست.</a:t>
            </a:r>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268349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Autofit/>
          </a:bodyPr>
          <a:lstStyle/>
          <a:p>
            <a:pPr marL="228600" indent="-347472" algn="justLow">
              <a:spcBef>
                <a:spcPts val="720"/>
              </a:spcBef>
              <a:buSzPts val="3000"/>
              <a:buFont typeface="Arial"/>
              <a:buChar char="•"/>
            </a:pPr>
            <a:r>
              <a:rPr lang="fa-IR" sz="3200" dirty="0">
                <a:latin typeface="Times New Roman"/>
                <a:ea typeface="Times New Roman"/>
                <a:cs typeface="Tahoma"/>
              </a:rPr>
              <a:t>در مدارک و مستنداتی که از محل سکونت این فرقه به دست آمده مشخص شده که تمام این القاب و عناوین دهن پر کن و بزرگ نمایی ها از شخصیت وی ، ساخته و پرداخته ذهن بیمار پیمان فتاحی می باشد، او همیشه با لباس های مشکی در میان مردم ظاهر می شد و با لحن خاصی صحبت می کرد ( از سوی هم دستانشان عنوان می شد آن هایی که روح یافته هستند تْن صدایشان بم است و همه روزه این فضا سازی ها از زوایای مختلف ادامه داشت) و ظاهرش را به گونه ای خاص آراسته می کرد ،</a:t>
            </a:r>
            <a:endParaRPr lang="en-US" sz="3200" dirty="0">
              <a:latin typeface="Times New Roman"/>
              <a:ea typeface="Times New Roman"/>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9015845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normAutofit/>
          </a:bodyPr>
          <a:lstStyle/>
          <a:p>
            <a:r>
              <a:rPr lang="fa-IR" sz="3200" dirty="0">
                <a:latin typeface="Times New Roman"/>
                <a:ea typeface="Times New Roman"/>
                <a:cs typeface="Tahoma"/>
              </a:rPr>
              <a:t>اما اگر با دیدی روانشناسانه به این مسئله نگاه کنیم چه دلیلی دارد که پیمان این قدر شخصیت سازی کرده و خودش را بزرگ جلوه دهد؟ جواب این مسئله با بررسی دوران کودکی و شرایط خانوادگی و محیط زندگی او مشخص        می گردد، عموماً سرکردگان فرق در دوران کودکی شان مورد کودک آزاری قرار گرفته و در نتیجه این آزار و اذیت ها دچار عقده و سرخوردگی شده اند و یا اینکه وضعیت خانوادگی مناسب نداشته اند ودر محیط مناسبی تربیت و پرورش نیافته اند .</a:t>
            </a:r>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09753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spcBef>
                <a:spcPts val="720"/>
              </a:spcBef>
              <a:buSzPts val="3000"/>
              <a:buFont typeface="Arial"/>
              <a:buChar char="•"/>
            </a:pPr>
            <a:r>
              <a:rPr lang="fa-IR" sz="3000" dirty="0">
                <a:ea typeface="Times New Roman"/>
                <a:cs typeface="Tahoma"/>
              </a:rPr>
              <a:t>پیمان در توصیف دوران کودکی اش می گوید « من بچه دوازدهم از 15 فرزند خانواده بودم و همیشه برادر بزرگترم مرا تنبیه می کرد . برادرم آنقدر مرا کتک می زد تا گریه کنم ووقتی گریه می کردم مرا وادار می کرد بخندم ، اگر نمی خندیدم مرا بیشتر کتک می زد.  </a:t>
            </a:r>
            <a:r>
              <a:rPr lang="fa-IR" sz="3000" dirty="0" smtClean="0">
                <a:ea typeface="Times New Roman"/>
                <a:cs typeface="Tahoma"/>
              </a:rPr>
              <a:t>( </a:t>
            </a:r>
            <a:r>
              <a:rPr lang="fa-IR" sz="3000" dirty="0">
                <a:ea typeface="Times New Roman"/>
                <a:cs typeface="Tahoma"/>
              </a:rPr>
              <a:t>جالب اینکه آقای پیمان به همراه خواهرش مبتلا به بیماری اسکینزوفرنی است و هر از چند گاهی در یکی از بیمارستان های تهران بستری می شود و پرونده پزشکی آن ها موجود است ، اما پیروان او مطرح می کنند که استاد رام الله به غیبت صغری رفته است).</a:t>
            </a:r>
            <a:r>
              <a:rPr lang="fa-IR" sz="3000" baseline="30000" dirty="0">
                <a:ea typeface="Times New Roman"/>
                <a:cs typeface="Calibri"/>
              </a:rPr>
              <a:t> </a:t>
            </a:r>
            <a:endParaRPr lang="fa-IR" sz="3000" baseline="30000" dirty="0" smtClean="0">
              <a:ea typeface="Times New Roman"/>
              <a:cs typeface="Calibri"/>
            </a:endParaRPr>
          </a:p>
          <a:p>
            <a:pPr marL="347472" indent="-347472">
              <a:spcBef>
                <a:spcPts val="720"/>
              </a:spcBef>
              <a:buSzPts val="3000"/>
              <a:buFont typeface="Arial"/>
              <a:buChar char="•"/>
            </a:pPr>
            <a:r>
              <a:rPr lang="fa-IR" sz="1300" dirty="0" smtClean="0">
                <a:latin typeface="Times New Roman"/>
                <a:ea typeface="Times New Roman"/>
                <a:cs typeface="Times New Roman"/>
              </a:rPr>
              <a:t>-  </a:t>
            </a:r>
            <a:r>
              <a:rPr lang="fa-IR" sz="1300" dirty="0">
                <a:latin typeface="Times New Roman"/>
                <a:ea typeface="Times New Roman"/>
                <a:cs typeface="Times New Roman"/>
              </a:rPr>
              <a:t>رجوع شود به سایت  </a:t>
            </a:r>
            <a:r>
              <a:rPr lang="en-US" sz="13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13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13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bonyanemarsoos</a:t>
            </a:r>
            <a:r>
              <a:rPr lang="fa-IR" sz="13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13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blogfa,com</a:t>
            </a:r>
            <a:r>
              <a:rPr lang="fa-IR" sz="1300" dirty="0">
                <a:latin typeface="Times New Roman"/>
                <a:ea typeface="Times New Roman"/>
                <a:cs typeface="Times New Roman"/>
              </a:rPr>
              <a:t> نوشته شده در پنجشنبه  5/ فروردین /1389 ساعت 24 : 17 توسط حقیقت</a:t>
            </a:r>
            <a:endParaRPr lang="en-US" sz="15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9401451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000" dirty="0">
                <a:latin typeface="Times New Roman"/>
                <a:ea typeface="Times New Roman"/>
                <a:cs typeface="Tahoma"/>
              </a:rPr>
              <a:t>یکی از شگردهای روانی که پیمان و همدستانش در این سال ها بکار گرفتند این بود که عنوان می کردند اساتیدحق در ناشناختگی زندگی می کنند و ایشان (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رام الله ) </a:t>
            </a:r>
            <a:r>
              <a:rPr lang="fa-IR" sz="4000" dirty="0">
                <a:latin typeface="Times New Roman"/>
                <a:ea typeface="Times New Roman"/>
                <a:cs typeface="Tahoma"/>
              </a:rPr>
              <a:t>نیز در ناشناختگی کامل زندگی می کند ! در ابتدای کتاب جریان هدایت الهی آمده، شخصیتش بسیار اسرار آمیز و چند پهلو است .... او در پس حجاب های ارادی و در ناشناختگی زیسته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4031073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rmAutofit/>
          </a:bodyPr>
          <a:lstStyle/>
          <a:p>
            <a:pPr marL="228600" indent="-347472" algn="justLow">
              <a:spcBef>
                <a:spcPts val="720"/>
              </a:spcBef>
              <a:buSzPts val="3000"/>
              <a:buFont typeface="Arial"/>
              <a:buChar char="•"/>
            </a:pPr>
            <a:r>
              <a:rPr lang="fa-IR" sz="3200" dirty="0">
                <a:latin typeface="Times New Roman"/>
                <a:ea typeface="Times New Roman"/>
                <a:cs typeface="Tahoma"/>
              </a:rPr>
              <a:t>اما در این ناشناختگی زیستن ساختگی و دروغین و این گذشته نامشخص و پر از ابهام پیمان اهدافی وجود دارد:</a:t>
            </a:r>
            <a:endParaRPr lang="en-US" sz="3200" dirty="0">
              <a:latin typeface="Times New Roman"/>
              <a:ea typeface="Times New Roman"/>
            </a:endParaRPr>
          </a:p>
          <a:p>
            <a:pPr marL="228600" indent="-347472" algn="justLow">
              <a:spcBef>
                <a:spcPts val="720"/>
              </a:spcBef>
            </a:pPr>
            <a:r>
              <a:rPr lang="fa-IR" sz="3200" dirty="0">
                <a:latin typeface="Times New Roman"/>
                <a:ea typeface="Times New Roman"/>
                <a:cs typeface="Tahoma"/>
              </a:rPr>
              <a:t>هدف اول</a:t>
            </a:r>
            <a:r>
              <a:rPr lang="fa-IR" sz="3200" b="1" dirty="0">
                <a:latin typeface="Times New Roman"/>
                <a:ea typeface="Times New Roman"/>
                <a:cs typeface="Tahoma"/>
              </a:rPr>
              <a:t>؛ </a:t>
            </a:r>
            <a:r>
              <a:rPr lang="fa-IR" sz="3200" dirty="0">
                <a:latin typeface="Times New Roman"/>
                <a:ea typeface="Times New Roman"/>
                <a:cs typeface="Tahoma"/>
              </a:rPr>
              <a:t>که بیشتر  جنبه درونی دارد ،این مسئله است که حس کنجکاوی انسان در برابر انسان ناشناخته ای که به عنوان استاد و راهنمای وی مطرح است چندان برای تفحص و تحقیق در مورد مرشد خود تحریک نمی شود و او ( استاد) از گزندهای احتمالی این مسئله که همان انسانی عادی بودن است در امان می ماند،</a:t>
            </a:r>
            <a:endParaRPr lang="en-US" sz="3200" dirty="0">
              <a:latin typeface="Times New Roman"/>
              <a:ea typeface="Times New Roman"/>
            </a:endParaRPr>
          </a:p>
          <a:p>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8110645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4"/>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imes New Roman"/>
              </a:rPr>
              <a:t>اما</a:t>
            </a:r>
            <a:r>
              <a:rPr lang="fa-IR" sz="3600" b="1" dirty="0">
                <a:latin typeface="Times New Roman"/>
                <a:ea typeface="Times New Roman"/>
                <a:cs typeface="Times New Roman"/>
              </a:rPr>
              <a:t> </a:t>
            </a:r>
            <a:r>
              <a:rPr lang="fa-IR" sz="3600" dirty="0">
                <a:latin typeface="Times New Roman"/>
                <a:ea typeface="Times New Roman"/>
                <a:cs typeface="Tahoma"/>
              </a:rPr>
              <a:t>هدف دوم؛ از این پنهان کاری ،     و ناشناخته زیستن این مسئله بود که اگر در ابتدای شکل گیری فرقه ، گذشته کاری و زندگی شخصی و وضعیت خانوادگی ، محیط تربیتی و تحصیلی و پیشینه او ، برای مریدان مشخص می شد به جرات می توان گفت: هیچ یک از این مریدان فریب خورده و ساده دل امروزی ، لحظه ای هم حاضر نمی شدند او را نگاه کنند چه برسد به اینکه مسخ        اندیشه های مسموم وی شوند.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761508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imes New Roman"/>
              </a:rPr>
              <a:t>2</a:t>
            </a:r>
            <a:r>
              <a:rPr lang="fa-IR" sz="3600" b="1" dirty="0">
                <a:latin typeface="Times New Roman"/>
                <a:ea typeface="Times New Roman"/>
                <a:cs typeface="Times New Roman"/>
              </a:rPr>
              <a:t>– روابط سرکرده با اعضای فرقه </a:t>
            </a:r>
            <a:endParaRPr lang="en-US" sz="3600" dirty="0">
              <a:latin typeface="Times New Roman"/>
              <a:ea typeface="Times New Roman"/>
            </a:endParaRPr>
          </a:p>
          <a:p>
            <a:pPr marL="228600" indent="-347472" algn="justLow">
              <a:spcBef>
                <a:spcPts val="720"/>
              </a:spcBef>
            </a:pPr>
            <a:r>
              <a:rPr lang="fa-IR" sz="3600" dirty="0">
                <a:latin typeface="Times New Roman"/>
                <a:ea typeface="Times New Roman"/>
                <a:cs typeface="Tahoma"/>
              </a:rPr>
              <a:t>سرکرده در راس فرقه قرار می گیرد و رابطه ای با موضوع بالا به پایین برقرار می شود تمام تصمیم گیری ها به وی ختم می شود و هیچ کس بدون اجازه اش دست به اقدامی      نمی زند و البته در بعضی از فرق عده ای از همدستان سرکرده و یا بعضی از مریدان     مسخ شده از سوی راس فرقه برای نظارت بر رفتار مریدان و اجرای برنامه های فرقه ای انتخاب می شوند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936928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spcBef>
                <a:spcPts val="768"/>
              </a:spcBef>
              <a:buSzPts val="3200"/>
              <a:buFont typeface="Arial"/>
              <a:buChar char="•"/>
            </a:pPr>
            <a:r>
              <a:rPr lang="fa-IR" sz="3600" dirty="0">
                <a:ea typeface="Times New Roman"/>
                <a:cs typeface="Tahoma"/>
              </a:rPr>
              <a:t>معمولاً سرکردگان فرق عده ای از همدستان و وفاداران از فیلتر گذشته را برای نظارت به رفتار و فعالیت های اعضای فرقه انتخاب می کنند، </a:t>
            </a:r>
            <a:r>
              <a:rPr lang="fa-IR" sz="3600" dirty="0">
                <a:solidFill>
                  <a:srgbClr xmlns:mc="http://schemas.openxmlformats.org/markup-compatibility/2006" xmlns:a14="http://schemas.microsoft.com/office/drawing/2007/7/7/main" val="C00000" mc:Ignorable=""/>
                </a:solidFill>
                <a:ea typeface="Times New Roman"/>
                <a:cs typeface="Tahoma"/>
              </a:rPr>
              <a:t>فرقه رام الله </a:t>
            </a:r>
            <a:r>
              <a:rPr lang="fa-IR" sz="3600" dirty="0">
                <a:ea typeface="Times New Roman"/>
                <a:cs typeface="Tahoma"/>
              </a:rPr>
              <a:t>نیز از این قواعد مستثنی نبود پیمان فتاحی یا همان </a:t>
            </a:r>
            <a:r>
              <a:rPr lang="fa-IR" sz="3600" dirty="0">
                <a:solidFill>
                  <a:srgbClr xmlns:mc="http://schemas.openxmlformats.org/markup-compatibility/2006" xmlns:a14="http://schemas.microsoft.com/office/drawing/2007/7/7/main" val="C00000" mc:Ignorable=""/>
                </a:solidFill>
                <a:ea typeface="Times New Roman"/>
                <a:cs typeface="Tahoma"/>
              </a:rPr>
              <a:t>« حضرت استاد» </a:t>
            </a:r>
            <a:r>
              <a:rPr lang="fa-IR" sz="3600" dirty="0">
                <a:ea typeface="Times New Roman"/>
                <a:cs typeface="Tahoma"/>
              </a:rPr>
              <a:t>در راس روند فرقه و تعالیم قرار داشت و واژه خود ساخته </a:t>
            </a:r>
            <a:r>
              <a:rPr lang="fa-IR" sz="3600" dirty="0">
                <a:solidFill>
                  <a:srgbClr xmlns:mc="http://schemas.openxmlformats.org/markup-compatibility/2006" xmlns:a14="http://schemas.microsoft.com/office/drawing/2007/7/7/main" val="C00000" mc:Ignorable=""/>
                </a:solidFill>
                <a:ea typeface="Times New Roman"/>
                <a:cs typeface="Tahoma"/>
              </a:rPr>
              <a:t>« هماهنگی » </a:t>
            </a:r>
            <a:r>
              <a:rPr lang="fa-IR" sz="3600" dirty="0">
                <a:ea typeface="Times New Roman"/>
                <a:cs typeface="Tahoma"/>
              </a:rPr>
              <a:t>را در بین اعضاء تئوریزه کرده بود بدون هماهنگی با استاد کسی جرات نداشت به جایی برود یا دست به اقدامی بزند،</a:t>
            </a:r>
            <a:endParaRPr lang="fa-IR" sz="3600" dirty="0">
              <a:cs typeface="Calibri"/>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833036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4"/>
          </a:xfrm>
        </p:spPr>
        <p:txBody>
          <a:bodyPr>
            <a:noAutofit/>
          </a:bodyPr>
          <a:lstStyle/>
          <a:p>
            <a:pPr marL="347472" indent="-347472">
              <a:spcBef>
                <a:spcPts val="720"/>
              </a:spcBef>
              <a:buSzPts val="3000"/>
              <a:buFont typeface="Arial"/>
              <a:buChar char="•"/>
            </a:pPr>
            <a:r>
              <a:rPr lang="fa-IR" sz="3200" dirty="0">
                <a:solidFill>
                  <a:srgbClr xmlns:mc="http://schemas.openxmlformats.org/markup-compatibility/2006" xmlns:a14="http://schemas.microsoft.com/office/drawing/2007/7/7/main" val="C00000" mc:Ignorable=""/>
                </a:solidFill>
                <a:ea typeface="Times New Roman"/>
                <a:cs typeface="Tahoma"/>
              </a:rPr>
              <a:t>پیمان </a:t>
            </a:r>
            <a:r>
              <a:rPr lang="fa-IR" sz="3200" dirty="0">
                <a:ea typeface="Times New Roman"/>
                <a:cs typeface="Tahoma"/>
              </a:rPr>
              <a:t>حلقه ها و مدارهای مختلفی برای پیروان طراحی کرده بود، مانند </a:t>
            </a:r>
            <a:r>
              <a:rPr lang="fa-IR" sz="3200" dirty="0">
                <a:solidFill>
                  <a:srgbClr xmlns:mc="http://schemas.openxmlformats.org/markup-compatibility/2006" xmlns:a14="http://schemas.microsoft.com/office/drawing/2007/7/7/main" val="C00000" mc:Ignorable=""/>
                </a:solidFill>
                <a:ea typeface="Times New Roman"/>
                <a:cs typeface="Tahoma"/>
              </a:rPr>
              <a:t>« حامیم » ، « یاسین »            و « گروه های حرکتی » </a:t>
            </a:r>
            <a:r>
              <a:rPr lang="fa-IR" sz="3200" dirty="0">
                <a:ea typeface="Times New Roman"/>
                <a:cs typeface="Tahoma"/>
              </a:rPr>
              <a:t>، همه باید برای انجام امورات جاری با مرجع بالاتر هماهنگ      می کردند و هر کدام از این گروه ها « هماهنگ کننده ای » داشت  که برنامه های جاری را با مرجع بالاتر هماهنگ می کرد و نهایتاً کارها با هماهنگی استاد و یا بالاترین مرجع بعد از استاد یعنی </a:t>
            </a:r>
            <a:r>
              <a:rPr lang="fa-IR" sz="3200" dirty="0">
                <a:solidFill>
                  <a:srgbClr xmlns:mc="http://schemas.openxmlformats.org/markup-compatibility/2006" xmlns:a14="http://schemas.microsoft.com/office/drawing/2007/7/7/main" val="C00000" mc:Ignorable=""/>
                </a:solidFill>
                <a:ea typeface="Times New Roman"/>
                <a:cs typeface="Tahoma"/>
              </a:rPr>
              <a:t>« </a:t>
            </a:r>
            <a:r>
              <a:rPr lang="fa-IR" sz="3200" dirty="0" smtClean="0">
                <a:solidFill>
                  <a:srgbClr xmlns:mc="http://schemas.openxmlformats.org/markup-compatibility/2006" xmlns:a14="http://schemas.microsoft.com/office/drawing/2007/7/7/main" val="C00000" mc:Ignorable=""/>
                </a:solidFill>
                <a:ea typeface="Times New Roman"/>
                <a:cs typeface="Tahoma"/>
              </a:rPr>
              <a:t>حامیم</a:t>
            </a:r>
            <a:r>
              <a:rPr lang="fa-IR" sz="3200" dirty="0">
                <a:solidFill>
                  <a:srgbClr xmlns:mc="http://schemas.openxmlformats.org/markup-compatibility/2006" xmlns:a14="http://schemas.microsoft.com/office/drawing/2007/7/7/main" val="C00000" mc:Ignorable=""/>
                </a:solidFill>
                <a:ea typeface="Times New Roman"/>
                <a:cs typeface="Tahoma"/>
              </a:rPr>
              <a:t>» </a:t>
            </a:r>
            <a:r>
              <a:rPr lang="fa-IR" sz="3200" dirty="0">
                <a:ea typeface="Times New Roman"/>
                <a:cs typeface="Tahoma"/>
              </a:rPr>
              <a:t>هماهنگ می شد </a:t>
            </a:r>
            <a:r>
              <a:rPr lang="fa-IR" sz="3200" dirty="0">
                <a:solidFill>
                  <a:srgbClr xmlns:mc="http://schemas.openxmlformats.org/markup-compatibility/2006" xmlns:a14="http://schemas.microsoft.com/office/drawing/2007/7/7/main" val="C00000" mc:Ignorable=""/>
                </a:solidFill>
                <a:ea typeface="Times New Roman"/>
                <a:cs typeface="Tahoma"/>
              </a:rPr>
              <a:t>« حامیم » </a:t>
            </a:r>
            <a:r>
              <a:rPr lang="fa-IR" sz="3200" dirty="0">
                <a:ea typeface="Times New Roman"/>
                <a:cs typeface="Tahoma"/>
              </a:rPr>
              <a:t>به عنوان بخش زمینی </a:t>
            </a:r>
            <a:r>
              <a:rPr lang="fa-IR" sz="3200" dirty="0">
                <a:solidFill>
                  <a:srgbClr xmlns:mc="http://schemas.openxmlformats.org/markup-compatibility/2006" xmlns:a14="http://schemas.microsoft.com/office/drawing/2007/7/7/main" val="C00000" mc:Ignorable=""/>
                </a:solidFill>
                <a:ea typeface="Times New Roman"/>
                <a:cs typeface="Tahoma"/>
              </a:rPr>
              <a:t>فرقه رام الله     </a:t>
            </a:r>
            <a:r>
              <a:rPr lang="fa-IR" sz="3200" dirty="0">
                <a:ea typeface="Times New Roman"/>
                <a:cs typeface="Tahoma"/>
              </a:rPr>
              <a:t>و</a:t>
            </a:r>
            <a:r>
              <a:rPr lang="fa-IR" sz="3200" dirty="0">
                <a:solidFill>
                  <a:srgbClr xmlns:mc="http://schemas.openxmlformats.org/markup-compatibility/2006" xmlns:a14="http://schemas.microsoft.com/office/drawing/2007/7/7/main" val="C00000" mc:Ignorable=""/>
                </a:solidFill>
                <a:ea typeface="Times New Roman"/>
                <a:cs typeface="Tahoma"/>
              </a:rPr>
              <a:t>« استاد » </a:t>
            </a:r>
            <a:r>
              <a:rPr lang="fa-IR" sz="3200" dirty="0">
                <a:ea typeface="Times New Roman"/>
                <a:cs typeface="Tahoma"/>
              </a:rPr>
              <a:t>جنبه آسمانی فرقه مطرح بود.</a:t>
            </a:r>
            <a:endParaRPr lang="fa-IR" sz="3200" dirty="0">
              <a:cs typeface="Calibri"/>
            </a:endParaRPr>
          </a:p>
          <a:p>
            <a:endParaRPr lang="fa-IR" sz="32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0787204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Autofit/>
          </a:bodyPr>
          <a:lstStyle/>
          <a:p>
            <a:r>
              <a:rPr lang="fa-IR" sz="3200" dirty="0">
                <a:latin typeface="Times New Roman"/>
                <a:ea typeface="Times New Roman"/>
                <a:cs typeface="Tahoma"/>
              </a:rPr>
              <a:t>پیمان اعضای حامیم را افرادی فرا توانمند،       فرا هوشیار و فرا قدرتمند معرفی می کرد که نشر گسترش تعالیم استاد ، راهبرد فرقه و امورات عالم هستی ! و نظارت بر رفتار و عملکرد مریدان توسط آنان صورت می پذیرفت . ایشان در ناشناختگی محض و زیر نظر « حضرت استاد» ! فعالیت می کردند، در بین اعضاء وقتی گفته می شد مثلاً فلان مطلب یا برنامه از سوی « حامیم» مطرح شده، آن را وحی منزل دانسته و کسی در برابر آن مطلب و دستور تشکیلاتی از خود مقاومت نشان نمی داد </a:t>
            </a:r>
            <a:endParaRPr lang="fa-IR" sz="32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14765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347472" indent="-347472" algn="justLow">
              <a:spcBef>
                <a:spcPts val="768"/>
              </a:spcBef>
              <a:buSzPts val="3200"/>
              <a:buFont typeface="Arial"/>
              <a:buChar char="•"/>
            </a:pPr>
            <a:r>
              <a:rPr lang="fa-IR" sz="4000" dirty="0">
                <a:latin typeface="Times New Roman"/>
                <a:ea typeface="Times New Roman"/>
                <a:cs typeface="Times New Roman"/>
              </a:rPr>
              <a:t>یکی از شاگردان او شخصی است به نام  </a:t>
            </a:r>
            <a:r>
              <a:rPr lang="fa-IR" sz="4000" dirty="0">
                <a:solidFill>
                  <a:srgbClr xmlns:mc="http://schemas.openxmlformats.org/markup-compatibility/2006" xmlns:a14="http://schemas.microsoft.com/office/drawing/2007/7/7/main" val="C00000" mc:Ignorable=""/>
                </a:solidFill>
                <a:latin typeface="Times New Roman"/>
                <a:ea typeface="Times New Roman"/>
                <a:cs typeface="Times New Roman"/>
              </a:rPr>
              <a:t>« بابا نانک » </a:t>
            </a:r>
            <a:r>
              <a:rPr lang="fa-IR" sz="4000" dirty="0">
                <a:latin typeface="Times New Roman"/>
                <a:ea typeface="Times New Roman"/>
                <a:cs typeface="Times New Roman"/>
              </a:rPr>
              <a:t>متولد 1469 .م و متوفای 1538 ، او کسی است که آیین سیک یا سیخ را در هند پدید آورد . این آیین ششمین و آخرین دین بزرگ هندوان است که سابقة آن به قرن 15.م   می رسد. لذا از ادیان متاخر هندی است ، آیینی است عمدتاً اجتماعی ، سیاسی و بر اساس ملاحظاتی در دوره های مختلف به شدت مورد حمایت نظامیان انگلیسی که هند را مستعمره خود قرار داده بودند، می باشد.</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23046129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3600" dirty="0">
                <a:latin typeface="Times New Roman"/>
                <a:ea typeface="Times New Roman"/>
                <a:cs typeface="Tahoma"/>
              </a:rPr>
              <a:t>اگر آن برنامه خوب به اجرا در می آمد به حساب توانمندی و هوشیاری و توان بالای     بچه های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حامیم» </a:t>
            </a:r>
            <a:r>
              <a:rPr lang="fa-IR" sz="3600" dirty="0">
                <a:latin typeface="Times New Roman"/>
                <a:ea typeface="Times New Roman"/>
                <a:cs typeface="Tahoma"/>
              </a:rPr>
              <a:t>گذاشته می شد ولی اگر برنامه با مانع روبرو می شد و متوقف می گشت به حساب ناتوانی و ضعف بچه های حوزه یاسین و گروه های حرکتی گذاشته می شد وگفته می شد فرصت خدمت گذاری از دست رفت. </a:t>
            </a:r>
            <a:endParaRPr lang="en-US" sz="3600" dirty="0">
              <a:latin typeface="Times New Roman"/>
              <a:ea typeface="Times New Roman"/>
            </a:endParaRPr>
          </a:p>
          <a:p>
            <a:pPr marL="347472" indent="-347472">
              <a:spcBef>
                <a:spcPts val="480"/>
              </a:spcBef>
            </a:pPr>
            <a:r>
              <a:rPr lang="fa-IR" sz="2000" dirty="0">
                <a:latin typeface="Times New Roman"/>
                <a:ea typeface="Times New Roman"/>
                <a:cs typeface="Times New Roman"/>
              </a:rPr>
              <a:t>-   رجوع شود به سایت خبری تحلیلی استقامت  </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estghamat</a:t>
            </a:r>
            <a:r>
              <a:rPr lang="fa-IR" sz="20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20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ir</a:t>
            </a:r>
            <a:r>
              <a:rPr lang="fa-IR" sz="2000" dirty="0">
                <a:latin typeface="Times New Roman"/>
                <a:ea typeface="Times New Roman"/>
                <a:cs typeface="Times New Roman"/>
              </a:rPr>
              <a:t> در تاریخ 26/2/89 ساعت 45 : 8</a:t>
            </a:r>
            <a:endParaRPr lang="en-US" sz="20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9336833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68"/>
              </a:spcBef>
              <a:buSzPts val="3200"/>
              <a:buFont typeface="Arial"/>
              <a:buChar char="•"/>
            </a:pPr>
            <a:r>
              <a:rPr lang="fa-IR" sz="4800" dirty="0">
                <a:latin typeface="Times New Roman"/>
                <a:ea typeface="Times New Roman"/>
                <a:cs typeface="Tahoma"/>
              </a:rPr>
              <a:t>پیمان در متون «نجوا» که یکی از فرمول های مغز شویی و نرم افزاری </a:t>
            </a: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فرقه رام الله </a:t>
            </a:r>
            <a:r>
              <a:rPr lang="fa-IR" sz="4800" dirty="0">
                <a:latin typeface="Times New Roman"/>
                <a:ea typeface="Times New Roman"/>
                <a:cs typeface="Tahoma"/>
              </a:rPr>
              <a:t>محسوب می شود می گوید: « ما ! شما را از طریق کارها و اموری که به شما محول می کنیم مورد محک و امتحان قرار می دهیم!»</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351210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000" dirty="0">
                <a:latin typeface="Times New Roman"/>
                <a:ea typeface="Times New Roman"/>
                <a:cs typeface="Tahoma"/>
              </a:rPr>
              <a:t>در نتیجه مریدان وی تصور می کردند هر اتفاقی که برای آن ها می افتد یا موانعی که برای آن ها ایجاد می شود نوعی امتحان است ، وی با درگیر کردن ذهن  مریدان با این    تئوری های ساختگی آن ها را به بازی گرفته و مانع پی بردن آن ها به حقایق پشت پرده فعالیت ها می شد.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8290521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4800" dirty="0">
                <a:latin typeface="Times New Roman"/>
                <a:ea typeface="Times New Roman"/>
                <a:cs typeface="Tahoma"/>
              </a:rPr>
              <a:t>در ادامه به علل ایجاد واحدهای حامیم توسط پیمان می پردازیم که پس از دستگیری وی مشخص شد که ماهیت </a:t>
            </a: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 حامیم» </a:t>
            </a:r>
            <a:r>
              <a:rPr lang="fa-IR" sz="4800" dirty="0">
                <a:latin typeface="Times New Roman"/>
                <a:ea typeface="Times New Roman"/>
                <a:cs typeface="Tahoma"/>
              </a:rPr>
              <a:t>دورغین بوده و چنین اشخاصی وجود خارجی نداشته اند،</a:t>
            </a:r>
            <a:endParaRPr lang="en-US" sz="48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67025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indent="-347472" algn="justLow">
              <a:spcBef>
                <a:spcPts val="720"/>
              </a:spcBef>
              <a:buSzPts val="3000"/>
              <a:buFont typeface="Arial"/>
              <a:buChar char="•"/>
            </a:pPr>
            <a:r>
              <a:rPr lang="fa-IR" sz="3600" dirty="0">
                <a:latin typeface="Times New Roman"/>
                <a:ea typeface="Times New Roman"/>
                <a:cs typeface="Tahoma"/>
              </a:rPr>
              <a:t>اما علل مطرح شدن « حامیم» عبارت اند از :</a:t>
            </a:r>
            <a:endParaRPr lang="en-US" sz="3600" dirty="0">
              <a:latin typeface="Times New Roman"/>
              <a:ea typeface="Times New Roman"/>
            </a:endParaRPr>
          </a:p>
          <a:p>
            <a:pPr marL="228600" indent="-347472" algn="justLow">
              <a:spcBef>
                <a:spcPts val="720"/>
              </a:spcBef>
            </a:pPr>
            <a:r>
              <a:rPr lang="fa-IR" sz="3600" b="1" dirty="0">
                <a:latin typeface="Times New Roman"/>
                <a:ea typeface="Times New Roman"/>
                <a:cs typeface="Tahoma"/>
              </a:rPr>
              <a:t>الف )</a:t>
            </a:r>
            <a:r>
              <a:rPr lang="fa-IR" sz="3600" dirty="0">
                <a:latin typeface="Times New Roman"/>
                <a:ea typeface="Times New Roman"/>
                <a:cs typeface="Times New Roman"/>
              </a:rPr>
              <a:t> ایجاد حس اعتماد در بین اعضاء به عنوان پشتوانه ای قوی در مقابل تردیدات و ...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(پیمان </a:t>
            </a:r>
            <a:r>
              <a:rPr lang="fa-IR" sz="3600" dirty="0">
                <a:latin typeface="Times New Roman"/>
                <a:ea typeface="Times New Roman"/>
                <a:cs typeface="Times New Roman"/>
              </a:rPr>
              <a:t>چنان اعضای </a:t>
            </a:r>
            <a:r>
              <a:rPr lang="fa-IR" sz="3600" dirty="0">
                <a:solidFill>
                  <a:srgbClr xmlns:mc="http://schemas.openxmlformats.org/markup-compatibility/2006" xmlns:a14="http://schemas.microsoft.com/office/drawing/2007/7/7/main" val="C00000" mc:Ignorable=""/>
                </a:solidFill>
                <a:latin typeface="Times New Roman"/>
                <a:ea typeface="Times New Roman"/>
                <a:cs typeface="Times New Roman"/>
              </a:rPr>
              <a:t>حامیم</a:t>
            </a:r>
            <a:r>
              <a:rPr lang="fa-IR" sz="3600" dirty="0">
                <a:latin typeface="Times New Roman"/>
                <a:ea typeface="Times New Roman"/>
                <a:cs typeface="Times New Roman"/>
              </a:rPr>
              <a:t> را توصیف می کرد که گویی جملگی از دم مسیحایی بر خوردار بوده و هرچه اراده کنند همان خواهد بود و هر چه اراده کنند همان خواهد شد. البته عملیات روانی و بزرگ نمایی از شگردهای وی در برخورد با اعضای فرقه و اعضای بیرون محسوب می شد که در طول این سال ها بهره های فراوانی از آن می برد.)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2445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indent="-347472" algn="justLow">
              <a:spcBef>
                <a:spcPts val="768"/>
              </a:spcBef>
              <a:buSzPts val="3200"/>
              <a:buFont typeface="Arial"/>
              <a:buChar char="•"/>
            </a:pPr>
            <a:r>
              <a:rPr lang="fa-IR" sz="4400" b="1" dirty="0">
                <a:latin typeface="Times New Roman"/>
                <a:ea typeface="Times New Roman"/>
                <a:cs typeface="Tahoma"/>
              </a:rPr>
              <a:t>ب )</a:t>
            </a:r>
            <a:r>
              <a:rPr lang="fa-IR" sz="4400" dirty="0">
                <a:latin typeface="Times New Roman"/>
                <a:ea typeface="Times New Roman"/>
                <a:cs typeface="Times New Roman"/>
              </a:rPr>
              <a:t> ایجاد حس حقارت و رقابت بین اعضای پایین تر و ترغیب آنان برای رسیدن به جایگاه</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 حامیم </a:t>
            </a:r>
            <a:r>
              <a:rPr lang="fa-IR" sz="4400" dirty="0">
                <a:latin typeface="Times New Roman"/>
                <a:ea typeface="Times New Roman"/>
                <a:cs typeface="Times New Roman"/>
              </a:rPr>
              <a:t>( به عنوان نمونه</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 پیمان بشی» </a:t>
            </a:r>
            <a:r>
              <a:rPr lang="fa-IR" sz="4400" dirty="0">
                <a:latin typeface="Times New Roman"/>
                <a:ea typeface="Times New Roman"/>
                <a:cs typeface="Times New Roman"/>
              </a:rPr>
              <a:t>در باغ آقای مهندس </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«حسین .ط» </a:t>
            </a:r>
            <a:r>
              <a:rPr lang="fa-IR" sz="4400" dirty="0">
                <a:latin typeface="Times New Roman"/>
                <a:ea typeface="Times New Roman"/>
                <a:cs typeface="Times New Roman"/>
              </a:rPr>
              <a:t>واقع در پونک در جمع برخی خانم ها که از مسئولین ارشد شورای یاسین بودند عنوان کرد </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فقط خانم هایی که عضو حامیم باشند </a:t>
            </a:r>
            <a:r>
              <a:rPr lang="fa-IR" sz="4400" dirty="0">
                <a:latin typeface="Times New Roman"/>
                <a:ea typeface="Times New Roman"/>
                <a:cs typeface="Times New Roman"/>
              </a:rPr>
              <a:t>از امکان ازدواج با </a:t>
            </a:r>
            <a:r>
              <a:rPr lang="fa-IR" sz="4400" dirty="0">
                <a:solidFill>
                  <a:srgbClr xmlns:mc="http://schemas.openxmlformats.org/markup-compatibility/2006" xmlns:a14="http://schemas.microsoft.com/office/drawing/2007/7/7/main" val="C00000" mc:Ignorable=""/>
                </a:solidFill>
                <a:latin typeface="Times New Roman"/>
                <a:ea typeface="Times New Roman"/>
                <a:cs typeface="Times New Roman"/>
              </a:rPr>
              <a:t>پیمان</a:t>
            </a:r>
            <a:r>
              <a:rPr lang="fa-IR" sz="4400" dirty="0">
                <a:latin typeface="Times New Roman"/>
                <a:ea typeface="Times New Roman"/>
                <a:cs typeface="Times New Roman"/>
              </a:rPr>
              <a:t> برخوردارند !.... ) </a:t>
            </a:r>
            <a:endParaRPr lang="en-US" sz="4400" dirty="0">
              <a:latin typeface="Times New Roman"/>
              <a:ea typeface="Times New Roman"/>
            </a:endParaRPr>
          </a:p>
          <a:p>
            <a:endParaRPr lang="fa-IR" sz="4400" dirty="0"/>
          </a:p>
        </p:txBody>
      </p:sp>
      <p:sp>
        <p:nvSpPr>
          <p:cNvPr id="2" name="Title 1"/>
          <p:cNvSpPr>
            <a:spLocks noGrp="1"/>
          </p:cNvSpPr>
          <p:nvPr>
            <p:ph type="title"/>
          </p:nvPr>
        </p:nvSpPr>
        <p:spPr>
          <a:xfrm flipV="1">
            <a:off x="457200" y="142852"/>
            <a:ext cx="8229600" cy="131786"/>
          </a:xfrm>
        </p:spPr>
        <p:txBody>
          <a:bodyPr>
            <a:normAutofit fontScale="90000"/>
          </a:bodyPr>
          <a:lstStyle/>
          <a:p>
            <a:endParaRPr lang="fa-IR" dirty="0"/>
          </a:p>
        </p:txBody>
      </p:sp>
    </p:spTree>
    <p:extLst>
      <p:ext uri="{BB962C8B-B14F-4D97-AF65-F5344CB8AC3E}">
        <p14:creationId xmlns:p14="http://schemas.microsoft.com/office/powerpoint/2007/7/12/main" val="2690305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indent="-347472" algn="justLow">
              <a:spcBef>
                <a:spcPts val="768"/>
              </a:spcBef>
              <a:buSzPts val="3200"/>
              <a:buFont typeface="Arial"/>
              <a:buChar char="•"/>
            </a:pPr>
            <a:r>
              <a:rPr lang="fa-IR" sz="6600" b="1" dirty="0">
                <a:latin typeface="Times New Roman"/>
                <a:ea typeface="Times New Roman"/>
                <a:cs typeface="Tahoma"/>
              </a:rPr>
              <a:t>ج )</a:t>
            </a:r>
            <a:r>
              <a:rPr lang="fa-IR" sz="6600" dirty="0">
                <a:latin typeface="Times New Roman"/>
                <a:ea typeface="Times New Roman"/>
                <a:cs typeface="Times New Roman"/>
              </a:rPr>
              <a:t> توجیه برخی نظرات تعارض دار با اصول اولیه دینی و مذهبی اعضا و اینکه این نظرات از سوی </a:t>
            </a:r>
            <a:r>
              <a:rPr lang="fa-IR" sz="6600" dirty="0">
                <a:solidFill>
                  <a:srgbClr xmlns:mc="http://schemas.openxmlformats.org/markup-compatibility/2006" xmlns:a14="http://schemas.microsoft.com/office/drawing/2007/7/7/main" val="C00000" mc:Ignorable=""/>
                </a:solidFill>
                <a:latin typeface="Times New Roman"/>
                <a:ea typeface="Times New Roman"/>
                <a:cs typeface="Times New Roman"/>
              </a:rPr>
              <a:t>حامیم</a:t>
            </a:r>
            <a:r>
              <a:rPr lang="fa-IR" sz="6600" dirty="0">
                <a:latin typeface="Times New Roman"/>
                <a:ea typeface="Times New Roman"/>
                <a:cs typeface="Times New Roman"/>
              </a:rPr>
              <a:t> بوده است نه استاد. </a:t>
            </a:r>
            <a:endParaRPr lang="en-US" sz="6600" dirty="0">
              <a:latin typeface="Times New Roman"/>
              <a:ea typeface="Times New Roman"/>
            </a:endParaRPr>
          </a:p>
          <a:p>
            <a:endParaRPr lang="fa-IR" sz="6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252066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indent="-347472" algn="justLow">
              <a:spcBef>
                <a:spcPts val="600"/>
              </a:spcBef>
              <a:buSzPts val="2500"/>
              <a:buFont typeface="Arial"/>
              <a:buChar char="•"/>
            </a:pPr>
            <a:r>
              <a:rPr lang="fa-IR" sz="3600" b="1" dirty="0">
                <a:latin typeface="Times New Roman"/>
                <a:ea typeface="Times New Roman"/>
                <a:cs typeface="Tahoma"/>
              </a:rPr>
              <a:t>د )</a:t>
            </a:r>
            <a:r>
              <a:rPr lang="fa-IR" sz="3600" dirty="0">
                <a:latin typeface="Times New Roman"/>
                <a:ea typeface="Times New Roman"/>
                <a:cs typeface="Times New Roman"/>
              </a:rPr>
              <a:t> سلب نمودن مسئولیت های قانونی و القای آن به مجموعه ای ناشناخته و غیر قابل دسترس ( مانند مقدمه کتاب هدایت  الهی که نوشتن آن به پیمان الهی یا همان            « فرشاد . م » که فوت شده بود ارجاع داده شد ) </a:t>
            </a:r>
            <a:endParaRPr lang="en-US" sz="3600" dirty="0">
              <a:latin typeface="Times New Roman"/>
              <a:ea typeface="Times New Roman"/>
            </a:endParaRPr>
          </a:p>
          <a:p>
            <a:pPr marL="228600" indent="-347472" algn="justLow">
              <a:spcBef>
                <a:spcPts val="1128"/>
              </a:spcBef>
            </a:pPr>
            <a:r>
              <a:rPr lang="fa-IR" sz="3600" b="1" dirty="0">
                <a:latin typeface="Times New Roman"/>
                <a:ea typeface="Times New Roman"/>
                <a:cs typeface="Tahoma"/>
              </a:rPr>
              <a:t>و)</a:t>
            </a:r>
            <a:r>
              <a:rPr lang="fa-IR" sz="3600" dirty="0">
                <a:latin typeface="Times New Roman"/>
                <a:ea typeface="Times New Roman"/>
                <a:cs typeface="Times New Roman"/>
              </a:rPr>
              <a:t> توجیه برخی اشتباهات احتمالی و عدم انتساب آن به استاد. </a:t>
            </a:r>
            <a:endParaRPr lang="en-US" sz="3600" dirty="0">
              <a:latin typeface="Times New Roman"/>
              <a:ea typeface="Times New Roman"/>
            </a:endParaRPr>
          </a:p>
          <a:p>
            <a:pPr marL="347472" indent="-347472">
              <a:spcBef>
                <a:spcPts val="600"/>
              </a:spcBef>
            </a:pPr>
            <a:r>
              <a:rPr lang="fa-IR" sz="3600" dirty="0">
                <a:latin typeface="Times New Roman"/>
                <a:ea typeface="Times New Roman"/>
                <a:cs typeface="Times New Roman"/>
              </a:rPr>
              <a:t>- رجوع شود به سایت </a:t>
            </a:r>
            <a:r>
              <a:rPr lang="en-US" sz="3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36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3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bonyanemarsoos</a:t>
            </a:r>
            <a:r>
              <a:rPr lang="fa-IR" sz="36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3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blogfa</a:t>
            </a:r>
            <a:r>
              <a:rPr lang="fa-IR" sz="3600" u="sng" dirty="0">
                <a:solidFill>
                  <a:srgbClr xmlns:mc="http://schemas.openxmlformats.org/markup-compatibility/2006" xmlns:a14="http://schemas.microsoft.com/office/drawing/2007/7/7/main" val="0000FF" mc:Ignorable=""/>
                </a:solidFill>
                <a:latin typeface="Times New Roman"/>
                <a:ea typeface="Times New Roman"/>
                <a:cs typeface="Times New Roman"/>
                <a:hlinkClick r:id="rId2"/>
              </a:rPr>
              <a:t>.</a:t>
            </a:r>
            <a:r>
              <a:rPr lang="en-US" sz="3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com</a:t>
            </a:r>
            <a:r>
              <a:rPr lang="fa-IR" sz="3600" dirty="0">
                <a:latin typeface="Times New Roman"/>
                <a:ea typeface="Times New Roman"/>
                <a:cs typeface="Times New Roman"/>
              </a:rPr>
              <a:t> نوشته شده در تاریخ پنجشنبه 5 فروردین 89 ساعت 24 : 17 توسط حقیقت</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1888738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r>
              <a:rPr lang="fa-IR" sz="8000" dirty="0" smtClean="0">
                <a:solidFill>
                  <a:srgbClr xmlns:mc="http://schemas.openxmlformats.org/markup-compatibility/2006" xmlns:a14="http://schemas.microsoft.com/office/drawing/2007/7/7/main" val="00B050" mc:Ignorable=""/>
                </a:solidFill>
              </a:rPr>
              <a:t>والسلام علیکم ورحمه الله وبرکاته</a:t>
            </a:r>
          </a:p>
          <a:p>
            <a:pPr algn="ctr"/>
            <a:r>
              <a:rPr lang="fa-IR" sz="8000" dirty="0" smtClean="0">
                <a:solidFill>
                  <a:srgbClr xmlns:mc="http://schemas.openxmlformats.org/markup-compatibility/2006" xmlns:a14="http://schemas.microsoft.com/office/drawing/2007/7/7/main" val="0070C0" mc:Ignorable=""/>
                </a:solidFill>
              </a:rPr>
              <a:t>محمد علی محسن زاده</a:t>
            </a:r>
            <a:endParaRPr lang="fa-IR" sz="80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07908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29354"/>
          </a:xfrm>
        </p:spPr>
        <p:txBody>
          <a:bodyPr>
            <a:noAutofit/>
          </a:bodyPr>
          <a:lstStyle/>
          <a:p>
            <a:pPr marL="347472" indent="-347472" algn="justLow">
              <a:spcBef>
                <a:spcPts val="768"/>
              </a:spcBef>
              <a:buSzPts val="3200"/>
              <a:buFont typeface="Arial"/>
              <a:buChar char="•"/>
            </a:pPr>
            <a:r>
              <a:rPr lang="fa-IR" sz="3600" dirty="0">
                <a:latin typeface="Times New Roman"/>
                <a:ea typeface="Times New Roman"/>
                <a:cs typeface="Tahoma"/>
              </a:rPr>
              <a:t>شیخ کبیر به جز آنکه پدر آیین  سیک محسوب می شود، اقدامات مهم دیگری هم انجام داد و آن اینکه طی سخنان خود سعی کرد آیین مرکب از افکار عالی اسلامی و تفکر هندوها به ویژه ویشنو مطرح کند. از این رو ترکیبی میان خدای اسلام و خدای ویشنو فراهم نمود . خدای اسلام </a:t>
            </a:r>
            <a:r>
              <a:rPr lang="fa-IR" sz="3600" dirty="0">
                <a:solidFill>
                  <a:srgbClr xmlns:mc="http://schemas.openxmlformats.org/markup-compatibility/2006" xmlns:a14="http://schemas.microsoft.com/office/drawing/2007/7/7/main" val="00B050" mc:Ignorable=""/>
                </a:solidFill>
                <a:latin typeface="Times New Roman"/>
                <a:ea typeface="Times New Roman"/>
                <a:cs typeface="Tahoma"/>
              </a:rPr>
              <a:t>« الله » </a:t>
            </a:r>
            <a:r>
              <a:rPr lang="fa-IR" sz="3600" dirty="0">
                <a:latin typeface="Times New Roman"/>
                <a:ea typeface="Times New Roman"/>
                <a:cs typeface="Tahoma"/>
              </a:rPr>
              <a:t>و خدای ویشنو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رام» </a:t>
            </a:r>
            <a:r>
              <a:rPr lang="fa-IR" sz="3600" dirty="0">
                <a:latin typeface="Times New Roman"/>
                <a:ea typeface="Times New Roman"/>
                <a:cs typeface="Tahoma"/>
              </a:rPr>
              <a:t>می باشد و از اینجا فرقه ای بنام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رام الله » </a:t>
            </a:r>
            <a:r>
              <a:rPr lang="fa-IR" sz="3600" dirty="0">
                <a:latin typeface="Times New Roman"/>
                <a:ea typeface="Times New Roman"/>
                <a:cs typeface="Tahoma"/>
              </a:rPr>
              <a:t> پدید آمد. عقاید این فرقه تا حدی شبیه آیین سیک می باشد.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507941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347472" indent="-347472" algn="justLow">
              <a:spcBef>
                <a:spcPts val="768"/>
              </a:spcBef>
              <a:buSzPts val="3200"/>
              <a:buFont typeface="Arial"/>
              <a:buChar char="•"/>
            </a:pPr>
            <a:r>
              <a:rPr lang="fa-IR" sz="4000" dirty="0">
                <a:latin typeface="Times New Roman"/>
                <a:ea typeface="Times New Roman"/>
                <a:cs typeface="Tahoma"/>
              </a:rPr>
              <a:t>چند صباحی است که این فرقه در ایران شروع به فعالیت کرده است ، نماینده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فرقه رام الله </a:t>
            </a:r>
            <a:r>
              <a:rPr lang="fa-IR" sz="4000" dirty="0">
                <a:latin typeface="Times New Roman"/>
                <a:ea typeface="Times New Roman"/>
                <a:cs typeface="Tahoma"/>
              </a:rPr>
              <a:t>در ایران شخصی است به نام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رامین رام الله </a:t>
            </a:r>
            <a:r>
              <a:rPr lang="fa-IR" sz="4000" dirty="0">
                <a:latin typeface="Times New Roman"/>
                <a:ea typeface="Times New Roman"/>
                <a:cs typeface="Tahoma"/>
              </a:rPr>
              <a:t>با نام واقعی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پیمان فتاحی </a:t>
            </a:r>
            <a:r>
              <a:rPr lang="fa-IR" sz="4000" dirty="0">
                <a:latin typeface="Times New Roman"/>
                <a:ea typeface="Times New Roman"/>
                <a:cs typeface="Tahoma"/>
              </a:rPr>
              <a:t>که با خواهر دو قلوی خود به ترویج اندیشه های شیخ کبیر و آیین سیک در ایران می پردازد. او جوانی است که در سن بیست سالگی رهبری این فرقه را عهده گرفته است .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438699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347472" indent="-347472" algn="justLow">
              <a:spcBef>
                <a:spcPts val="768"/>
              </a:spcBef>
              <a:buSzPts val="3200"/>
              <a:buFont typeface="Arial"/>
              <a:buChar char="•"/>
            </a:pPr>
            <a:r>
              <a:rPr lang="fa-IR" sz="4000" dirty="0">
                <a:latin typeface="Times New Roman"/>
                <a:ea typeface="Times New Roman"/>
                <a:cs typeface="Tahoma"/>
              </a:rPr>
              <a:t>او در بین پیروان خود بیشتر به نام « آواتار » یعنی سرور و آقا نامیده می شود . او خود را یکی از اساتید حق در جهان می داند، شاگردان آواتار دربارة او حرف های عجیبی می زنند و برای او اعمال شگفت انگیزی نقل      می کند او را یک استراتژیست و تئوریسین الهی تمام عیار در عصر حاضر می دانند.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991491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2009-01-07T03:02:41Z</outs:dateTime>
      <outs:isPinned>true</outs:isPinned>
    </outs:relatedDate>
    <outs:relatedDate>
      <outs:type>2</outs:type>
      <outs:displayName>Created</outs:displayName>
      <outs:dateTime>2009-01-06T08:01:41Z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5D41C56E-DBD6-4F5B-B4E8-D3CABFA6EE02}">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68</TotalTime>
  <Words>4927</Words>
  <Application>Microsoft Office PowerPoint</Application>
  <PresentationFormat>On-screen Show (4:3)</PresentationFormat>
  <Paragraphs>126</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Concourse</vt:lpstr>
      <vt:lpstr>رام الله پیمان فتاحی – معروف به رامین رام الله – رهبر فرقه رام الله در ایران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تعالیم رام الله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نقد مبانی فرقه رام الله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رام الله پیمان فتاحی – معروف به رامین رام الله – رهبر فرقه رام الله در ایران</dc:title>
  <dc:creator>fatemeh</dc:creator>
  <cp:lastModifiedBy>fatemeh</cp:lastModifiedBy>
  <cp:revision>13</cp:revision>
  <dcterms:created xsi:type="dcterms:W3CDTF">2009-01-06T08:01:41Z</dcterms:created>
  <dcterms:modified xsi:type="dcterms:W3CDTF">2009-01-07T06:46:32Z</dcterms:modified>
</cp:coreProperties>
</file>