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4" r:id="rId4"/>
    <p:sldId id="275" r:id="rId5"/>
    <p:sldId id="257" r:id="rId6"/>
    <p:sldId id="261" r:id="rId7"/>
    <p:sldId id="265" r:id="rId8"/>
    <p:sldId id="285" r:id="rId9"/>
    <p:sldId id="266" r:id="rId10"/>
    <p:sldId id="277" r:id="rId11"/>
    <p:sldId id="278" r:id="rId12"/>
    <p:sldId id="279" r:id="rId13"/>
    <p:sldId id="280" r:id="rId14"/>
    <p:sldId id="269" r:id="rId15"/>
    <p:sldId id="270" r:id="rId16"/>
    <p:sldId id="259" r:id="rId17"/>
    <p:sldId id="258" r:id="rId18"/>
    <p:sldId id="268" r:id="rId19"/>
    <p:sldId id="282" r:id="rId20"/>
    <p:sldId id="271" r:id="rId21"/>
    <p:sldId id="272" r:id="rId22"/>
    <p:sldId id="273" r:id="rId23"/>
    <p:sldId id="264" r:id="rId24"/>
    <p:sldId id="281" r:id="rId25"/>
    <p:sldId id="276" r:id="rId26"/>
    <p:sldId id="263" r:id="rId27"/>
    <p:sldId id="287" r:id="rId28"/>
    <p:sldId id="260" r:id="rId29"/>
    <p:sldId id="286"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BF01B-9876-4CCB-9E31-56A4A1607CDF}" type="doc">
      <dgm:prSet loTypeId="urn:microsoft.com/office/officeart/2005/8/layout/vList4#1" loCatId="list" qsTypeId="urn:microsoft.com/office/officeart/2005/8/quickstyle/simple3" qsCatId="simple" csTypeId="urn:microsoft.com/office/officeart/2005/8/colors/colorful5" csCatId="colorful" phldr="1"/>
      <dgm:spPr/>
      <dgm:t>
        <a:bodyPr/>
        <a:lstStyle/>
        <a:p>
          <a:endParaRPr lang="en-US"/>
        </a:p>
      </dgm:t>
    </dgm:pt>
    <dgm:pt modelId="{2EB0A750-CA2F-4660-80CF-84D77C509D8F}">
      <dgm:prSet phldrT="[Text]"/>
      <dgm:spPr/>
      <dgm:t>
        <a:bodyPr/>
        <a:lstStyle/>
        <a:p>
          <a:pPr algn="l" rtl="1"/>
          <a:r>
            <a:rPr lang="fa-IR" dirty="0" smtClean="0"/>
            <a:t>      اشغال سفارت آمریکا                                                             برگزاری اجلاسیه جنبش های آزادیبخش</a:t>
          </a:r>
          <a:endParaRPr lang="en-US" dirty="0"/>
        </a:p>
      </dgm:t>
    </dgm:pt>
    <dgm:pt modelId="{483125FD-DD9B-4E37-AE39-4F5CCDBD605E}" type="parTrans" cxnId="{2C18517B-4809-4E07-ABD7-C6941A78B665}">
      <dgm:prSet/>
      <dgm:spPr/>
      <dgm:t>
        <a:bodyPr/>
        <a:lstStyle/>
        <a:p>
          <a:endParaRPr lang="en-US"/>
        </a:p>
      </dgm:t>
    </dgm:pt>
    <dgm:pt modelId="{7C07A528-EE33-4608-A58F-8A103F71AA10}" type="sibTrans" cxnId="{2C18517B-4809-4E07-ABD7-C6941A78B665}">
      <dgm:prSet/>
      <dgm:spPr/>
      <dgm:t>
        <a:bodyPr/>
        <a:lstStyle/>
        <a:p>
          <a:endParaRPr lang="en-US"/>
        </a:p>
      </dgm:t>
    </dgm:pt>
    <dgm:pt modelId="{0C3E23B5-D762-472C-9B7D-AEC8D9894223}">
      <dgm:prSet phldrT="[Text]"/>
      <dgm:spPr/>
      <dgm:t>
        <a:bodyPr/>
        <a:lstStyle/>
        <a:p>
          <a:pPr algn="l" rtl="1"/>
          <a:r>
            <a:rPr lang="fa-IR" dirty="0" smtClean="0"/>
            <a:t>ورود به جناح بندیهای سیاسی</a:t>
          </a:r>
          <a:endParaRPr lang="en-US" dirty="0"/>
        </a:p>
      </dgm:t>
    </dgm:pt>
    <dgm:pt modelId="{9C3775C6-6F9F-4097-9D5C-0871CD869A25}" type="parTrans" cxnId="{BBE8EE7B-0286-4CD6-B7E2-87B6A5D878F0}">
      <dgm:prSet/>
      <dgm:spPr/>
      <dgm:t>
        <a:bodyPr/>
        <a:lstStyle/>
        <a:p>
          <a:endParaRPr lang="en-US"/>
        </a:p>
      </dgm:t>
    </dgm:pt>
    <dgm:pt modelId="{E8AD29EF-F9FC-46E4-A6D1-4762E2DDCF7C}" type="sibTrans" cxnId="{BBE8EE7B-0286-4CD6-B7E2-87B6A5D878F0}">
      <dgm:prSet/>
      <dgm:spPr/>
      <dgm:t>
        <a:bodyPr/>
        <a:lstStyle/>
        <a:p>
          <a:endParaRPr lang="en-US"/>
        </a:p>
      </dgm:t>
    </dgm:pt>
    <dgm:pt modelId="{8554BAF9-EC31-48C2-8FAD-055422DEC12A}">
      <dgm:prSet phldrT="[Text]"/>
      <dgm:spPr/>
      <dgm:t>
        <a:bodyPr/>
        <a:lstStyle/>
        <a:p>
          <a:pPr algn="l" rtl="1"/>
          <a:r>
            <a:rPr lang="fa-IR" dirty="0" smtClean="0"/>
            <a:t>تبعیت از جناح چپ خط امام</a:t>
          </a:r>
          <a:endParaRPr lang="en-US" dirty="0"/>
        </a:p>
      </dgm:t>
    </dgm:pt>
    <dgm:pt modelId="{60EE1A25-5D82-4FB8-ADDF-68C697FE656E}" type="parTrans" cxnId="{D72934E1-BD42-4D7D-9AE7-F996C33A86A5}">
      <dgm:prSet/>
      <dgm:spPr/>
      <dgm:t>
        <a:bodyPr/>
        <a:lstStyle/>
        <a:p>
          <a:endParaRPr lang="en-US"/>
        </a:p>
      </dgm:t>
    </dgm:pt>
    <dgm:pt modelId="{BE951851-D740-4D4A-9BB9-D84CF34F63B9}" type="sibTrans" cxnId="{D72934E1-BD42-4D7D-9AE7-F996C33A86A5}">
      <dgm:prSet/>
      <dgm:spPr/>
      <dgm:t>
        <a:bodyPr/>
        <a:lstStyle/>
        <a:p>
          <a:endParaRPr lang="en-US"/>
        </a:p>
      </dgm:t>
    </dgm:pt>
    <dgm:pt modelId="{1DEC10EA-6D70-46D0-891D-AA212C4FBA6C}">
      <dgm:prSet phldrT="[Text]"/>
      <dgm:spPr/>
      <dgm:t>
        <a:bodyPr/>
        <a:lstStyle/>
        <a:p>
          <a:pPr algn="l" rtl="1"/>
          <a:r>
            <a:rPr lang="fa-IR" dirty="0" smtClean="0"/>
            <a:t>         تاثیرپذیری از جریان روشنفکری و حلقه کیان</a:t>
          </a:r>
          <a:endParaRPr lang="en-US" dirty="0"/>
        </a:p>
      </dgm:t>
    </dgm:pt>
    <dgm:pt modelId="{30BFBC05-F732-4228-BEAD-F43DD554C863}" type="parTrans" cxnId="{91CA92FB-4265-4B37-A9A9-B84BF6A69A98}">
      <dgm:prSet/>
      <dgm:spPr/>
      <dgm:t>
        <a:bodyPr/>
        <a:lstStyle/>
        <a:p>
          <a:endParaRPr lang="en-US"/>
        </a:p>
      </dgm:t>
    </dgm:pt>
    <dgm:pt modelId="{47203340-1121-405A-AEB9-4E058DA9E377}" type="sibTrans" cxnId="{91CA92FB-4265-4B37-A9A9-B84BF6A69A98}">
      <dgm:prSet/>
      <dgm:spPr/>
      <dgm:t>
        <a:bodyPr/>
        <a:lstStyle/>
        <a:p>
          <a:endParaRPr lang="en-US"/>
        </a:p>
      </dgm:t>
    </dgm:pt>
    <dgm:pt modelId="{DF589D29-3CCB-4AAC-8A58-145D7A33E6D8}">
      <dgm:prSet phldrT="[Text]"/>
      <dgm:spPr/>
      <dgm:t>
        <a:bodyPr/>
        <a:lstStyle/>
        <a:p>
          <a:pPr algn="ctr" rtl="1"/>
          <a:endParaRPr lang="en-US"/>
        </a:p>
      </dgm:t>
    </dgm:pt>
    <dgm:pt modelId="{5E7B6101-181C-41AF-AB4D-E09B9C7BB287}" type="parTrans" cxnId="{CEC44F40-04EB-4530-9189-85A20E4F6CCC}">
      <dgm:prSet/>
      <dgm:spPr/>
      <dgm:t>
        <a:bodyPr/>
        <a:lstStyle/>
        <a:p>
          <a:endParaRPr lang="en-US"/>
        </a:p>
      </dgm:t>
    </dgm:pt>
    <dgm:pt modelId="{AC143F82-B66C-4A71-91DE-E05DF0F7C36C}" type="sibTrans" cxnId="{CEC44F40-04EB-4530-9189-85A20E4F6CCC}">
      <dgm:prSet/>
      <dgm:spPr/>
      <dgm:t>
        <a:bodyPr/>
        <a:lstStyle/>
        <a:p>
          <a:endParaRPr lang="en-US"/>
        </a:p>
      </dgm:t>
    </dgm:pt>
    <dgm:pt modelId="{9FAD766D-98D4-442B-8A1F-9C7D83BFB21A}">
      <dgm:prSet phldrT="[Text]"/>
      <dgm:spPr/>
      <dgm:t>
        <a:bodyPr/>
        <a:lstStyle/>
        <a:p>
          <a:pPr algn="ctr" rtl="1"/>
          <a:endParaRPr lang="en-US"/>
        </a:p>
      </dgm:t>
    </dgm:pt>
    <dgm:pt modelId="{F0C99A0B-2981-417D-9FEE-C3F095174C4E}" type="parTrans" cxnId="{A1A9A37E-3B3B-43B7-A5F6-8119615D3CE5}">
      <dgm:prSet/>
      <dgm:spPr/>
      <dgm:t>
        <a:bodyPr/>
        <a:lstStyle/>
        <a:p>
          <a:endParaRPr lang="en-US"/>
        </a:p>
      </dgm:t>
    </dgm:pt>
    <dgm:pt modelId="{E771F7FC-389D-435D-B684-6E6C0B78217B}" type="sibTrans" cxnId="{A1A9A37E-3B3B-43B7-A5F6-8119615D3CE5}">
      <dgm:prSet/>
      <dgm:spPr/>
      <dgm:t>
        <a:bodyPr/>
        <a:lstStyle/>
        <a:p>
          <a:endParaRPr lang="en-US"/>
        </a:p>
      </dgm:t>
    </dgm:pt>
    <dgm:pt modelId="{0F243344-6C59-4E50-BD24-FB91A59BB325}">
      <dgm:prSet phldrT="[Text]"/>
      <dgm:spPr/>
      <dgm:t>
        <a:bodyPr/>
        <a:lstStyle/>
        <a:p>
          <a:pPr algn="ctr" rtl="1"/>
          <a:r>
            <a:rPr lang="fa-IR" dirty="0" smtClean="0"/>
            <a:t>  کمک به انقلاب فرهنگی</a:t>
          </a:r>
          <a:endParaRPr lang="en-US" dirty="0"/>
        </a:p>
      </dgm:t>
    </dgm:pt>
    <dgm:pt modelId="{D81625BE-753C-4A13-AFDC-0D9ADC68649F}" type="parTrans" cxnId="{00491CCD-9F7F-427A-97F6-ACB180C8E6D0}">
      <dgm:prSet/>
      <dgm:spPr/>
    </dgm:pt>
    <dgm:pt modelId="{162747BE-294D-48B8-80DD-A489B99A6E14}" type="sibTrans" cxnId="{00491CCD-9F7F-427A-97F6-ACB180C8E6D0}">
      <dgm:prSet/>
      <dgm:spPr/>
    </dgm:pt>
    <dgm:pt modelId="{BAD7B523-1ED1-4C6E-8D8F-F67B14705DDF}" type="pres">
      <dgm:prSet presAssocID="{8CBBF01B-9876-4CCB-9E31-56A4A1607CDF}" presName="linear" presStyleCnt="0">
        <dgm:presLayoutVars>
          <dgm:dir/>
          <dgm:resizeHandles val="exact"/>
        </dgm:presLayoutVars>
      </dgm:prSet>
      <dgm:spPr/>
      <dgm:t>
        <a:bodyPr/>
        <a:lstStyle/>
        <a:p>
          <a:endParaRPr lang="en-US"/>
        </a:p>
      </dgm:t>
    </dgm:pt>
    <dgm:pt modelId="{F5E2A58D-9E2E-4219-884C-DEC06BCF941B}" type="pres">
      <dgm:prSet presAssocID="{2EB0A750-CA2F-4660-80CF-84D77C509D8F}" presName="comp" presStyleCnt="0"/>
      <dgm:spPr/>
    </dgm:pt>
    <dgm:pt modelId="{1D9A8967-8512-47B2-87C0-36EB9591A02E}" type="pres">
      <dgm:prSet presAssocID="{2EB0A750-CA2F-4660-80CF-84D77C509D8F}" presName="box" presStyleLbl="node1" presStyleIdx="0" presStyleCnt="3"/>
      <dgm:spPr/>
      <dgm:t>
        <a:bodyPr/>
        <a:lstStyle/>
        <a:p>
          <a:endParaRPr lang="en-US"/>
        </a:p>
      </dgm:t>
    </dgm:pt>
    <dgm:pt modelId="{3B368DA3-20F9-4B87-B5DA-AE0A732F198E}" type="pres">
      <dgm:prSet presAssocID="{2EB0A750-CA2F-4660-80CF-84D77C509D8F}" presName="img" presStyleLbl="fgImgPlace1" presStyleIdx="0" presStyleCnt="3" custFlipVert="0" custScaleX="21875" custScaleY="24236" custLinFactY="170104" custLinFactNeighborX="-5990" custLinFactNeighborY="200000"/>
      <dgm:spPr/>
    </dgm:pt>
    <dgm:pt modelId="{5142A86F-B7D6-4EF2-BFC9-BDFB82B83541}" type="pres">
      <dgm:prSet presAssocID="{2EB0A750-CA2F-4660-80CF-84D77C509D8F}" presName="text" presStyleLbl="node1" presStyleIdx="0" presStyleCnt="3">
        <dgm:presLayoutVars>
          <dgm:bulletEnabled val="1"/>
        </dgm:presLayoutVars>
      </dgm:prSet>
      <dgm:spPr/>
      <dgm:t>
        <a:bodyPr/>
        <a:lstStyle/>
        <a:p>
          <a:endParaRPr lang="en-US"/>
        </a:p>
      </dgm:t>
    </dgm:pt>
    <dgm:pt modelId="{3ADF6B99-0F9E-4484-8F22-E1C55F23E557}" type="pres">
      <dgm:prSet presAssocID="{7C07A528-EE33-4608-A58F-8A103F71AA10}" presName="spacer" presStyleCnt="0"/>
      <dgm:spPr/>
    </dgm:pt>
    <dgm:pt modelId="{99B3894E-AB28-40C6-A3CA-B70AB2C883E6}" type="pres">
      <dgm:prSet presAssocID="{0C3E23B5-D762-472C-9B7D-AEC8D9894223}" presName="comp" presStyleCnt="0"/>
      <dgm:spPr/>
    </dgm:pt>
    <dgm:pt modelId="{213FD5FA-9C43-4D60-B4E1-B2F7B6DAE24F}" type="pres">
      <dgm:prSet presAssocID="{0C3E23B5-D762-472C-9B7D-AEC8D9894223}" presName="box" presStyleLbl="node1" presStyleIdx="1" presStyleCnt="3" custLinFactNeighborX="520" custLinFactNeighborY="4149"/>
      <dgm:spPr/>
      <dgm:t>
        <a:bodyPr/>
        <a:lstStyle/>
        <a:p>
          <a:endParaRPr lang="en-US"/>
        </a:p>
      </dgm:t>
    </dgm:pt>
    <dgm:pt modelId="{03CE0088-74F9-4169-8A2A-0D76810F7276}" type="pres">
      <dgm:prSet presAssocID="{0C3E23B5-D762-472C-9B7D-AEC8D9894223}" presName="img" presStyleLbl="fgImgPlace1" presStyleIdx="1" presStyleCnt="3" custLinFactY="100000" custLinFactNeighborX="-86371" custLinFactNeighborY="164679"/>
      <dgm:spPr/>
    </dgm:pt>
    <dgm:pt modelId="{38C9A892-3D12-437C-94FC-6E43EC1A84C1}" type="pres">
      <dgm:prSet presAssocID="{0C3E23B5-D762-472C-9B7D-AEC8D9894223}" presName="text" presStyleLbl="node1" presStyleIdx="1" presStyleCnt="3">
        <dgm:presLayoutVars>
          <dgm:bulletEnabled val="1"/>
        </dgm:presLayoutVars>
      </dgm:prSet>
      <dgm:spPr/>
      <dgm:t>
        <a:bodyPr/>
        <a:lstStyle/>
        <a:p>
          <a:endParaRPr lang="en-US"/>
        </a:p>
      </dgm:t>
    </dgm:pt>
    <dgm:pt modelId="{21BA1A91-63E3-479C-B340-66F264496C71}" type="pres">
      <dgm:prSet presAssocID="{E8AD29EF-F9FC-46E4-A6D1-4762E2DDCF7C}" presName="spacer" presStyleCnt="0"/>
      <dgm:spPr/>
    </dgm:pt>
    <dgm:pt modelId="{F6E30950-A928-489B-9009-C8060EEC1E00}" type="pres">
      <dgm:prSet presAssocID="{1DEC10EA-6D70-46D0-891D-AA212C4FBA6C}" presName="comp" presStyleCnt="0"/>
      <dgm:spPr/>
    </dgm:pt>
    <dgm:pt modelId="{A4881B0D-306C-4465-B5EC-B9C882B770E7}" type="pres">
      <dgm:prSet presAssocID="{1DEC10EA-6D70-46D0-891D-AA212C4FBA6C}" presName="box" presStyleLbl="node1" presStyleIdx="2" presStyleCnt="3" custLinFactNeighborX="520" custLinFactNeighborY="5269"/>
      <dgm:spPr/>
      <dgm:t>
        <a:bodyPr/>
        <a:lstStyle/>
        <a:p>
          <a:endParaRPr lang="en-US"/>
        </a:p>
      </dgm:t>
    </dgm:pt>
    <dgm:pt modelId="{3349840E-EECE-4B88-AF11-9AED549EA974}" type="pres">
      <dgm:prSet presAssocID="{1DEC10EA-6D70-46D0-891D-AA212C4FBA6C}" presName="img" presStyleLbl="fgImgPlace1" presStyleIdx="2" presStyleCnt="3" custFlipVert="0" custFlipHor="0" custScaleX="46188" custScaleY="5162" custLinFactNeighborX="-53734" custLinFactNeighborY="77179"/>
      <dgm:spPr/>
    </dgm:pt>
    <dgm:pt modelId="{ACBD8A5B-54B4-4CBD-937D-59A1290B0270}" type="pres">
      <dgm:prSet presAssocID="{1DEC10EA-6D70-46D0-891D-AA212C4FBA6C}" presName="text" presStyleLbl="node1" presStyleIdx="2" presStyleCnt="3">
        <dgm:presLayoutVars>
          <dgm:bulletEnabled val="1"/>
        </dgm:presLayoutVars>
      </dgm:prSet>
      <dgm:spPr/>
      <dgm:t>
        <a:bodyPr/>
        <a:lstStyle/>
        <a:p>
          <a:endParaRPr lang="en-US"/>
        </a:p>
      </dgm:t>
    </dgm:pt>
  </dgm:ptLst>
  <dgm:cxnLst>
    <dgm:cxn modelId="{8EA2FB57-2898-4573-9ED8-4E85BC708726}" type="presOf" srcId="{2EB0A750-CA2F-4660-80CF-84D77C509D8F}" destId="{1D9A8967-8512-47B2-87C0-36EB9591A02E}" srcOrd="0" destOrd="0" presId="urn:microsoft.com/office/officeart/2005/8/layout/vList4#1"/>
    <dgm:cxn modelId="{00B8C98B-A063-494B-A579-561B9C77EAC5}" type="presOf" srcId="{1DEC10EA-6D70-46D0-891D-AA212C4FBA6C}" destId="{A4881B0D-306C-4465-B5EC-B9C882B770E7}" srcOrd="0" destOrd="0" presId="urn:microsoft.com/office/officeart/2005/8/layout/vList4#1"/>
    <dgm:cxn modelId="{2B91E6E0-B9D5-4520-807E-3F71941CBF10}" type="presOf" srcId="{DF589D29-3CCB-4AAC-8A58-145D7A33E6D8}" destId="{ACBD8A5B-54B4-4CBD-937D-59A1290B0270}" srcOrd="1" destOrd="1" presId="urn:microsoft.com/office/officeart/2005/8/layout/vList4#1"/>
    <dgm:cxn modelId="{BB5EF799-78F3-46BB-926A-6D90B0DA920D}" type="presOf" srcId="{9FAD766D-98D4-442B-8A1F-9C7D83BFB21A}" destId="{A4881B0D-306C-4465-B5EC-B9C882B770E7}" srcOrd="0" destOrd="2" presId="urn:microsoft.com/office/officeart/2005/8/layout/vList4#1"/>
    <dgm:cxn modelId="{A1A9A37E-3B3B-43B7-A5F6-8119615D3CE5}" srcId="{1DEC10EA-6D70-46D0-891D-AA212C4FBA6C}" destId="{9FAD766D-98D4-442B-8A1F-9C7D83BFB21A}" srcOrd="1" destOrd="0" parTransId="{F0C99A0B-2981-417D-9FEE-C3F095174C4E}" sibTransId="{E771F7FC-389D-435D-B684-6E6C0B78217B}"/>
    <dgm:cxn modelId="{2C18517B-4809-4E07-ABD7-C6941A78B665}" srcId="{8CBBF01B-9876-4CCB-9E31-56A4A1607CDF}" destId="{2EB0A750-CA2F-4660-80CF-84D77C509D8F}" srcOrd="0" destOrd="0" parTransId="{483125FD-DD9B-4E37-AE39-4F5CCDBD605E}" sibTransId="{7C07A528-EE33-4608-A58F-8A103F71AA10}"/>
    <dgm:cxn modelId="{74CF1819-00A4-48B4-9BB5-B5D6B530E488}" type="presOf" srcId="{8554BAF9-EC31-48C2-8FAD-055422DEC12A}" destId="{213FD5FA-9C43-4D60-B4E1-B2F7B6DAE24F}" srcOrd="0" destOrd="1" presId="urn:microsoft.com/office/officeart/2005/8/layout/vList4#1"/>
    <dgm:cxn modelId="{9C757F33-2AE8-4B89-8041-FB57494B7220}" type="presOf" srcId="{8CBBF01B-9876-4CCB-9E31-56A4A1607CDF}" destId="{BAD7B523-1ED1-4C6E-8D8F-F67B14705DDF}" srcOrd="0" destOrd="0" presId="urn:microsoft.com/office/officeart/2005/8/layout/vList4#1"/>
    <dgm:cxn modelId="{4BAF0D13-4BCA-43B0-8195-52AAEA31A20B}" type="presOf" srcId="{0F243344-6C59-4E50-BD24-FB91A59BB325}" destId="{1D9A8967-8512-47B2-87C0-36EB9591A02E}" srcOrd="0" destOrd="1" presId="urn:microsoft.com/office/officeart/2005/8/layout/vList4#1"/>
    <dgm:cxn modelId="{00491CCD-9F7F-427A-97F6-ACB180C8E6D0}" srcId="{2EB0A750-CA2F-4660-80CF-84D77C509D8F}" destId="{0F243344-6C59-4E50-BD24-FB91A59BB325}" srcOrd="0" destOrd="0" parTransId="{D81625BE-753C-4A13-AFDC-0D9ADC68649F}" sibTransId="{162747BE-294D-48B8-80DD-A489B99A6E14}"/>
    <dgm:cxn modelId="{50E226D6-D4C1-477C-B8E7-F8C9F5B949FC}" type="presOf" srcId="{9FAD766D-98D4-442B-8A1F-9C7D83BFB21A}" destId="{ACBD8A5B-54B4-4CBD-937D-59A1290B0270}" srcOrd="1" destOrd="2" presId="urn:microsoft.com/office/officeart/2005/8/layout/vList4#1"/>
    <dgm:cxn modelId="{5BFD9951-4315-4E31-A7A0-57551625043E}" type="presOf" srcId="{8554BAF9-EC31-48C2-8FAD-055422DEC12A}" destId="{38C9A892-3D12-437C-94FC-6E43EC1A84C1}" srcOrd="1" destOrd="1" presId="urn:microsoft.com/office/officeart/2005/8/layout/vList4#1"/>
    <dgm:cxn modelId="{478A7C6E-B526-46ED-AEA5-7DDD8C00A4F9}" type="presOf" srcId="{2EB0A750-CA2F-4660-80CF-84D77C509D8F}" destId="{5142A86F-B7D6-4EF2-BFC9-BDFB82B83541}" srcOrd="1" destOrd="0" presId="urn:microsoft.com/office/officeart/2005/8/layout/vList4#1"/>
    <dgm:cxn modelId="{7FB7D730-B9ED-46AE-9636-BB4338FF30DD}" type="presOf" srcId="{1DEC10EA-6D70-46D0-891D-AA212C4FBA6C}" destId="{ACBD8A5B-54B4-4CBD-937D-59A1290B0270}" srcOrd="1" destOrd="0" presId="urn:microsoft.com/office/officeart/2005/8/layout/vList4#1"/>
    <dgm:cxn modelId="{BBE8EE7B-0286-4CD6-B7E2-87B6A5D878F0}" srcId="{8CBBF01B-9876-4CCB-9E31-56A4A1607CDF}" destId="{0C3E23B5-D762-472C-9B7D-AEC8D9894223}" srcOrd="1" destOrd="0" parTransId="{9C3775C6-6F9F-4097-9D5C-0871CD869A25}" sibTransId="{E8AD29EF-F9FC-46E4-A6D1-4762E2DDCF7C}"/>
    <dgm:cxn modelId="{D72934E1-BD42-4D7D-9AE7-F996C33A86A5}" srcId="{0C3E23B5-D762-472C-9B7D-AEC8D9894223}" destId="{8554BAF9-EC31-48C2-8FAD-055422DEC12A}" srcOrd="0" destOrd="0" parTransId="{60EE1A25-5D82-4FB8-ADDF-68C697FE656E}" sibTransId="{BE951851-D740-4D4A-9BB9-D84CF34F63B9}"/>
    <dgm:cxn modelId="{CEC44F40-04EB-4530-9189-85A20E4F6CCC}" srcId="{1DEC10EA-6D70-46D0-891D-AA212C4FBA6C}" destId="{DF589D29-3CCB-4AAC-8A58-145D7A33E6D8}" srcOrd="0" destOrd="0" parTransId="{5E7B6101-181C-41AF-AB4D-E09B9C7BB287}" sibTransId="{AC143F82-B66C-4A71-91DE-E05DF0F7C36C}"/>
    <dgm:cxn modelId="{85E565D3-4F69-4E3B-A431-A6D9BA2567DB}" type="presOf" srcId="{0C3E23B5-D762-472C-9B7D-AEC8D9894223}" destId="{213FD5FA-9C43-4D60-B4E1-B2F7B6DAE24F}" srcOrd="0" destOrd="0" presId="urn:microsoft.com/office/officeart/2005/8/layout/vList4#1"/>
    <dgm:cxn modelId="{DE75614A-D0E2-4CD3-9EC1-3289602454F2}" type="presOf" srcId="{0F243344-6C59-4E50-BD24-FB91A59BB325}" destId="{5142A86F-B7D6-4EF2-BFC9-BDFB82B83541}" srcOrd="1" destOrd="1" presId="urn:microsoft.com/office/officeart/2005/8/layout/vList4#1"/>
    <dgm:cxn modelId="{91CA92FB-4265-4B37-A9A9-B84BF6A69A98}" srcId="{8CBBF01B-9876-4CCB-9E31-56A4A1607CDF}" destId="{1DEC10EA-6D70-46D0-891D-AA212C4FBA6C}" srcOrd="2" destOrd="0" parTransId="{30BFBC05-F732-4228-BEAD-F43DD554C863}" sibTransId="{47203340-1121-405A-AEB9-4E058DA9E377}"/>
    <dgm:cxn modelId="{C20E95C6-50C4-47E7-AC64-617B6172C3AC}" type="presOf" srcId="{DF589D29-3CCB-4AAC-8A58-145D7A33E6D8}" destId="{A4881B0D-306C-4465-B5EC-B9C882B770E7}" srcOrd="0" destOrd="1" presId="urn:microsoft.com/office/officeart/2005/8/layout/vList4#1"/>
    <dgm:cxn modelId="{15E4E60E-EC04-4676-BE18-8C57D20E7556}" type="presOf" srcId="{0C3E23B5-D762-472C-9B7D-AEC8D9894223}" destId="{38C9A892-3D12-437C-94FC-6E43EC1A84C1}" srcOrd="1" destOrd="0" presId="urn:microsoft.com/office/officeart/2005/8/layout/vList4#1"/>
    <dgm:cxn modelId="{E920EE7E-5964-46C1-8A0F-C207F3651D20}" type="presParOf" srcId="{BAD7B523-1ED1-4C6E-8D8F-F67B14705DDF}" destId="{F5E2A58D-9E2E-4219-884C-DEC06BCF941B}" srcOrd="0" destOrd="0" presId="urn:microsoft.com/office/officeart/2005/8/layout/vList4#1"/>
    <dgm:cxn modelId="{404EFFD7-AD17-4D3B-8781-9E4B9E7EB102}" type="presParOf" srcId="{F5E2A58D-9E2E-4219-884C-DEC06BCF941B}" destId="{1D9A8967-8512-47B2-87C0-36EB9591A02E}" srcOrd="0" destOrd="0" presId="urn:microsoft.com/office/officeart/2005/8/layout/vList4#1"/>
    <dgm:cxn modelId="{C4C40246-D028-4A36-A097-2A61AE8DBF71}" type="presParOf" srcId="{F5E2A58D-9E2E-4219-884C-DEC06BCF941B}" destId="{3B368DA3-20F9-4B87-B5DA-AE0A732F198E}" srcOrd="1" destOrd="0" presId="urn:microsoft.com/office/officeart/2005/8/layout/vList4#1"/>
    <dgm:cxn modelId="{62652DD5-BA2E-4B64-B37A-DB21BE6A3F7C}" type="presParOf" srcId="{F5E2A58D-9E2E-4219-884C-DEC06BCF941B}" destId="{5142A86F-B7D6-4EF2-BFC9-BDFB82B83541}" srcOrd="2" destOrd="0" presId="urn:microsoft.com/office/officeart/2005/8/layout/vList4#1"/>
    <dgm:cxn modelId="{C27B287D-9550-4528-B86C-29457AE59164}" type="presParOf" srcId="{BAD7B523-1ED1-4C6E-8D8F-F67B14705DDF}" destId="{3ADF6B99-0F9E-4484-8F22-E1C55F23E557}" srcOrd="1" destOrd="0" presId="urn:microsoft.com/office/officeart/2005/8/layout/vList4#1"/>
    <dgm:cxn modelId="{02566FD8-52DE-4652-8FEE-395E3C09A7CF}" type="presParOf" srcId="{BAD7B523-1ED1-4C6E-8D8F-F67B14705DDF}" destId="{99B3894E-AB28-40C6-A3CA-B70AB2C883E6}" srcOrd="2" destOrd="0" presId="urn:microsoft.com/office/officeart/2005/8/layout/vList4#1"/>
    <dgm:cxn modelId="{2503259C-93B9-405A-B76F-3E476235CF61}" type="presParOf" srcId="{99B3894E-AB28-40C6-A3CA-B70AB2C883E6}" destId="{213FD5FA-9C43-4D60-B4E1-B2F7B6DAE24F}" srcOrd="0" destOrd="0" presId="urn:microsoft.com/office/officeart/2005/8/layout/vList4#1"/>
    <dgm:cxn modelId="{DD791171-4D2B-481A-B465-BFC91BD13FCD}" type="presParOf" srcId="{99B3894E-AB28-40C6-A3CA-B70AB2C883E6}" destId="{03CE0088-74F9-4169-8A2A-0D76810F7276}" srcOrd="1" destOrd="0" presId="urn:microsoft.com/office/officeart/2005/8/layout/vList4#1"/>
    <dgm:cxn modelId="{A7985736-8F9B-4FC5-8C45-C8696AFF9073}" type="presParOf" srcId="{99B3894E-AB28-40C6-A3CA-B70AB2C883E6}" destId="{38C9A892-3D12-437C-94FC-6E43EC1A84C1}" srcOrd="2" destOrd="0" presId="urn:microsoft.com/office/officeart/2005/8/layout/vList4#1"/>
    <dgm:cxn modelId="{2DC60D16-E606-49FC-A513-52E90516B9FB}" type="presParOf" srcId="{BAD7B523-1ED1-4C6E-8D8F-F67B14705DDF}" destId="{21BA1A91-63E3-479C-B340-66F264496C71}" srcOrd="3" destOrd="0" presId="urn:microsoft.com/office/officeart/2005/8/layout/vList4#1"/>
    <dgm:cxn modelId="{029670CA-E823-4E8F-B56C-1232E1F54CF8}" type="presParOf" srcId="{BAD7B523-1ED1-4C6E-8D8F-F67B14705DDF}" destId="{F6E30950-A928-489B-9009-C8060EEC1E00}" srcOrd="4" destOrd="0" presId="urn:microsoft.com/office/officeart/2005/8/layout/vList4#1"/>
    <dgm:cxn modelId="{727DE11F-3B4C-41D3-8427-7D3D5BF79550}" type="presParOf" srcId="{F6E30950-A928-489B-9009-C8060EEC1E00}" destId="{A4881B0D-306C-4465-B5EC-B9C882B770E7}" srcOrd="0" destOrd="0" presId="urn:microsoft.com/office/officeart/2005/8/layout/vList4#1"/>
    <dgm:cxn modelId="{1028DA48-97D3-4DF6-83B6-C0DF1F85528F}" type="presParOf" srcId="{F6E30950-A928-489B-9009-C8060EEC1E00}" destId="{3349840E-EECE-4B88-AF11-9AED549EA974}" srcOrd="1" destOrd="0" presId="urn:microsoft.com/office/officeart/2005/8/layout/vList4#1"/>
    <dgm:cxn modelId="{C9AD014F-DBF7-41C4-B34C-885FFC66786C}" type="presParOf" srcId="{F6E30950-A928-489B-9009-C8060EEC1E00}" destId="{ACBD8A5B-54B4-4CBD-937D-59A1290B0270}"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BF01B-9876-4CCB-9E31-56A4A1607CDF}" type="doc">
      <dgm:prSet loTypeId="urn:microsoft.com/office/officeart/2005/8/layout/vList4#2" loCatId="list" qsTypeId="urn:microsoft.com/office/officeart/2005/8/quickstyle/simple3" qsCatId="simple" csTypeId="urn:microsoft.com/office/officeart/2005/8/colors/colorful5" csCatId="colorful" phldr="1"/>
      <dgm:spPr/>
      <dgm:t>
        <a:bodyPr/>
        <a:lstStyle/>
        <a:p>
          <a:endParaRPr lang="en-US"/>
        </a:p>
      </dgm:t>
    </dgm:pt>
    <dgm:pt modelId="{2EB0A750-CA2F-4660-80CF-84D77C509D8F}">
      <dgm:prSet phldrT="[Text]"/>
      <dgm:spPr/>
      <dgm:t>
        <a:bodyPr/>
        <a:lstStyle/>
        <a:p>
          <a:pPr algn="l" rtl="1"/>
          <a:r>
            <a:rPr lang="fa-IR" dirty="0" smtClean="0"/>
            <a:t>      ایفای نقش اپوزیسیون</a:t>
          </a:r>
        </a:p>
        <a:p>
          <a:pPr algn="l" rtl="1"/>
          <a:r>
            <a:rPr lang="fa-IR" dirty="0" smtClean="0"/>
            <a:t>ایجاد حادثه کوی دانشگاه</a:t>
          </a:r>
        </a:p>
        <a:p>
          <a:pPr algn="l" rtl="1"/>
          <a:r>
            <a:rPr lang="fa-IR" dirty="0" smtClean="0"/>
            <a:t>ایفای نقش گروه فشار دوم خردادی</a:t>
          </a:r>
          <a:endParaRPr lang="en-US" dirty="0"/>
        </a:p>
      </dgm:t>
    </dgm:pt>
    <dgm:pt modelId="{483125FD-DD9B-4E37-AE39-4F5CCDBD605E}" type="parTrans" cxnId="{2C18517B-4809-4E07-ABD7-C6941A78B665}">
      <dgm:prSet/>
      <dgm:spPr/>
      <dgm:t>
        <a:bodyPr/>
        <a:lstStyle/>
        <a:p>
          <a:endParaRPr lang="en-US"/>
        </a:p>
      </dgm:t>
    </dgm:pt>
    <dgm:pt modelId="{7C07A528-EE33-4608-A58F-8A103F71AA10}" type="sibTrans" cxnId="{2C18517B-4809-4E07-ABD7-C6941A78B665}">
      <dgm:prSet/>
      <dgm:spPr/>
      <dgm:t>
        <a:bodyPr/>
        <a:lstStyle/>
        <a:p>
          <a:endParaRPr lang="en-US"/>
        </a:p>
      </dgm:t>
    </dgm:pt>
    <dgm:pt modelId="{0C3E23B5-D762-472C-9B7D-AEC8D9894223}">
      <dgm:prSet phldrT="[Text]"/>
      <dgm:spPr/>
      <dgm:t>
        <a:bodyPr/>
        <a:lstStyle/>
        <a:p>
          <a:pPr algn="l" rtl="1"/>
          <a:r>
            <a:rPr lang="fa-IR" dirty="0" smtClean="0"/>
            <a:t>بروز اختلاف و شکاف</a:t>
          </a:r>
        </a:p>
        <a:p>
          <a:pPr algn="l" rtl="1"/>
          <a:r>
            <a:rPr lang="fa-IR" dirty="0" smtClean="0"/>
            <a:t>تقسیم به دو طیف علامه و شیراز</a:t>
          </a:r>
          <a:endParaRPr lang="en-US" dirty="0"/>
        </a:p>
      </dgm:t>
    </dgm:pt>
    <dgm:pt modelId="{9C3775C6-6F9F-4097-9D5C-0871CD869A25}" type="parTrans" cxnId="{BBE8EE7B-0286-4CD6-B7E2-87B6A5D878F0}">
      <dgm:prSet/>
      <dgm:spPr/>
      <dgm:t>
        <a:bodyPr/>
        <a:lstStyle/>
        <a:p>
          <a:endParaRPr lang="en-US"/>
        </a:p>
      </dgm:t>
    </dgm:pt>
    <dgm:pt modelId="{E8AD29EF-F9FC-46E4-A6D1-4762E2DDCF7C}" type="sibTrans" cxnId="{BBE8EE7B-0286-4CD6-B7E2-87B6A5D878F0}">
      <dgm:prSet/>
      <dgm:spPr/>
      <dgm:t>
        <a:bodyPr/>
        <a:lstStyle/>
        <a:p>
          <a:endParaRPr lang="en-US"/>
        </a:p>
      </dgm:t>
    </dgm:pt>
    <dgm:pt modelId="{1DEC10EA-6D70-46D0-891D-AA212C4FBA6C}">
      <dgm:prSet phldrT="[Text]"/>
      <dgm:spPr/>
      <dgm:t>
        <a:bodyPr/>
        <a:lstStyle/>
        <a:p>
          <a:pPr algn="l" rtl="1"/>
          <a:r>
            <a:rPr lang="fa-IR" dirty="0" smtClean="0"/>
            <a:t>         رکود و احتمال فروپاشی</a:t>
          </a:r>
          <a:endParaRPr lang="en-US" dirty="0"/>
        </a:p>
      </dgm:t>
    </dgm:pt>
    <dgm:pt modelId="{30BFBC05-F732-4228-BEAD-F43DD554C863}" type="parTrans" cxnId="{91CA92FB-4265-4B37-A9A9-B84BF6A69A98}">
      <dgm:prSet/>
      <dgm:spPr/>
      <dgm:t>
        <a:bodyPr/>
        <a:lstStyle/>
        <a:p>
          <a:endParaRPr lang="en-US"/>
        </a:p>
      </dgm:t>
    </dgm:pt>
    <dgm:pt modelId="{47203340-1121-405A-AEB9-4E058DA9E377}" type="sibTrans" cxnId="{91CA92FB-4265-4B37-A9A9-B84BF6A69A98}">
      <dgm:prSet/>
      <dgm:spPr/>
      <dgm:t>
        <a:bodyPr/>
        <a:lstStyle/>
        <a:p>
          <a:endParaRPr lang="en-US"/>
        </a:p>
      </dgm:t>
    </dgm:pt>
    <dgm:pt modelId="{DF589D29-3CCB-4AAC-8A58-145D7A33E6D8}">
      <dgm:prSet phldrT="[Text]"/>
      <dgm:spPr/>
      <dgm:t>
        <a:bodyPr/>
        <a:lstStyle/>
        <a:p>
          <a:pPr algn="ctr" rtl="1"/>
          <a:endParaRPr lang="en-US" dirty="0"/>
        </a:p>
      </dgm:t>
    </dgm:pt>
    <dgm:pt modelId="{5E7B6101-181C-41AF-AB4D-E09B9C7BB287}" type="parTrans" cxnId="{CEC44F40-04EB-4530-9189-85A20E4F6CCC}">
      <dgm:prSet/>
      <dgm:spPr/>
      <dgm:t>
        <a:bodyPr/>
        <a:lstStyle/>
        <a:p>
          <a:endParaRPr lang="en-US"/>
        </a:p>
      </dgm:t>
    </dgm:pt>
    <dgm:pt modelId="{AC143F82-B66C-4A71-91DE-E05DF0F7C36C}" type="sibTrans" cxnId="{CEC44F40-04EB-4530-9189-85A20E4F6CCC}">
      <dgm:prSet/>
      <dgm:spPr/>
      <dgm:t>
        <a:bodyPr/>
        <a:lstStyle/>
        <a:p>
          <a:endParaRPr lang="en-US"/>
        </a:p>
      </dgm:t>
    </dgm:pt>
    <dgm:pt modelId="{9FAD766D-98D4-442B-8A1F-9C7D83BFB21A}">
      <dgm:prSet phldrT="[Text]"/>
      <dgm:spPr/>
      <dgm:t>
        <a:bodyPr/>
        <a:lstStyle/>
        <a:p>
          <a:pPr algn="ctr" rtl="1"/>
          <a:endParaRPr lang="en-US" dirty="0"/>
        </a:p>
      </dgm:t>
    </dgm:pt>
    <dgm:pt modelId="{F0C99A0B-2981-417D-9FEE-C3F095174C4E}" type="parTrans" cxnId="{A1A9A37E-3B3B-43B7-A5F6-8119615D3CE5}">
      <dgm:prSet/>
      <dgm:spPr/>
      <dgm:t>
        <a:bodyPr/>
        <a:lstStyle/>
        <a:p>
          <a:endParaRPr lang="en-US"/>
        </a:p>
      </dgm:t>
    </dgm:pt>
    <dgm:pt modelId="{E771F7FC-389D-435D-B684-6E6C0B78217B}" type="sibTrans" cxnId="{A1A9A37E-3B3B-43B7-A5F6-8119615D3CE5}">
      <dgm:prSet/>
      <dgm:spPr/>
      <dgm:t>
        <a:bodyPr/>
        <a:lstStyle/>
        <a:p>
          <a:endParaRPr lang="en-US"/>
        </a:p>
      </dgm:t>
    </dgm:pt>
    <dgm:pt modelId="{BAD7B523-1ED1-4C6E-8D8F-F67B14705DDF}" type="pres">
      <dgm:prSet presAssocID="{8CBBF01B-9876-4CCB-9E31-56A4A1607CDF}" presName="linear" presStyleCnt="0">
        <dgm:presLayoutVars>
          <dgm:dir/>
          <dgm:resizeHandles val="exact"/>
        </dgm:presLayoutVars>
      </dgm:prSet>
      <dgm:spPr/>
      <dgm:t>
        <a:bodyPr/>
        <a:lstStyle/>
        <a:p>
          <a:endParaRPr lang="en-US"/>
        </a:p>
      </dgm:t>
    </dgm:pt>
    <dgm:pt modelId="{F5E2A58D-9E2E-4219-884C-DEC06BCF941B}" type="pres">
      <dgm:prSet presAssocID="{2EB0A750-CA2F-4660-80CF-84D77C509D8F}" presName="comp" presStyleCnt="0"/>
      <dgm:spPr/>
    </dgm:pt>
    <dgm:pt modelId="{1D9A8967-8512-47B2-87C0-36EB9591A02E}" type="pres">
      <dgm:prSet presAssocID="{2EB0A750-CA2F-4660-80CF-84D77C509D8F}" presName="box" presStyleLbl="node1" presStyleIdx="0" presStyleCnt="3"/>
      <dgm:spPr/>
      <dgm:t>
        <a:bodyPr/>
        <a:lstStyle/>
        <a:p>
          <a:endParaRPr lang="en-US"/>
        </a:p>
      </dgm:t>
    </dgm:pt>
    <dgm:pt modelId="{3B368DA3-20F9-4B87-B5DA-AE0A732F198E}" type="pres">
      <dgm:prSet presAssocID="{2EB0A750-CA2F-4660-80CF-84D77C509D8F}" presName="img" presStyleLbl="fgImgPlace1" presStyleIdx="0" presStyleCnt="3" custFlipVert="0" custScaleX="21875" custScaleY="24236" custLinFactY="170104" custLinFactNeighborX="-5990" custLinFactNeighborY="200000"/>
      <dgm:spPr/>
    </dgm:pt>
    <dgm:pt modelId="{5142A86F-B7D6-4EF2-BFC9-BDFB82B83541}" type="pres">
      <dgm:prSet presAssocID="{2EB0A750-CA2F-4660-80CF-84D77C509D8F}" presName="text" presStyleLbl="node1" presStyleIdx="0" presStyleCnt="3">
        <dgm:presLayoutVars>
          <dgm:bulletEnabled val="1"/>
        </dgm:presLayoutVars>
      </dgm:prSet>
      <dgm:spPr/>
      <dgm:t>
        <a:bodyPr/>
        <a:lstStyle/>
        <a:p>
          <a:endParaRPr lang="en-US"/>
        </a:p>
      </dgm:t>
    </dgm:pt>
    <dgm:pt modelId="{3ADF6B99-0F9E-4484-8F22-E1C55F23E557}" type="pres">
      <dgm:prSet presAssocID="{7C07A528-EE33-4608-A58F-8A103F71AA10}" presName="spacer" presStyleCnt="0"/>
      <dgm:spPr/>
    </dgm:pt>
    <dgm:pt modelId="{99B3894E-AB28-40C6-A3CA-B70AB2C883E6}" type="pres">
      <dgm:prSet presAssocID="{0C3E23B5-D762-472C-9B7D-AEC8D9894223}" presName="comp" presStyleCnt="0"/>
      <dgm:spPr/>
    </dgm:pt>
    <dgm:pt modelId="{213FD5FA-9C43-4D60-B4E1-B2F7B6DAE24F}" type="pres">
      <dgm:prSet presAssocID="{0C3E23B5-D762-472C-9B7D-AEC8D9894223}" presName="box" presStyleLbl="node1" presStyleIdx="1" presStyleCnt="3" custLinFactNeighborX="520" custLinFactNeighborY="4149"/>
      <dgm:spPr/>
      <dgm:t>
        <a:bodyPr/>
        <a:lstStyle/>
        <a:p>
          <a:endParaRPr lang="en-US"/>
        </a:p>
      </dgm:t>
    </dgm:pt>
    <dgm:pt modelId="{03CE0088-74F9-4169-8A2A-0D76810F7276}" type="pres">
      <dgm:prSet presAssocID="{0C3E23B5-D762-472C-9B7D-AEC8D9894223}" presName="img" presStyleLbl="fgImgPlace1" presStyleIdx="1" presStyleCnt="3" custLinFactY="100000" custLinFactNeighborX="-86371" custLinFactNeighborY="164679"/>
      <dgm:spPr/>
    </dgm:pt>
    <dgm:pt modelId="{38C9A892-3D12-437C-94FC-6E43EC1A84C1}" type="pres">
      <dgm:prSet presAssocID="{0C3E23B5-D762-472C-9B7D-AEC8D9894223}" presName="text" presStyleLbl="node1" presStyleIdx="1" presStyleCnt="3">
        <dgm:presLayoutVars>
          <dgm:bulletEnabled val="1"/>
        </dgm:presLayoutVars>
      </dgm:prSet>
      <dgm:spPr/>
      <dgm:t>
        <a:bodyPr/>
        <a:lstStyle/>
        <a:p>
          <a:endParaRPr lang="en-US"/>
        </a:p>
      </dgm:t>
    </dgm:pt>
    <dgm:pt modelId="{21BA1A91-63E3-479C-B340-66F264496C71}" type="pres">
      <dgm:prSet presAssocID="{E8AD29EF-F9FC-46E4-A6D1-4762E2DDCF7C}" presName="spacer" presStyleCnt="0"/>
      <dgm:spPr/>
    </dgm:pt>
    <dgm:pt modelId="{F6E30950-A928-489B-9009-C8060EEC1E00}" type="pres">
      <dgm:prSet presAssocID="{1DEC10EA-6D70-46D0-891D-AA212C4FBA6C}" presName="comp" presStyleCnt="0"/>
      <dgm:spPr/>
    </dgm:pt>
    <dgm:pt modelId="{A4881B0D-306C-4465-B5EC-B9C882B770E7}" type="pres">
      <dgm:prSet presAssocID="{1DEC10EA-6D70-46D0-891D-AA212C4FBA6C}" presName="box" presStyleLbl="node1" presStyleIdx="2" presStyleCnt="3" custLinFactNeighborX="520" custLinFactNeighborY="5269"/>
      <dgm:spPr/>
      <dgm:t>
        <a:bodyPr/>
        <a:lstStyle/>
        <a:p>
          <a:endParaRPr lang="en-US"/>
        </a:p>
      </dgm:t>
    </dgm:pt>
    <dgm:pt modelId="{3349840E-EECE-4B88-AF11-9AED549EA974}" type="pres">
      <dgm:prSet presAssocID="{1DEC10EA-6D70-46D0-891D-AA212C4FBA6C}" presName="img" presStyleLbl="fgImgPlace1" presStyleIdx="2" presStyleCnt="3" custFlipVert="0" custFlipHor="0" custScaleX="46188" custScaleY="5162" custLinFactNeighborX="-53734" custLinFactNeighborY="77179"/>
      <dgm:spPr/>
    </dgm:pt>
    <dgm:pt modelId="{ACBD8A5B-54B4-4CBD-937D-59A1290B0270}" type="pres">
      <dgm:prSet presAssocID="{1DEC10EA-6D70-46D0-891D-AA212C4FBA6C}" presName="text" presStyleLbl="node1" presStyleIdx="2" presStyleCnt="3">
        <dgm:presLayoutVars>
          <dgm:bulletEnabled val="1"/>
        </dgm:presLayoutVars>
      </dgm:prSet>
      <dgm:spPr/>
      <dgm:t>
        <a:bodyPr/>
        <a:lstStyle/>
        <a:p>
          <a:endParaRPr lang="en-US"/>
        </a:p>
      </dgm:t>
    </dgm:pt>
  </dgm:ptLst>
  <dgm:cxnLst>
    <dgm:cxn modelId="{D9407423-EAD2-4FDC-94E0-3728CEEB44E2}" type="presOf" srcId="{1DEC10EA-6D70-46D0-891D-AA212C4FBA6C}" destId="{ACBD8A5B-54B4-4CBD-937D-59A1290B0270}" srcOrd="1" destOrd="0" presId="urn:microsoft.com/office/officeart/2005/8/layout/vList4#2"/>
    <dgm:cxn modelId="{A1A9A37E-3B3B-43B7-A5F6-8119615D3CE5}" srcId="{1DEC10EA-6D70-46D0-891D-AA212C4FBA6C}" destId="{9FAD766D-98D4-442B-8A1F-9C7D83BFB21A}" srcOrd="1" destOrd="0" parTransId="{F0C99A0B-2981-417D-9FEE-C3F095174C4E}" sibTransId="{E771F7FC-389D-435D-B684-6E6C0B78217B}"/>
    <dgm:cxn modelId="{2C18517B-4809-4E07-ABD7-C6941A78B665}" srcId="{8CBBF01B-9876-4CCB-9E31-56A4A1607CDF}" destId="{2EB0A750-CA2F-4660-80CF-84D77C509D8F}" srcOrd="0" destOrd="0" parTransId="{483125FD-DD9B-4E37-AE39-4F5CCDBD605E}" sibTransId="{7C07A528-EE33-4608-A58F-8A103F71AA10}"/>
    <dgm:cxn modelId="{FBB991BD-D87D-435C-A18A-A9AAF2F7CB36}" type="presOf" srcId="{DF589D29-3CCB-4AAC-8A58-145D7A33E6D8}" destId="{A4881B0D-306C-4465-B5EC-B9C882B770E7}" srcOrd="0" destOrd="1" presId="urn:microsoft.com/office/officeart/2005/8/layout/vList4#2"/>
    <dgm:cxn modelId="{B077134A-0F4D-4DA6-AC7D-CA6DE788A62D}" type="presOf" srcId="{2EB0A750-CA2F-4660-80CF-84D77C509D8F}" destId="{1D9A8967-8512-47B2-87C0-36EB9591A02E}" srcOrd="0" destOrd="0" presId="urn:microsoft.com/office/officeart/2005/8/layout/vList4#2"/>
    <dgm:cxn modelId="{7244FB21-762F-475B-8A92-3987161CCFD5}" type="presOf" srcId="{8CBBF01B-9876-4CCB-9E31-56A4A1607CDF}" destId="{BAD7B523-1ED1-4C6E-8D8F-F67B14705DDF}" srcOrd="0" destOrd="0" presId="urn:microsoft.com/office/officeart/2005/8/layout/vList4#2"/>
    <dgm:cxn modelId="{911143D5-315B-4DDD-81B5-7F18AEAF8D4D}" type="presOf" srcId="{9FAD766D-98D4-442B-8A1F-9C7D83BFB21A}" destId="{ACBD8A5B-54B4-4CBD-937D-59A1290B0270}" srcOrd="1" destOrd="2" presId="urn:microsoft.com/office/officeart/2005/8/layout/vList4#2"/>
    <dgm:cxn modelId="{929A6C38-564D-4031-A07C-BD949BFBD3CD}" type="presOf" srcId="{0C3E23B5-D762-472C-9B7D-AEC8D9894223}" destId="{38C9A892-3D12-437C-94FC-6E43EC1A84C1}" srcOrd="1" destOrd="0" presId="urn:microsoft.com/office/officeart/2005/8/layout/vList4#2"/>
    <dgm:cxn modelId="{BD3DB30C-1E61-44AF-B099-D7F82A772777}" type="presOf" srcId="{0C3E23B5-D762-472C-9B7D-AEC8D9894223}" destId="{213FD5FA-9C43-4D60-B4E1-B2F7B6DAE24F}" srcOrd="0" destOrd="0" presId="urn:microsoft.com/office/officeart/2005/8/layout/vList4#2"/>
    <dgm:cxn modelId="{98322D33-CD58-408D-9119-6B2F62422641}" type="presOf" srcId="{9FAD766D-98D4-442B-8A1F-9C7D83BFB21A}" destId="{A4881B0D-306C-4465-B5EC-B9C882B770E7}" srcOrd="0" destOrd="2" presId="urn:microsoft.com/office/officeart/2005/8/layout/vList4#2"/>
    <dgm:cxn modelId="{BBE8EE7B-0286-4CD6-B7E2-87B6A5D878F0}" srcId="{8CBBF01B-9876-4CCB-9E31-56A4A1607CDF}" destId="{0C3E23B5-D762-472C-9B7D-AEC8D9894223}" srcOrd="1" destOrd="0" parTransId="{9C3775C6-6F9F-4097-9D5C-0871CD869A25}" sibTransId="{E8AD29EF-F9FC-46E4-A6D1-4762E2DDCF7C}"/>
    <dgm:cxn modelId="{CEC44F40-04EB-4530-9189-85A20E4F6CCC}" srcId="{1DEC10EA-6D70-46D0-891D-AA212C4FBA6C}" destId="{DF589D29-3CCB-4AAC-8A58-145D7A33E6D8}" srcOrd="0" destOrd="0" parTransId="{5E7B6101-181C-41AF-AB4D-E09B9C7BB287}" sibTransId="{AC143F82-B66C-4A71-91DE-E05DF0F7C36C}"/>
    <dgm:cxn modelId="{2B81CA33-811C-4731-B436-C57367CEB597}" type="presOf" srcId="{1DEC10EA-6D70-46D0-891D-AA212C4FBA6C}" destId="{A4881B0D-306C-4465-B5EC-B9C882B770E7}" srcOrd="0" destOrd="0" presId="urn:microsoft.com/office/officeart/2005/8/layout/vList4#2"/>
    <dgm:cxn modelId="{91CA92FB-4265-4B37-A9A9-B84BF6A69A98}" srcId="{8CBBF01B-9876-4CCB-9E31-56A4A1607CDF}" destId="{1DEC10EA-6D70-46D0-891D-AA212C4FBA6C}" srcOrd="2" destOrd="0" parTransId="{30BFBC05-F732-4228-BEAD-F43DD554C863}" sibTransId="{47203340-1121-405A-AEB9-4E058DA9E377}"/>
    <dgm:cxn modelId="{1EBAB498-A47D-4FC1-B803-2E0559A6CC04}" type="presOf" srcId="{2EB0A750-CA2F-4660-80CF-84D77C509D8F}" destId="{5142A86F-B7D6-4EF2-BFC9-BDFB82B83541}" srcOrd="1" destOrd="0" presId="urn:microsoft.com/office/officeart/2005/8/layout/vList4#2"/>
    <dgm:cxn modelId="{CA041507-A328-4358-B5D0-2B2A7FD65B04}" type="presOf" srcId="{DF589D29-3CCB-4AAC-8A58-145D7A33E6D8}" destId="{ACBD8A5B-54B4-4CBD-937D-59A1290B0270}" srcOrd="1" destOrd="1" presId="urn:microsoft.com/office/officeart/2005/8/layout/vList4#2"/>
    <dgm:cxn modelId="{78A59340-E14C-427B-B50F-2ADB8054D89E}" type="presParOf" srcId="{BAD7B523-1ED1-4C6E-8D8F-F67B14705DDF}" destId="{F5E2A58D-9E2E-4219-884C-DEC06BCF941B}" srcOrd="0" destOrd="0" presId="urn:microsoft.com/office/officeart/2005/8/layout/vList4#2"/>
    <dgm:cxn modelId="{745C1781-EF60-46F4-89E1-38C5928DED62}" type="presParOf" srcId="{F5E2A58D-9E2E-4219-884C-DEC06BCF941B}" destId="{1D9A8967-8512-47B2-87C0-36EB9591A02E}" srcOrd="0" destOrd="0" presId="urn:microsoft.com/office/officeart/2005/8/layout/vList4#2"/>
    <dgm:cxn modelId="{FDFC28BA-E2A0-43B0-A962-01417FD5DD7F}" type="presParOf" srcId="{F5E2A58D-9E2E-4219-884C-DEC06BCF941B}" destId="{3B368DA3-20F9-4B87-B5DA-AE0A732F198E}" srcOrd="1" destOrd="0" presId="urn:microsoft.com/office/officeart/2005/8/layout/vList4#2"/>
    <dgm:cxn modelId="{8E0AF1F0-5F5C-4DE3-AEEA-26449AA79E2C}" type="presParOf" srcId="{F5E2A58D-9E2E-4219-884C-DEC06BCF941B}" destId="{5142A86F-B7D6-4EF2-BFC9-BDFB82B83541}" srcOrd="2" destOrd="0" presId="urn:microsoft.com/office/officeart/2005/8/layout/vList4#2"/>
    <dgm:cxn modelId="{D4399EE6-DA23-485E-A4D1-3319211225A5}" type="presParOf" srcId="{BAD7B523-1ED1-4C6E-8D8F-F67B14705DDF}" destId="{3ADF6B99-0F9E-4484-8F22-E1C55F23E557}" srcOrd="1" destOrd="0" presId="urn:microsoft.com/office/officeart/2005/8/layout/vList4#2"/>
    <dgm:cxn modelId="{F86B1DAB-64DA-428E-AEA0-8AB71BE6F2BC}" type="presParOf" srcId="{BAD7B523-1ED1-4C6E-8D8F-F67B14705DDF}" destId="{99B3894E-AB28-40C6-A3CA-B70AB2C883E6}" srcOrd="2" destOrd="0" presId="urn:microsoft.com/office/officeart/2005/8/layout/vList4#2"/>
    <dgm:cxn modelId="{F51063EE-DCD2-4D83-9CD6-783712C5CC48}" type="presParOf" srcId="{99B3894E-AB28-40C6-A3CA-B70AB2C883E6}" destId="{213FD5FA-9C43-4D60-B4E1-B2F7B6DAE24F}" srcOrd="0" destOrd="0" presId="urn:microsoft.com/office/officeart/2005/8/layout/vList4#2"/>
    <dgm:cxn modelId="{4C8B2852-FD05-499E-AE76-AAA711F7456F}" type="presParOf" srcId="{99B3894E-AB28-40C6-A3CA-B70AB2C883E6}" destId="{03CE0088-74F9-4169-8A2A-0D76810F7276}" srcOrd="1" destOrd="0" presId="urn:microsoft.com/office/officeart/2005/8/layout/vList4#2"/>
    <dgm:cxn modelId="{E6FBEBFF-1705-42D6-9446-CF6B761A26B1}" type="presParOf" srcId="{99B3894E-AB28-40C6-A3CA-B70AB2C883E6}" destId="{38C9A892-3D12-437C-94FC-6E43EC1A84C1}" srcOrd="2" destOrd="0" presId="urn:microsoft.com/office/officeart/2005/8/layout/vList4#2"/>
    <dgm:cxn modelId="{6D93EBCC-AD6C-4CF0-A50E-A4661E69423E}" type="presParOf" srcId="{BAD7B523-1ED1-4C6E-8D8F-F67B14705DDF}" destId="{21BA1A91-63E3-479C-B340-66F264496C71}" srcOrd="3" destOrd="0" presId="urn:microsoft.com/office/officeart/2005/8/layout/vList4#2"/>
    <dgm:cxn modelId="{D66D0763-4D4A-435C-B987-B13695B45DA6}" type="presParOf" srcId="{BAD7B523-1ED1-4C6E-8D8F-F67B14705DDF}" destId="{F6E30950-A928-489B-9009-C8060EEC1E00}" srcOrd="4" destOrd="0" presId="urn:microsoft.com/office/officeart/2005/8/layout/vList4#2"/>
    <dgm:cxn modelId="{9DC7D83A-26E2-4292-98D6-807ACC78B710}" type="presParOf" srcId="{F6E30950-A928-489B-9009-C8060EEC1E00}" destId="{A4881B0D-306C-4465-B5EC-B9C882B770E7}" srcOrd="0" destOrd="0" presId="urn:microsoft.com/office/officeart/2005/8/layout/vList4#2"/>
    <dgm:cxn modelId="{C2F05806-F366-4725-B615-E43173C6A234}" type="presParOf" srcId="{F6E30950-A928-489B-9009-C8060EEC1E00}" destId="{3349840E-EECE-4B88-AF11-9AED549EA974}" srcOrd="1" destOrd="0" presId="urn:microsoft.com/office/officeart/2005/8/layout/vList4#2"/>
    <dgm:cxn modelId="{B0352CEC-1BF6-49EE-A4DD-7F789A81697E}" type="presParOf" srcId="{F6E30950-A928-489B-9009-C8060EEC1E00}" destId="{ACBD8A5B-54B4-4CBD-937D-59A1290B0270}"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933FBA-FE25-4B86-B6B9-4DF7FC1A7ACC}"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33FBA-FE25-4B86-B6B9-4DF7FC1A7ACC}"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33FBA-FE25-4B86-B6B9-4DF7FC1A7ACC}"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33FBA-FE25-4B86-B6B9-4DF7FC1A7ACC}"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33FBA-FE25-4B86-B6B9-4DF7FC1A7ACC}"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933FBA-FE25-4B86-B6B9-4DF7FC1A7ACC}"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933FBA-FE25-4B86-B6B9-4DF7FC1A7ACC}"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933FBA-FE25-4B86-B6B9-4DF7FC1A7ACC}"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33FBA-FE25-4B86-B6B9-4DF7FC1A7ACC}"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33FBA-FE25-4B86-B6B9-4DF7FC1A7ACC}"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33FBA-FE25-4B86-B6B9-4DF7FC1A7ACC}"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FA0DA-41E3-4E46-B564-6EDF0CD838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33FBA-FE25-4B86-B6B9-4DF7FC1A7ACC}" type="datetimeFigureOut">
              <a:rPr lang="en-US" smtClean="0"/>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FA0DA-41E3-4E46-B564-6EDF0CD838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a.wikipedia.org/wiki/%D8%AF%D8%A7%D9%86%D8%B4%DA%AF%D8%A7%D9%87_%D8%B5%D9%86%D8%B9%D8%AA%DB%8C_%D8%A7%D9%85%DB%8C%D8%B1%DA%A9%D8%A8%DB%8C%D8%B1" TargetMode="External"/><Relationship Id="rId2" Type="http://schemas.openxmlformats.org/officeDocument/2006/relationships/hyperlink" Target="http://fa.wikipedia.org/wiki/%D8%AF%D8%A7%D9%86%D8%B4%DA%AF%D8%A7%D9%87_%D8%B5%D9%86%D8%B9%D8%AA%DB%8C_%D8%B4%D8%B1%DB%8C%D9%81" TargetMode="External"/><Relationship Id="rId1" Type="http://schemas.openxmlformats.org/officeDocument/2006/relationships/slideLayout" Target="../slideLayouts/slideLayout2.xml"/><Relationship Id="rId6" Type="http://schemas.openxmlformats.org/officeDocument/2006/relationships/hyperlink" Target="http://fa.wikipedia.org/wiki/%D9%85%D8%AD%D9%85%D8%AF_%D9%85%D9%88%D8%B3%D9%88%DB%8C_%D8%AE%D9%88%D8%A6%DB%8C%D9%86%DB%8C%E2%80%8C%D9%87%D8%A7" TargetMode="External"/><Relationship Id="rId5" Type="http://schemas.openxmlformats.org/officeDocument/2006/relationships/hyperlink" Target="http://fa.wikipedia.org/wiki/%D8%AF%D8%A7%D9%86%D8%B4%DA%AF%D8%A7%D9%87_%D8%AA%D9%87%D8%B1%D8%A7%D9%86" TargetMode="External"/><Relationship Id="rId4" Type="http://schemas.openxmlformats.org/officeDocument/2006/relationships/hyperlink" Target="http://fa.wikipedia.org/wiki/%D8%AF%D8%A7%D9%86%D8%B4%DA%AF%D8%A7%D9%87_%D8%B4%D9%87%DB%8C%D8%AF_%D8%A8%D9%87%D8%B4%D8%AA%DB%8C_%D8%AA%D9%87%D8%B1%D8%A7%D9%86"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fa.wikipedia.org/wiki/%DB%B2%DB%B0_%D9%86%D9%88%D8%A7%D9%85%D8%A8%D8%B1" TargetMode="External"/><Relationship Id="rId3" Type="http://schemas.openxmlformats.org/officeDocument/2006/relationships/hyperlink" Target="http://fa.wikipedia.org/wiki/%DB%B4_%D9%86%D9%88%D8%A7%D9%85%D8%A8%D8%B1" TargetMode="External"/><Relationship Id="rId7" Type="http://schemas.openxmlformats.org/officeDocument/2006/relationships/hyperlink" Target="http://fa.wikipedia.org/wiki/%DB%B1%DB%B9_%D9%86%D9%88%D8%A7%D9%85%D8%A8%D8%B1" TargetMode="External"/><Relationship Id="rId12" Type="http://schemas.openxmlformats.org/officeDocument/2006/relationships/hyperlink" Target="http://fa.wikipedia.org/wiki/%DA%AF%D8%B0%D8%B1%D9%86%D8%A7%D9%85%D9%87" TargetMode="External"/><Relationship Id="rId2" Type="http://schemas.openxmlformats.org/officeDocument/2006/relationships/hyperlink" Target="http://fa.wikipedia.org/wiki/%D9%88%D8%B2%D8%A7%D8%B1%D8%AA_%D8%A7%D9%85%D9%88%D8%B1_%D8%AE%D8%A7%D8%B1%D8%AC%D9%87" TargetMode="External"/><Relationship Id="rId1" Type="http://schemas.openxmlformats.org/officeDocument/2006/relationships/slideLayout" Target="../slideLayouts/slideLayout2.xml"/><Relationship Id="rId6" Type="http://schemas.openxmlformats.org/officeDocument/2006/relationships/hyperlink" Target="http://fa.wikipedia.org/wiki/%DB%B1%DB%B9%DB%B8%DB%B1_(%D9%85%DB%8C%D9%84%D8%A7%D8%AF%DB%8C)" TargetMode="External"/><Relationship Id="rId11" Type="http://schemas.openxmlformats.org/officeDocument/2006/relationships/hyperlink" Target="http://fa.wikipedia.org/wiki/%DB%B2%DB%B8_%DA%98%D8%A7%D9%86%D9%88%DB%8C%D9%87" TargetMode="External"/><Relationship Id="rId5" Type="http://schemas.openxmlformats.org/officeDocument/2006/relationships/hyperlink" Target="http://fa.wikipedia.org/wiki/%DB%B2%DB%B0_%DA%98%D8%A7%D9%86%D9%88%DB%8C%D9%87" TargetMode="External"/><Relationship Id="rId10" Type="http://schemas.openxmlformats.org/officeDocument/2006/relationships/hyperlink" Target="http://fa.wikipedia.org/wiki/%DB%B1%DB%B9%DB%B8%DB%B0_(%D9%85%DB%8C%D9%84%D8%A7%D8%AF%DB%8C)" TargetMode="External"/><Relationship Id="rId4" Type="http://schemas.openxmlformats.org/officeDocument/2006/relationships/hyperlink" Target="http://fa.wikipedia.org/wiki/%DB%B1%DB%B9%DB%B7%DB%B9_(%D9%85%DB%8C%D9%84%D8%A7%D8%AF%DB%8C)" TargetMode="External"/><Relationship Id="rId9" Type="http://schemas.openxmlformats.org/officeDocument/2006/relationships/hyperlink" Target="http://fa.wikipedia.org/wiki/%DB%B1%DB%B1_%DA%98%D9%88%D8%A6%DB%8C%D9%8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0000">
              <a:srgbClr val="002060"/>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66244" y="642918"/>
            <a:ext cx="3211512" cy="2487613"/>
          </a:xfrm>
          <a:prstGeom prst="rect">
            <a:avLst/>
          </a:prstGeom>
          <a:noFill/>
          <a:ln w="9525">
            <a:noFill/>
            <a:miter lim="800000"/>
            <a:headEnd/>
            <a:tailEnd/>
          </a:ln>
        </p:spPr>
      </p:pic>
      <p:sp>
        <p:nvSpPr>
          <p:cNvPr id="5" name="Rectangle 4"/>
          <p:cNvSpPr/>
          <p:nvPr/>
        </p:nvSpPr>
        <p:spPr>
          <a:xfrm>
            <a:off x="2400347" y="2967335"/>
            <a:ext cx="4230645" cy="923330"/>
          </a:xfrm>
          <a:prstGeom prst="rect">
            <a:avLst/>
          </a:prstGeom>
          <a:noFill/>
        </p:spPr>
        <p:txBody>
          <a:bodyPr wrap="none" lIns="91440" tIns="45720" rIns="91440" bIns="45720">
            <a:spAutoFit/>
          </a:bodyPr>
          <a:lstStyle/>
          <a:p>
            <a:r>
              <a:rPr lang="fa-I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دفتر تحکیم وحدت</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357158" y="3857628"/>
            <a:ext cx="82910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اتحادیه انجمنهای اسلامی دانشجویی</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تسخیر لانه جاسوسی</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صبح روز 13آبان 1358 شمسی ، تعدادی از دانشجویان دانشگاه‌های تهران (</a:t>
            </a:r>
            <a:r>
              <a:rPr lang="fa-IR" dirty="0" smtClean="0">
                <a:hlinkClick r:id="rId2" tooltip="دانشگاه صنعتی شریف"/>
              </a:rPr>
              <a:t>دانشگاه صنعتی شریف</a:t>
            </a:r>
            <a:r>
              <a:rPr lang="fa-IR" dirty="0" smtClean="0"/>
              <a:t> ، </a:t>
            </a:r>
            <a:r>
              <a:rPr lang="fa-IR" dirty="0" smtClean="0">
                <a:hlinkClick r:id="rId3" tooltip="دانشگاه صنعتی امیرکبیر"/>
              </a:rPr>
              <a:t>دانشگاه پلی تکنیک</a:t>
            </a:r>
            <a:r>
              <a:rPr lang="fa-IR" dirty="0" smtClean="0"/>
              <a:t> ، </a:t>
            </a:r>
            <a:r>
              <a:rPr lang="fa-IR" dirty="0" smtClean="0">
                <a:hlinkClick r:id="rId4" tooltip="دانشگاه شهید بهشتی تهران"/>
              </a:rPr>
              <a:t>دانشگاه ملی</a:t>
            </a:r>
            <a:r>
              <a:rPr lang="fa-IR" dirty="0" smtClean="0"/>
              <a:t> و </a:t>
            </a:r>
            <a:r>
              <a:rPr lang="fa-IR" dirty="0" smtClean="0">
                <a:hlinkClick r:id="rId5" tooltip="دانشگاه تهران"/>
              </a:rPr>
              <a:t>دانشگاه تهران</a:t>
            </a:r>
            <a:r>
              <a:rPr lang="fa-IR" dirty="0" smtClean="0"/>
              <a:t>) گرد هم آمدند تا در یک حرکت هماهنگ به سوی ساختمان سفارت آمریکا در تهران حرکت کنند. عده‌ای باید پس از ورود به ساختمان سریعاً مراجعه و گفت‌وگو با ارگانهای مربوطه را آغاز می‌کردند، برخی باید که ورود </a:t>
            </a:r>
            <a:r>
              <a:rPr lang="fa-IR" dirty="0" smtClean="0">
                <a:hlinkClick r:id="rId6" tooltip="محمد موسوی خوئینی‌ها"/>
              </a:rPr>
              <a:t>محمد موسوی خوئینی‌ها</a:t>
            </a:r>
            <a:r>
              <a:rPr lang="fa-IR" dirty="0" smtClean="0"/>
              <a:t> را تدارک می‌دیدند و گروهی نیز باید امر تبلیغات را بر عهده می‌گرفتند. دختران دانشجو نیز باید آهن ‌برهایی که برای بریدن قفل و زنجیرهای در سفارت تهیه شده بود را زیر چادرهایشان حمل می‌کردند.</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normAutofit fontScale="47500" lnSpcReduction="20000"/>
          </a:bodyPr>
          <a:lstStyle/>
          <a:p>
            <a:pPr algn="r" rtl="1"/>
            <a:r>
              <a:rPr lang="fa-IR" sz="3800" b="1" dirty="0" smtClean="0"/>
              <a:t>66گروگان </a:t>
            </a:r>
            <a:r>
              <a:rPr lang="fa-IR" dirty="0" smtClean="0"/>
              <a:t>(۶۳ نفر از سفارت آمریکا و ۳ نفر از دفتر کنسولگری در </a:t>
            </a:r>
            <a:r>
              <a:rPr lang="fa-IR" dirty="0" smtClean="0">
                <a:hlinkClick r:id="rId2" tooltip="وزارت امور خارجه"/>
              </a:rPr>
              <a:t>وزارت امور خارجه</a:t>
            </a:r>
            <a:r>
              <a:rPr lang="fa-IR" dirty="0" smtClean="0"/>
              <a:t>) از تاریخ </a:t>
            </a:r>
            <a:r>
              <a:rPr lang="fa-IR" dirty="0" smtClean="0">
                <a:hlinkClick r:id="rId3" tooltip="۴ نوامبر"/>
              </a:rPr>
              <a:t>۴ نوامبر</a:t>
            </a:r>
            <a:r>
              <a:rPr lang="fa-IR" dirty="0" smtClean="0"/>
              <a:t> </a:t>
            </a:r>
            <a:r>
              <a:rPr lang="fa-IR" dirty="0" smtClean="0">
                <a:hlinkClick r:id="rId4" tooltip="۱۹۷۹ (میلادی)"/>
              </a:rPr>
              <a:t>۱۹۷۹</a:t>
            </a:r>
            <a:r>
              <a:rPr lang="fa-IR" dirty="0" smtClean="0"/>
              <a:t> تا </a:t>
            </a:r>
            <a:r>
              <a:rPr lang="fa-IR" dirty="0" smtClean="0">
                <a:hlinkClick r:id="rId5" tooltip="۲۰ ژانویه"/>
              </a:rPr>
              <a:t>۲۰ ژانویه</a:t>
            </a:r>
            <a:r>
              <a:rPr lang="fa-IR" dirty="0" smtClean="0"/>
              <a:t> </a:t>
            </a:r>
            <a:r>
              <a:rPr lang="fa-IR" dirty="0" smtClean="0">
                <a:hlinkClick r:id="rId6" tooltip="۱۹۸۱ (میلادی)"/>
              </a:rPr>
              <a:t>۱۹۸۱</a:t>
            </a:r>
            <a:r>
              <a:rPr lang="fa-IR" dirty="0" smtClean="0"/>
              <a:t> گروگان بوده‌اند گروه ۶۳ نفری در سفارت و گروه ۳ نفری در وازرت امور خارجه نگهداری می‌شدند.</a:t>
            </a:r>
          </a:p>
          <a:p>
            <a:pPr algn="r" rtl="1"/>
            <a:r>
              <a:rPr lang="fa-IR" dirty="0" smtClean="0"/>
              <a:t>۱۳ نفر از گروگان‌ها بین </a:t>
            </a:r>
            <a:r>
              <a:rPr lang="fa-IR" dirty="0" smtClean="0">
                <a:hlinkClick r:id="rId7" tooltip="۱۹ نوامبر"/>
              </a:rPr>
              <a:t>۱۹</a:t>
            </a:r>
            <a:r>
              <a:rPr lang="fa-IR" dirty="0" smtClean="0"/>
              <a:t> و </a:t>
            </a:r>
            <a:r>
              <a:rPr lang="fa-IR" dirty="0" smtClean="0">
                <a:hlinkClick r:id="rId8" tooltip="۲۰ نوامبر"/>
              </a:rPr>
              <a:t>۲۰ نوامبر</a:t>
            </a:r>
            <a:r>
              <a:rPr lang="fa-IR" dirty="0" smtClean="0"/>
              <a:t> </a:t>
            </a:r>
            <a:r>
              <a:rPr lang="fa-IR" dirty="0" smtClean="0">
                <a:hlinkClick r:id="rId4" tooltip="۱۹۷۹ (میلادی)"/>
              </a:rPr>
              <a:t>۱۹۷۹</a:t>
            </a:r>
            <a:r>
              <a:rPr lang="fa-IR" dirty="0" smtClean="0"/>
              <a:t> آزاد شدند و یک نفر از آنها در </a:t>
            </a:r>
            <a:r>
              <a:rPr lang="fa-IR" dirty="0" smtClean="0">
                <a:hlinkClick r:id="rId9" tooltip="۱۱ ژوئیه"/>
              </a:rPr>
              <a:t>۱۱ ژوئیه</a:t>
            </a:r>
            <a:r>
              <a:rPr lang="fa-IR" dirty="0" smtClean="0"/>
              <a:t> </a:t>
            </a:r>
            <a:r>
              <a:rPr lang="fa-IR" dirty="0" smtClean="0">
                <a:hlinkClick r:id="rId10" tooltip="۱۹۸۰ (میلادی)"/>
              </a:rPr>
              <a:t>۱۹۸۰</a:t>
            </a:r>
            <a:r>
              <a:rPr lang="fa-IR" dirty="0" smtClean="0"/>
              <a:t> آزاد شد. ۵۲ نفر باقیمانده ۴۴۴ روز به عنوان گروگان در اختیار و کنترل گروه دانشجویان بودند و در نهایت در </a:t>
            </a:r>
            <a:r>
              <a:rPr lang="fa-IR" dirty="0" smtClean="0">
                <a:hlinkClick r:id="rId5" tooltip="۲۰ ژانویه"/>
              </a:rPr>
              <a:t>۲۰ ژانویه</a:t>
            </a:r>
            <a:r>
              <a:rPr lang="fa-IR" dirty="0" smtClean="0"/>
              <a:t> </a:t>
            </a:r>
            <a:r>
              <a:rPr lang="fa-IR" dirty="0" smtClean="0">
                <a:hlinkClick r:id="rId6" tooltip="۱۹۸۱ (میلادی)"/>
              </a:rPr>
              <a:t>۱۹۸۱</a:t>
            </a:r>
            <a:r>
              <a:rPr lang="fa-IR" dirty="0" smtClean="0"/>
              <a:t> آزاد شدند.</a:t>
            </a:r>
          </a:p>
          <a:p>
            <a:pPr algn="r" rtl="1"/>
            <a:r>
              <a:rPr lang="fa-IR" b="1" dirty="0" smtClean="0"/>
              <a:t>شش دیپلمات گریخته</a:t>
            </a:r>
          </a:p>
          <a:p>
            <a:pPr algn="r" rtl="1">
              <a:buNone/>
            </a:pPr>
            <a:r>
              <a:rPr lang="fa-IR" dirty="0" smtClean="0"/>
              <a:t>در روز اشغال سفارت، شش دیپلمات آمریکایی توانستند بگریزند و در سفارت‌خانه‌های دولت سوئد و کانادا پناه گیرند و در نهایت در </a:t>
            </a:r>
            <a:r>
              <a:rPr lang="fa-IR" dirty="0" smtClean="0">
                <a:hlinkClick r:id="rId11" tooltip="۲۸ ژانویه"/>
              </a:rPr>
              <a:t>۲۸ ژانویه</a:t>
            </a:r>
            <a:r>
              <a:rPr lang="fa-IR" dirty="0" smtClean="0"/>
              <a:t> </a:t>
            </a:r>
            <a:r>
              <a:rPr lang="fa-IR" dirty="0" smtClean="0">
                <a:hlinkClick r:id="rId10" tooltip="۱۹۸۰ (میلادی)"/>
              </a:rPr>
              <a:t>۱۹۸۰</a:t>
            </a:r>
            <a:r>
              <a:rPr lang="fa-IR" dirty="0" smtClean="0"/>
              <a:t> با </a:t>
            </a:r>
            <a:r>
              <a:rPr lang="fa-IR" dirty="0" smtClean="0">
                <a:hlinkClick r:id="rId12" tooltip="گذرنامه"/>
              </a:rPr>
              <a:t>گذرنامه‌های</a:t>
            </a:r>
            <a:r>
              <a:rPr lang="fa-IR" dirty="0" smtClean="0"/>
              <a:t> کانادایی از ایران خارج می‌شوند.</a:t>
            </a:r>
          </a:p>
          <a:p>
            <a:pPr algn="r" rtl="1">
              <a:buNone/>
            </a:pPr>
            <a:r>
              <a:rPr lang="fa-IR" dirty="0" smtClean="0"/>
              <a:t>رابرت آندرز، ۲۴ ساله، افسر کنسولی   مارک جی. لیجک، ۲۹ ساله، افسر کنسولی  کورا آ. لیجک، ۲۵ ساله، دستیار کنسولی  هنری ل. شاتز، ۳۱ ساله، وابسته کشاورزی   جوزف د. استافورد، ۲۹ ساله، افسر کنسولی  کاتلین ف. استافورد، ۲۸ ساله، دستیار کنسولی </a:t>
            </a:r>
          </a:p>
          <a:p>
            <a:pPr algn="r" rtl="1"/>
            <a:r>
              <a:rPr lang="fa-IR" b="1" dirty="0" smtClean="0"/>
              <a:t>۱۳ گروگان آزادشده</a:t>
            </a:r>
          </a:p>
          <a:p>
            <a:pPr algn="r" rtl="1"/>
            <a:r>
              <a:rPr lang="fa-IR" dirty="0" smtClean="0"/>
              <a:t>از </a:t>
            </a:r>
            <a:r>
              <a:rPr lang="fa-IR" dirty="0" smtClean="0">
                <a:hlinkClick r:id="rId7" tooltip="۱۹ نوامبر"/>
              </a:rPr>
              <a:t>۱۹</a:t>
            </a:r>
            <a:r>
              <a:rPr lang="fa-IR" dirty="0" smtClean="0"/>
              <a:t> تا </a:t>
            </a:r>
            <a:r>
              <a:rPr lang="fa-IR" dirty="0" smtClean="0">
                <a:hlinkClick r:id="rId8" tooltip="۲۰ نوامبر"/>
              </a:rPr>
              <a:t>۲۰ نوامبر</a:t>
            </a:r>
            <a:r>
              <a:rPr lang="fa-IR" dirty="0" smtClean="0"/>
              <a:t> </a:t>
            </a:r>
            <a:r>
              <a:rPr lang="fa-IR" dirty="0" smtClean="0">
                <a:hlinkClick r:id="rId4" tooltip="۱۹۷۹ (میلادی)"/>
              </a:rPr>
              <a:t>۱۹۷۹</a:t>
            </a:r>
            <a:r>
              <a:rPr lang="fa-IR" dirty="0" smtClean="0"/>
              <a:t>، سیزده گروگان که زن یا سیاه‌پوست بودند، آزاد شدند :</a:t>
            </a:r>
          </a:p>
          <a:p>
            <a:pPr algn="r" rtl="1"/>
            <a:r>
              <a:rPr lang="fa-IR" dirty="0" smtClean="0"/>
              <a:t>کیتی گراس، ۲۲ ساله، منشی </a:t>
            </a:r>
          </a:p>
          <a:p>
            <a:pPr algn="r" rtl="1"/>
            <a:r>
              <a:rPr lang="fa-IR" dirty="0" smtClean="0"/>
              <a:t>سر گروهبان جیمز هیوز، ۳۰ ساله، مدیر اداری نیروی هوایی آمریکا </a:t>
            </a:r>
          </a:p>
          <a:p>
            <a:pPr algn="r" rtl="1"/>
            <a:r>
              <a:rPr lang="fa-IR" dirty="0" smtClean="0"/>
              <a:t>لیلیان جانسون، ۳۲ ساله، منشی </a:t>
            </a:r>
          </a:p>
          <a:p>
            <a:pPr algn="r" rtl="1"/>
            <a:r>
              <a:rPr lang="fa-IR" dirty="0" smtClean="0"/>
              <a:t>سر گروهبان لدل میپلز، ۲۳ ساله، محافظ تفنگداران دریایی </a:t>
            </a:r>
          </a:p>
          <a:p>
            <a:pPr algn="r" rtl="1"/>
            <a:r>
              <a:rPr lang="fa-IR" dirty="0" smtClean="0"/>
              <a:t>الیزابث مونتاگن، ۴۲ ساله، منشی </a:t>
            </a:r>
          </a:p>
          <a:p>
            <a:pPr algn="r" rtl="1"/>
            <a:r>
              <a:rPr lang="fa-IR" dirty="0" smtClean="0"/>
              <a:t>گروهبان ویلیام کوآرلز، ۲۳ ساله، محافظ تفنگداران دریایی </a:t>
            </a:r>
          </a:p>
          <a:p>
            <a:pPr algn="r" rtl="1"/>
            <a:r>
              <a:rPr lang="fa-IR" dirty="0" smtClean="0"/>
              <a:t>للوید رولینز، ۴۰ ساله، افسر اداری </a:t>
            </a:r>
          </a:p>
          <a:p>
            <a:pPr algn="r" rtl="1"/>
            <a:r>
              <a:rPr lang="fa-IR" dirty="0" smtClean="0"/>
              <a:t>کاپیتان نیل (تری) رابینسن، ۳۰ ساله، افسر اداری </a:t>
            </a:r>
          </a:p>
          <a:p>
            <a:pPr algn="r" rtl="1"/>
            <a:r>
              <a:rPr lang="fa-IR" dirty="0" smtClean="0"/>
              <a:t>تری تدفورد، ۲۴ ساله، منشی </a:t>
            </a:r>
          </a:p>
          <a:p>
            <a:pPr algn="r" rtl="1"/>
            <a:r>
              <a:rPr lang="fa-IR" dirty="0" smtClean="0"/>
              <a:t>سر گروهبان جوزف وینسنت، ۴۲ ساله، مدیر اداری نیروی هوایی آمریکا </a:t>
            </a:r>
          </a:p>
          <a:p>
            <a:pPr algn="r" rtl="1"/>
            <a:r>
              <a:rPr lang="fa-IR" dirty="0" smtClean="0"/>
              <a:t>سر گروهبان دیوید واکر، ۲۵ ساله، محافظ تفنگداران دریایی </a:t>
            </a:r>
          </a:p>
          <a:p>
            <a:pPr algn="r" rtl="1"/>
            <a:r>
              <a:rPr lang="fa-IR" dirty="0" smtClean="0"/>
              <a:t>جان والش، ۳۳ ساله، منشی </a:t>
            </a:r>
          </a:p>
          <a:p>
            <a:pPr algn="r" rtl="1"/>
            <a:r>
              <a:rPr lang="fa-IR" dirty="0" smtClean="0"/>
              <a:t>سرجوخه وزلی ویلیامز، ۲۴ ساله، محافظ تفنگداران دریایی </a:t>
            </a:r>
          </a:p>
          <a:p>
            <a:pPr algn="r" rt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۵۲ گروگان باقیمانده</a:t>
            </a:r>
            <a:endParaRPr lang="en-US" dirty="0"/>
          </a:p>
        </p:txBody>
      </p:sp>
      <p:sp>
        <p:nvSpPr>
          <p:cNvPr id="3" name="Content Placeholder 2"/>
          <p:cNvSpPr>
            <a:spLocks noGrp="1"/>
          </p:cNvSpPr>
          <p:nvPr>
            <p:ph idx="1"/>
          </p:nvPr>
        </p:nvSpPr>
        <p:spPr>
          <a:xfrm>
            <a:off x="3643306" y="1285860"/>
            <a:ext cx="5043494" cy="5357850"/>
          </a:xfrm>
        </p:spPr>
        <p:txBody>
          <a:bodyPr>
            <a:normAutofit fontScale="40000" lnSpcReduction="20000"/>
          </a:bodyPr>
          <a:lstStyle/>
          <a:p>
            <a:pPr algn="r" rtl="1"/>
            <a:r>
              <a:rPr lang="fa-IR" dirty="0" smtClean="0"/>
              <a:t>توماس ال.آهرن کهتر، ۴۸ ساله، افسر کنترل مواد مخدر </a:t>
            </a:r>
          </a:p>
          <a:p>
            <a:pPr algn="r" rtl="1"/>
            <a:r>
              <a:rPr lang="fa-IR" dirty="0" smtClean="0"/>
              <a:t>کلیر کورتلند بارنس، ۳۸ ساله، متخصص ارتباطات </a:t>
            </a:r>
          </a:p>
          <a:p>
            <a:pPr algn="r" rtl="1"/>
            <a:r>
              <a:rPr lang="fa-IR" dirty="0" smtClean="0"/>
              <a:t>ویلیام ای.بلک، ۴۴ ساله، افسر ارتباطات و ضبط </a:t>
            </a:r>
          </a:p>
          <a:p>
            <a:pPr algn="r" rtl="1"/>
            <a:r>
              <a:rPr lang="fa-IR" dirty="0" smtClean="0"/>
              <a:t>رابرت اُ. بلاکر، ۵۴ ساله، افسر اقتصادی متخصص در زمینه نفت </a:t>
            </a:r>
          </a:p>
          <a:p>
            <a:pPr algn="r" rtl="1"/>
            <a:r>
              <a:rPr lang="fa-IR" dirty="0" smtClean="0"/>
              <a:t>دانلد جی.کوک، ۲۶ ساله، کنسول یار </a:t>
            </a:r>
          </a:p>
          <a:p>
            <a:pPr algn="r" rtl="1"/>
            <a:r>
              <a:rPr lang="fa-IR" dirty="0" smtClean="0"/>
              <a:t>ویلیام جی.دوگرتی، ۳۳ ساله، دبیر سوم هیئت اعزامی آمریکا به ایران </a:t>
            </a:r>
          </a:p>
          <a:p>
            <a:pPr algn="r" rtl="1"/>
            <a:r>
              <a:rPr lang="fa-IR" dirty="0" smtClean="0"/>
              <a:t>فرمانده ناوبان یکم رابرت انگلمن، ۳۴ ساله، وابسته نیروی دریایی </a:t>
            </a:r>
          </a:p>
          <a:p>
            <a:pPr algn="r" rtl="1"/>
            <a:r>
              <a:rPr lang="fa-IR" dirty="0" smtClean="0"/>
              <a:t>سر گروهبان ویلیام گالگوس، ۲۲ ساله، محافظ تفنگداران دریایی </a:t>
            </a:r>
          </a:p>
          <a:p>
            <a:pPr algn="r" rtl="1"/>
            <a:r>
              <a:rPr lang="fa-IR" dirty="0" smtClean="0"/>
              <a:t>بروس دبلیو.جرمن، ۴۴ ساله، افسر اعتبارات </a:t>
            </a:r>
          </a:p>
          <a:p>
            <a:pPr algn="r" rtl="1"/>
            <a:r>
              <a:rPr lang="fa-IR" dirty="0" smtClean="0"/>
              <a:t>دوان ال.جیلت، ۲۴ ساله، متخصص ارتباطات و اطلاعات نیروی دریایی </a:t>
            </a:r>
          </a:p>
          <a:p>
            <a:pPr algn="r" rtl="1"/>
            <a:r>
              <a:rPr lang="fa-IR" dirty="0" smtClean="0"/>
              <a:t>آلن بی.گلانسینکسی، ۳۰ ساله، افسر امنیتی </a:t>
            </a:r>
          </a:p>
          <a:p>
            <a:pPr algn="r" rtl="1"/>
            <a:r>
              <a:rPr lang="fa-IR" dirty="0" smtClean="0"/>
              <a:t>جان ای.گریوس، ۵۳ ساله، افسر روابط عمومی </a:t>
            </a:r>
          </a:p>
          <a:p>
            <a:pPr algn="r" rtl="1"/>
            <a:r>
              <a:rPr lang="fa-IR" dirty="0" smtClean="0"/>
              <a:t>جوزف ام.هال، ۳۲ ساله، وابسته نظامی با درجهٔ ستوان یار </a:t>
            </a:r>
          </a:p>
          <a:p>
            <a:pPr algn="r" rtl="1"/>
            <a:r>
              <a:rPr lang="fa-IR" dirty="0" smtClean="0"/>
              <a:t>سر گروهبان کوین جی.هرمنینگ، ۲۱ ساله، افسر تفنگداران دریایی </a:t>
            </a:r>
          </a:p>
          <a:p>
            <a:pPr algn="r" rtl="1"/>
            <a:r>
              <a:rPr lang="fa-IR" dirty="0" smtClean="0"/>
              <a:t>گروهبان دوم دانلد آر.هوهمن، ۳۸ ساله، پزشک ارتش </a:t>
            </a:r>
          </a:p>
          <a:p>
            <a:pPr algn="r" rtl="1"/>
            <a:r>
              <a:rPr lang="fa-IR" dirty="0" smtClean="0"/>
              <a:t>سرهنگ للند جی.هالند، ۵۸ ساله، وابسته نظامی </a:t>
            </a:r>
          </a:p>
          <a:p>
            <a:pPr algn="r" rtl="1"/>
            <a:r>
              <a:rPr lang="fa-IR" dirty="0" smtClean="0"/>
              <a:t>مایکل هاولند، ۳۴ ساله، آجودان تیمسار امنیتی و یکی از سه تنی که در وزارت امور خارجه ایران نگهداری می‌شدند </a:t>
            </a:r>
          </a:p>
          <a:p>
            <a:pPr algn="r" rtl="1"/>
            <a:r>
              <a:rPr lang="fa-IR" dirty="0" smtClean="0"/>
              <a:t>چارلس ای.جونس کهتر، ۴۰ ساله، متخصص ارتباطات و اپراتور دور نویس، تنها آمریکایی سیاهپوستی که در نوامبر ۱۹۷۹ آزاد نشد </a:t>
            </a:r>
          </a:p>
          <a:p>
            <a:pPr algn="r" rtl="1"/>
            <a:r>
              <a:rPr lang="fa-IR" dirty="0" smtClean="0"/>
              <a:t>مالکوم کالپ، ۴۲ ساله، مقام ناشناخته </a:t>
            </a:r>
          </a:p>
          <a:p>
            <a:pPr algn="r" rtl="1"/>
            <a:r>
              <a:rPr lang="fa-IR" dirty="0" smtClean="0"/>
              <a:t>مورهد سی.کندی کهتر، ۵۰ ساله، افسر اقتصادی و بازرگانی </a:t>
            </a:r>
          </a:p>
          <a:p>
            <a:pPr algn="r" rtl="1"/>
            <a:r>
              <a:rPr lang="fa-IR" dirty="0" smtClean="0"/>
              <a:t>ویلیام اف.کیوف کهتر، ۵۰ ساله، سرپرست(مدیر) مدرسه آمریکایی در اسلام آباد پاکستان که در زمان اشغال به تهران مراجعه کرده بود. </a:t>
            </a:r>
          </a:p>
          <a:p>
            <a:pPr algn="r" rtl="1"/>
            <a:r>
              <a:rPr lang="fa-IR" dirty="0" smtClean="0"/>
              <a:t>سرجوخه استیون دبلیو کرتلی، ۲۲ ساله، محافظ تفنگداران دریایی </a:t>
            </a:r>
          </a:p>
          <a:p>
            <a:pPr algn="r" rtl="1"/>
            <a:r>
              <a:rPr lang="fa-IR" dirty="0" smtClean="0"/>
              <a:t>کاترین ال.کوب، ۴۲ ساله، افسر فرهنگی سفارت و یکی از دو گروگان زن </a:t>
            </a:r>
          </a:p>
        </p:txBody>
      </p:sp>
      <p:sp>
        <p:nvSpPr>
          <p:cNvPr id="6" name="TextBox 5"/>
          <p:cNvSpPr txBox="1"/>
          <p:nvPr/>
        </p:nvSpPr>
        <p:spPr>
          <a:xfrm>
            <a:off x="0" y="1142984"/>
            <a:ext cx="3786182" cy="4154984"/>
          </a:xfrm>
          <a:prstGeom prst="rect">
            <a:avLst/>
          </a:prstGeom>
          <a:noFill/>
        </p:spPr>
        <p:txBody>
          <a:bodyPr wrap="square" rtlCol="0">
            <a:spAutoFit/>
          </a:bodyPr>
          <a:lstStyle/>
          <a:p>
            <a:pPr algn="r" rtl="1"/>
            <a:r>
              <a:rPr lang="fa-IR" sz="1200" dirty="0" smtClean="0"/>
              <a:t>فردریک لی کوپکه، ۳۴ ساله، افسر ارتباطات و متخصص الکترونیک </a:t>
            </a:r>
          </a:p>
          <a:p>
            <a:pPr algn="r" rtl="1"/>
            <a:r>
              <a:rPr lang="fa-IR" sz="1200" dirty="0" smtClean="0"/>
              <a:t>ال. بروس لینگن، ۵۸ ساله، کاردار سفارت و یکی از سه تنی که در وزارت امور خارجه ایران نگهداری می‌شدند </a:t>
            </a:r>
          </a:p>
          <a:p>
            <a:pPr algn="r" rtl="1"/>
            <a:r>
              <a:rPr lang="fa-IR" sz="1200" dirty="0" smtClean="0"/>
              <a:t>استیون لاوترباخ، ۲۹ ساله، افسر اداری </a:t>
            </a:r>
          </a:p>
          <a:p>
            <a:pPr algn="r" rtl="1"/>
            <a:r>
              <a:rPr lang="fa-IR" sz="1200" dirty="0" smtClean="0"/>
              <a:t>گری ای.لی، ۳۷ ساله، افسر اداری </a:t>
            </a:r>
          </a:p>
          <a:p>
            <a:pPr algn="r" rtl="1"/>
            <a:r>
              <a:rPr lang="fa-IR" sz="1200" dirty="0" smtClean="0"/>
              <a:t>سر گروهبان پول ادوارد لویس، ۲۳ ساله، محافظ تفنگداران دریایی </a:t>
            </a:r>
          </a:p>
          <a:p>
            <a:pPr algn="r" rtl="1"/>
            <a:r>
              <a:rPr lang="fa-IR" sz="1200" dirty="0" smtClean="0"/>
              <a:t>جان دبلیو لیمبرت، ۳۷ ساله، افسر سیاسی </a:t>
            </a:r>
          </a:p>
          <a:p>
            <a:pPr algn="r" rtl="1"/>
            <a:r>
              <a:rPr lang="fa-IR" sz="1200" dirty="0" smtClean="0"/>
              <a:t>سر گروهبان جیمس ام.لوپز، ۲۲ ساله، محافظ تفنگداران دریایی </a:t>
            </a:r>
          </a:p>
          <a:p>
            <a:pPr algn="r" rtl="1"/>
            <a:r>
              <a:rPr lang="fa-IR" sz="1200" dirty="0" smtClean="0"/>
              <a:t>سر گروهبان جان دی.مک کیل، ۲۷ ساله، محافظ تفنگداران دریایی </a:t>
            </a:r>
          </a:p>
          <a:p>
            <a:pPr algn="r" rtl="1"/>
            <a:r>
              <a:rPr lang="fa-IR" sz="1200" dirty="0" smtClean="0"/>
              <a:t>مایکل جی. مترینکو، ۳۴ ساله، افسر سیاسی </a:t>
            </a:r>
          </a:p>
          <a:p>
            <a:pPr algn="r" rtl="1"/>
            <a:r>
              <a:rPr lang="fa-IR" sz="1200" dirty="0" smtClean="0"/>
              <a:t>جری جی.میل، ۴۲ ساله، افسر ارتباطات </a:t>
            </a:r>
          </a:p>
          <a:p>
            <a:pPr algn="r" rtl="1"/>
            <a:r>
              <a:rPr lang="fa-IR" sz="1200" dirty="0" smtClean="0"/>
              <a:t>گروهبان دوم مایکل ای.مولر، ۳۱ ساله، رهبر واحد محافظان تفنگداران دریایی </a:t>
            </a:r>
          </a:p>
          <a:p>
            <a:pPr algn="r" rtl="1"/>
            <a:r>
              <a:rPr lang="fa-IR" sz="1200" dirty="0" smtClean="0"/>
              <a:t>برت سی.مور، ۴۵ ساله، مشاور(مستشار) برای امور مدیریتی </a:t>
            </a:r>
          </a:p>
          <a:p>
            <a:pPr algn="r" rtl="1"/>
            <a:r>
              <a:rPr lang="fa-IR" sz="1200" dirty="0" smtClean="0"/>
              <a:t>ریچارد اچ.مورفیلد، ۵۱ ساله، رئیس(ژنرال) کنسول آمریکایی در ایران </a:t>
            </a:r>
          </a:p>
          <a:p>
            <a:pPr algn="r" rtl="1"/>
            <a:r>
              <a:rPr lang="fa-IR" sz="1200" dirty="0" smtClean="0"/>
              <a:t>کاپیتان پول ام.نیدمن کهتر، ۳۰ ساله، افسر ستاد لجستیک نیروی هوایی </a:t>
            </a:r>
          </a:p>
          <a:p>
            <a:pPr algn="r" rtl="1"/>
            <a:r>
              <a:rPr lang="fa-IR" sz="1200" dirty="0" smtClean="0"/>
              <a:t>رابرت سی.اود، ۶۵ ساله، افسر بازنشسته خدمات خارجی بر روی(دربارهء) شغل موقت در تهران </a:t>
            </a:r>
          </a:p>
          <a:p>
            <a:pPr algn="r" rtl="1"/>
            <a:r>
              <a:rPr lang="fa-IR" sz="1200" dirty="0" smtClean="0"/>
              <a:t>سر گروهبان گریگوری ای.پرسینگر، ۲۳ ساله، محافظ تفنگداران دریایی </a:t>
            </a:r>
          </a:p>
          <a:p>
            <a:pPr algn="r" rtl="1"/>
            <a:r>
              <a:rPr lang="fa-IR" sz="1200" dirty="0" smtClean="0"/>
              <a:t>جری پلوتکین، ۴۵ ساله، تاجر غیر دولتی که به تهران مراجعه کرده بود </a:t>
            </a:r>
          </a:p>
          <a:p>
            <a:pPr algn="r" rtl="1"/>
            <a:endParaRPr lang="en-US" sz="1200" dirty="0" smtClean="0"/>
          </a:p>
          <a:p>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0" y="285728"/>
            <a:ext cx="9144000" cy="6888039"/>
          </a:xfrm>
          <a:prstGeom prst="rect">
            <a:avLst/>
          </a:prstGeom>
          <a:noFill/>
        </p:spPr>
        <p:txBody>
          <a:bodyPr wrap="square" rtlCol="0">
            <a:spAutoFit/>
          </a:bodyPr>
          <a:lstStyle/>
          <a:p>
            <a:pPr algn="r" rtl="1"/>
            <a:r>
              <a:rPr lang="fa-IR" sz="2400" dirty="0" smtClean="0"/>
              <a:t>استوار ارشد رجیس رگان، ۳۸ ساله، افسر وظیفه ارتش و عهده دار دفاع از افسران وابسته نظامی </a:t>
            </a:r>
          </a:p>
          <a:p>
            <a:pPr algn="r" rtl="1"/>
            <a:r>
              <a:rPr lang="fa-IR" sz="2400" dirty="0" smtClean="0"/>
              <a:t>سرهنگ دوم دیوید ام.روئدر، ۴۱ ساله، نمایندهٔ وابستگان نیروی دریایی </a:t>
            </a:r>
          </a:p>
          <a:p>
            <a:pPr algn="r" rtl="1"/>
            <a:r>
              <a:rPr lang="fa-IR" sz="2400" dirty="0" smtClean="0"/>
              <a:t>باری ام.روسن، ۲۶ ساله، وابسته مطبوعاتی </a:t>
            </a:r>
          </a:p>
          <a:p>
            <a:pPr algn="r" rtl="1"/>
            <a:r>
              <a:rPr lang="fa-IR" sz="2400" dirty="0" smtClean="0"/>
              <a:t>ویلیام بی.رویر کهتر، ۴۹ ساله، نایب رئیس اجرایی انجمن ایران-آمریکا </a:t>
            </a:r>
          </a:p>
          <a:p>
            <a:pPr algn="r" rtl="1"/>
            <a:r>
              <a:rPr lang="fa-IR" sz="2400" dirty="0" smtClean="0"/>
              <a:t>سرهنگ توماس ای.شافر، ۵۰ ساله، وابسته نیروی هوایی </a:t>
            </a:r>
          </a:p>
          <a:p>
            <a:pPr algn="r" rtl="1"/>
            <a:r>
              <a:rPr lang="fa-IR" sz="2400" dirty="0" smtClean="0"/>
              <a:t>سرهنگ چارلس دبلیو.اسکات، ۴۸ ساله، افسر ارتش و وابسته نظامی </a:t>
            </a:r>
          </a:p>
          <a:p>
            <a:pPr algn="r" rtl="1"/>
            <a:r>
              <a:rPr lang="fa-IR" sz="2400" dirty="0" smtClean="0"/>
              <a:t>فرمانده دانلد ام.شارر، ۴۰ ساله، وابسته ناوگان هوایی </a:t>
            </a:r>
          </a:p>
          <a:p>
            <a:pPr algn="r" rtl="1"/>
            <a:r>
              <a:rPr lang="fa-IR" sz="2400" dirty="0" smtClean="0"/>
              <a:t>سر گروهبان رادنی وی(راکی).سیکمان، ۲۲ ساله، محافظ تفنگداران دریایی </a:t>
            </a:r>
          </a:p>
          <a:p>
            <a:pPr algn="r" rtl="1"/>
            <a:r>
              <a:rPr lang="fa-IR" sz="2400" dirty="0" smtClean="0"/>
              <a:t>گروهبان دوم جوزف سوبیک کهتر، ۲۳ ساله، پلیس نظامی برای دفاع از پرسنل ستاد وابستگان </a:t>
            </a:r>
          </a:p>
          <a:p>
            <a:pPr algn="r" rtl="1"/>
            <a:r>
              <a:rPr lang="fa-IR" sz="2400" dirty="0" smtClean="0"/>
              <a:t>الیزابت آن سویفت، ۴۰ ساله، رئیس قسمت سیاسی سفارت و یکی از دو گروگان زن </a:t>
            </a:r>
          </a:p>
          <a:p>
            <a:pPr algn="r" rtl="1"/>
            <a:r>
              <a:rPr lang="fa-IR" sz="2400" dirty="0" smtClean="0"/>
              <a:t>ویلیام التامسث، ۳۹ ساله، افسر بالا رتبه سیاسی و یکی از سه تنی که در وزارت امور خارجه ایران نگهداری می‌شدند </a:t>
            </a:r>
          </a:p>
          <a:p>
            <a:pPr algn="r" rtl="1"/>
            <a:r>
              <a:rPr lang="fa-IR" sz="2400" dirty="0" smtClean="0"/>
              <a:t>فیلیپ آر.وارد، ۴۰ ساله، افسر اداری </a:t>
            </a:r>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7999">
              <a:srgbClr val="FEE7F2"/>
            </a:gs>
            <a:gs pos="36000">
              <a:srgbClr val="FAC77D"/>
            </a:gs>
            <a:gs pos="61000">
              <a:srgbClr val="FBA97D"/>
            </a:gs>
            <a:gs pos="82001">
              <a:srgbClr val="FBD49C"/>
            </a:gs>
            <a:gs pos="100000">
              <a:srgbClr val="FEE7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rtl="1"/>
            <a:r>
              <a:rPr lang="fa-IR" dirty="0" smtClean="0"/>
              <a:t>پیوستن به سپاه</a:t>
            </a:r>
            <a:endParaRPr lang="en-US" dirty="0"/>
          </a:p>
        </p:txBody>
      </p:sp>
      <p:sp>
        <p:nvSpPr>
          <p:cNvPr id="3" name="Content Placeholder 2"/>
          <p:cNvSpPr>
            <a:spLocks noGrp="1"/>
          </p:cNvSpPr>
          <p:nvPr>
            <p:ph idx="1"/>
          </p:nvPr>
        </p:nvSpPr>
        <p:spPr>
          <a:xfrm>
            <a:off x="457200" y="1000108"/>
            <a:ext cx="8229600" cy="5643602"/>
          </a:xfrm>
        </p:spPr>
        <p:txBody>
          <a:bodyPr>
            <a:noAutofit/>
          </a:bodyPr>
          <a:lstStyle/>
          <a:p>
            <a:pPr algn="justLow" rtl="1"/>
            <a:r>
              <a:rPr lang="fa-IR" sz="3600" dirty="0" smtClean="0"/>
              <a:t>مهر59 همزمان با فراغت دانشجويان خط امام از نگهداري گروگان‌ها، عراق تهاجم ناجوانمردانه‌اي را به مرزهاي غربي کشور آغاز کرد. اکثر دانشجويان نيز که دردوران حفاظت از گروگان‌ها دوره‌هاي آموزش نظامي را به صورت کامل درپادگان‌هاي شمال کشور گذرانده بودند، به جبهه رفتند. همچنين ارتباطات گسترده قبلي با سپاه پاسداران سبب شد تا اکثر دانشجويان لباس سبز پاسداري را به تن کنند</a:t>
            </a:r>
          </a:p>
          <a:p>
            <a:pPr algn="justLow" rtl="1">
              <a:buNone/>
            </a:pPr>
            <a:r>
              <a:rPr lang="fa-IR" sz="2800" dirty="0" smtClean="0"/>
              <a:t/>
            </a:r>
            <a:br>
              <a:rPr lang="fa-IR" sz="2800" dirty="0" smtClean="0"/>
            </a:b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7999">
              <a:srgbClr val="FEE7F2"/>
            </a:gs>
            <a:gs pos="36000">
              <a:srgbClr val="FAC77D"/>
            </a:gs>
            <a:gs pos="61000">
              <a:srgbClr val="FBA97D"/>
            </a:gs>
            <a:gs pos="82001">
              <a:srgbClr val="FBD49C"/>
            </a:gs>
            <a:gs pos="100000">
              <a:srgbClr val="FEE7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28794" y="214290"/>
            <a:ext cx="5643602" cy="571504"/>
          </a:xfrm>
        </p:spPr>
        <p:txBody>
          <a:bodyPr>
            <a:normAutofit/>
          </a:bodyPr>
          <a:lstStyle/>
          <a:p>
            <a:pPr rtl="1"/>
            <a:r>
              <a:rPr lang="fa-IR" sz="2400" dirty="0" smtClean="0"/>
              <a:t>اعضای پیوسته به سپاه</a:t>
            </a:r>
            <a:endParaRPr lang="en-US" sz="2400" dirty="0"/>
          </a:p>
        </p:txBody>
      </p:sp>
      <p:sp>
        <p:nvSpPr>
          <p:cNvPr id="3" name="Content Placeholder 2"/>
          <p:cNvSpPr>
            <a:spLocks noGrp="1"/>
          </p:cNvSpPr>
          <p:nvPr>
            <p:ph idx="1"/>
          </p:nvPr>
        </p:nvSpPr>
        <p:spPr>
          <a:xfrm>
            <a:off x="4500530" y="785794"/>
            <a:ext cx="4643470" cy="5572164"/>
          </a:xfrm>
        </p:spPr>
        <p:txBody>
          <a:bodyPr>
            <a:normAutofit fontScale="85000" lnSpcReduction="20000"/>
          </a:bodyPr>
          <a:lstStyle/>
          <a:p>
            <a:pPr algn="r" rtl="1"/>
            <a:r>
              <a:rPr lang="fa-IR" dirty="0" smtClean="0"/>
              <a:t> </a:t>
            </a:r>
            <a:r>
              <a:rPr lang="fa-IR" dirty="0" smtClean="0">
                <a:solidFill>
                  <a:srgbClr val="006600"/>
                </a:solidFill>
              </a:rPr>
              <a:t>اکبر رفان </a:t>
            </a:r>
            <a:r>
              <a:rPr lang="fa-IR" sz="1800" dirty="0" smtClean="0"/>
              <a:t>اولين فرمانده نيروي هوايي سپاه </a:t>
            </a:r>
          </a:p>
          <a:p>
            <a:pPr algn="r" rtl="1"/>
            <a:r>
              <a:rPr lang="fa-IR" dirty="0" smtClean="0">
                <a:solidFill>
                  <a:srgbClr val="006600"/>
                </a:solidFill>
              </a:rPr>
              <a:t>حسين دهقان </a:t>
            </a:r>
            <a:r>
              <a:rPr lang="fa-IR" sz="1800" dirty="0" smtClean="0"/>
              <a:t>به لبنان رفت رئيس بنياد شهيد انقلاب اسلامي </a:t>
            </a:r>
          </a:p>
          <a:p>
            <a:pPr algn="r" rtl="1"/>
            <a:r>
              <a:rPr lang="fa-IR" dirty="0" smtClean="0">
                <a:solidFill>
                  <a:srgbClr val="006600"/>
                </a:solidFill>
              </a:rPr>
              <a:t>عليرضا افشار </a:t>
            </a:r>
            <a:r>
              <a:rPr lang="fa-IR" sz="1200" dirty="0" smtClean="0"/>
              <a:t>رئيس ستاد مشترک سپاه پاسداران، فرمانده کل بسيج و معاون فرهنگي ستاد کل نيروهاي مسلح </a:t>
            </a:r>
          </a:p>
          <a:p>
            <a:pPr algn="r" rtl="1"/>
            <a:r>
              <a:rPr lang="fa-IR" dirty="0" smtClean="0">
                <a:solidFill>
                  <a:srgbClr val="006600"/>
                </a:solidFill>
              </a:rPr>
              <a:t>رضا سيف‌اللهي </a:t>
            </a:r>
            <a:r>
              <a:rPr lang="fa-IR" sz="1400" dirty="0" smtClean="0"/>
              <a:t>مسئول اطلاعات سپاه و اولين فرمانده نيروي انتظامي شد</a:t>
            </a:r>
          </a:p>
          <a:p>
            <a:pPr algn="r" rtl="1"/>
            <a:r>
              <a:rPr lang="fa-IR" dirty="0" smtClean="0">
                <a:solidFill>
                  <a:srgbClr val="006600"/>
                </a:solidFill>
              </a:rPr>
              <a:t>احمد حسيني</a:t>
            </a:r>
          </a:p>
          <a:p>
            <a:pPr algn="r" rtl="1"/>
            <a:r>
              <a:rPr lang="fa-IR" dirty="0" smtClean="0">
                <a:solidFill>
                  <a:srgbClr val="006600"/>
                </a:solidFill>
              </a:rPr>
              <a:t>حسين کمالي</a:t>
            </a:r>
          </a:p>
          <a:p>
            <a:pPr algn="r" rtl="1"/>
            <a:r>
              <a:rPr lang="fa-IR" dirty="0" smtClean="0">
                <a:solidFill>
                  <a:srgbClr val="006600"/>
                </a:solidFill>
              </a:rPr>
              <a:t>احمدرضا کاظمي </a:t>
            </a:r>
            <a:r>
              <a:rPr lang="fa-IR" sz="1400" dirty="0" smtClean="0"/>
              <a:t>(پسرعموي شهيد احمد کاظمي)</a:t>
            </a:r>
          </a:p>
          <a:p>
            <a:pPr algn="r" rtl="1"/>
            <a:r>
              <a:rPr lang="fa-IR" sz="2800" dirty="0" smtClean="0">
                <a:solidFill>
                  <a:srgbClr val="006600"/>
                </a:solidFill>
              </a:rPr>
              <a:t>علي زحمتکش</a:t>
            </a:r>
          </a:p>
          <a:p>
            <a:pPr algn="r" rtl="1"/>
            <a:r>
              <a:rPr lang="fa-IR" sz="2800" dirty="0" smtClean="0">
                <a:solidFill>
                  <a:srgbClr val="006600"/>
                </a:solidFill>
              </a:rPr>
              <a:t>محمدرضا خاتمي</a:t>
            </a:r>
          </a:p>
          <a:p>
            <a:pPr algn="r" rtl="1"/>
            <a:r>
              <a:rPr lang="fa-IR" sz="2800" dirty="0" smtClean="0">
                <a:solidFill>
                  <a:srgbClr val="006600"/>
                </a:solidFill>
              </a:rPr>
              <a:t>عزت‌الله ضرغامي</a:t>
            </a:r>
          </a:p>
          <a:p>
            <a:pPr algn="r" rtl="1"/>
            <a:r>
              <a:rPr lang="fa-IR" sz="2800" dirty="0" smtClean="0">
                <a:solidFill>
                  <a:srgbClr val="006600"/>
                </a:solidFill>
              </a:rPr>
              <a:t>محمد علي جعفري</a:t>
            </a:r>
          </a:p>
          <a:p>
            <a:pPr algn="r" rtl="1"/>
            <a:r>
              <a:rPr lang="fa-IR" sz="2800" dirty="0" smtClean="0">
                <a:solidFill>
                  <a:srgbClr val="006600"/>
                </a:solidFill>
              </a:rPr>
              <a:t>محسن میردامادی</a:t>
            </a:r>
            <a:r>
              <a:rPr lang="fa-IR" sz="2400" dirty="0" smtClean="0"/>
              <a:t> </a:t>
            </a:r>
            <a:r>
              <a:rPr lang="fa-IR" sz="1900" dirty="0" smtClean="0"/>
              <a:t>اولین معاون روابط بین الملل سپاه</a:t>
            </a:r>
            <a:endParaRPr lang="fa-IR" sz="1900" dirty="0" smtClean="0">
              <a:solidFill>
                <a:srgbClr val="006600"/>
              </a:solidFill>
            </a:endParaRPr>
          </a:p>
          <a:p>
            <a:pPr algn="r" rtl="1"/>
            <a:endParaRPr lang="fa-IR" dirty="0" smtClean="0">
              <a:solidFill>
                <a:srgbClr val="006600"/>
              </a:solidFill>
            </a:endParaRPr>
          </a:p>
          <a:p>
            <a:pPr algn="r" rtl="1">
              <a:buNone/>
            </a:pPr>
            <a:endParaRPr lang="fa-IR" dirty="0" smtClean="0">
              <a:solidFill>
                <a:srgbClr val="006600"/>
              </a:solidFill>
            </a:endParaRPr>
          </a:p>
          <a:p>
            <a:pPr algn="r" rtl="1"/>
            <a:endParaRPr lang="en-US" sz="1400" dirty="0">
              <a:solidFill>
                <a:srgbClr val="006600"/>
              </a:solidFill>
            </a:endParaRPr>
          </a:p>
        </p:txBody>
      </p:sp>
      <p:sp>
        <p:nvSpPr>
          <p:cNvPr id="6" name="TextBox 5"/>
          <p:cNvSpPr txBox="1"/>
          <p:nvPr/>
        </p:nvSpPr>
        <p:spPr>
          <a:xfrm>
            <a:off x="0" y="714356"/>
            <a:ext cx="4429124" cy="6278642"/>
          </a:xfrm>
          <a:prstGeom prst="rect">
            <a:avLst/>
          </a:prstGeom>
          <a:noFill/>
        </p:spPr>
        <p:txBody>
          <a:bodyPr wrap="square" rtlCol="0">
            <a:spAutoFit/>
          </a:bodyPr>
          <a:lstStyle/>
          <a:p>
            <a:pPr algn="r" rtl="1"/>
            <a:r>
              <a:rPr lang="fa-IR" sz="2000" dirty="0" smtClean="0">
                <a:solidFill>
                  <a:srgbClr val="FF0000"/>
                </a:solidFill>
              </a:rPr>
              <a:t>شهدا:</a:t>
            </a:r>
          </a:p>
          <a:p>
            <a:pPr algn="r" rtl="1"/>
            <a:r>
              <a:rPr lang="fa-IR" sz="2800" dirty="0" smtClean="0">
                <a:solidFill>
                  <a:srgbClr val="FF0000"/>
                </a:solidFill>
              </a:rPr>
              <a:t>محمد فاضل </a:t>
            </a:r>
          </a:p>
          <a:p>
            <a:pPr algn="r" rtl="1"/>
            <a:r>
              <a:rPr lang="fa-IR" sz="2800" dirty="0" smtClean="0">
                <a:solidFill>
                  <a:srgbClr val="FF0000"/>
                </a:solidFill>
              </a:rPr>
              <a:t>علي حاتمي </a:t>
            </a:r>
            <a:r>
              <a:rPr lang="fa-IR" sz="1400" dirty="0" smtClean="0"/>
              <a:t>(اولین نفر که از دیوارسفارت بالارفت)</a:t>
            </a:r>
          </a:p>
          <a:p>
            <a:pPr algn="r" rtl="1"/>
            <a:r>
              <a:rPr lang="fa-IR" sz="2800" dirty="0" smtClean="0">
                <a:solidFill>
                  <a:srgbClr val="FF0000"/>
                </a:solidFill>
              </a:rPr>
              <a:t>محسن وزوايي </a:t>
            </a:r>
          </a:p>
          <a:p>
            <a:pPr algn="r" rtl="1"/>
            <a:r>
              <a:rPr lang="fa-IR" sz="2800" dirty="0" smtClean="0">
                <a:solidFill>
                  <a:srgbClr val="FF0000"/>
                </a:solidFill>
              </a:rPr>
              <a:t>عباس ورامینی</a:t>
            </a:r>
          </a:p>
          <a:p>
            <a:pPr algn="r" rtl="1"/>
            <a:r>
              <a:rPr lang="fa-IR" sz="2800" dirty="0" smtClean="0">
                <a:solidFill>
                  <a:srgbClr val="FF0000"/>
                </a:solidFill>
              </a:rPr>
              <a:t>علي صبوري</a:t>
            </a:r>
          </a:p>
          <a:p>
            <a:pPr algn="r" rtl="1"/>
            <a:r>
              <a:rPr lang="fa-IR" sz="2800" dirty="0" smtClean="0">
                <a:solidFill>
                  <a:srgbClr val="FF0000"/>
                </a:solidFill>
              </a:rPr>
              <a:t>علي‌رضا هادي‌پور</a:t>
            </a:r>
          </a:p>
          <a:p>
            <a:pPr algn="r" rtl="1"/>
            <a:r>
              <a:rPr lang="fa-IR" sz="2800" dirty="0" smtClean="0">
                <a:solidFill>
                  <a:srgbClr val="FF0000"/>
                </a:solidFill>
              </a:rPr>
              <a:t>حسين شوريده</a:t>
            </a:r>
          </a:p>
          <a:p>
            <a:pPr algn="r" rtl="1"/>
            <a:r>
              <a:rPr lang="fa-IR" sz="2800" dirty="0" smtClean="0">
                <a:solidFill>
                  <a:srgbClr val="FF0000"/>
                </a:solidFill>
              </a:rPr>
              <a:t>غلامحسين بسطامي </a:t>
            </a:r>
            <a:r>
              <a:rPr lang="fa-IR" sz="1400" dirty="0" smtClean="0"/>
              <a:t>فرمانده سپاه سوسنگرد     </a:t>
            </a:r>
          </a:p>
          <a:p>
            <a:pPr algn="r" rtl="1">
              <a:buNone/>
            </a:pPr>
            <a:r>
              <a:rPr lang="fa-IR" sz="2800" dirty="0" smtClean="0">
                <a:solidFill>
                  <a:srgbClr val="FF0000"/>
                </a:solidFill>
              </a:rPr>
              <a:t>سید حسين علم‌الهدي</a:t>
            </a:r>
          </a:p>
          <a:p>
            <a:pPr algn="r" rtl="1">
              <a:buNone/>
            </a:pPr>
            <a:r>
              <a:rPr lang="fa-IR" sz="2800" dirty="0" smtClean="0">
                <a:solidFill>
                  <a:srgbClr val="FF0000"/>
                </a:solidFill>
              </a:rPr>
              <a:t>عبدالرحمن يا علي مدد</a:t>
            </a:r>
          </a:p>
          <a:p>
            <a:pPr algn="r" rtl="1">
              <a:buNone/>
            </a:pPr>
            <a:r>
              <a:rPr lang="fa-IR" sz="2800" dirty="0" smtClean="0">
                <a:solidFill>
                  <a:srgbClr val="FF0000"/>
                </a:solidFill>
              </a:rPr>
              <a:t>حسين بهادري </a:t>
            </a:r>
            <a:r>
              <a:rPr lang="fa-IR" sz="2800" dirty="0" smtClean="0"/>
              <a:t>و</a:t>
            </a:r>
            <a:r>
              <a:rPr lang="fa-IR" sz="2800" dirty="0" smtClean="0">
                <a:solidFill>
                  <a:srgbClr val="FF0000"/>
                </a:solidFill>
              </a:rPr>
              <a:t>حسين سيف</a:t>
            </a:r>
          </a:p>
          <a:p>
            <a:pPr algn="r" rtl="1">
              <a:buNone/>
            </a:pPr>
            <a:r>
              <a:rPr lang="fa-IR" sz="2800" dirty="0" smtClean="0">
                <a:solidFill>
                  <a:srgbClr val="FF0000"/>
                </a:solidFill>
              </a:rPr>
              <a:t>فضل‌الله عابديني</a:t>
            </a:r>
            <a:r>
              <a:rPr lang="fa-IR" sz="2800" dirty="0" smtClean="0"/>
              <a:t> و </a:t>
            </a:r>
            <a:r>
              <a:rPr lang="fa-IR" sz="2800" dirty="0" smtClean="0">
                <a:solidFill>
                  <a:srgbClr val="FF0000"/>
                </a:solidFill>
              </a:rPr>
              <a:t>مهدی رجب‌بيگي</a:t>
            </a:r>
          </a:p>
          <a:p>
            <a:pPr algn="r" rtl="1">
              <a:buNone/>
            </a:pPr>
            <a:r>
              <a:rPr lang="fa-IR" sz="2800" dirty="0" smtClean="0">
                <a:solidFill>
                  <a:srgbClr val="FF0000"/>
                </a:solidFill>
              </a:rPr>
              <a:t>حميد صفايي</a:t>
            </a:r>
            <a:r>
              <a:rPr lang="fa-IR" sz="2800" dirty="0" smtClean="0"/>
              <a:t> و </a:t>
            </a:r>
            <a:r>
              <a:rPr lang="fa-IR" sz="2800" dirty="0" smtClean="0">
                <a:solidFill>
                  <a:srgbClr val="FF0000"/>
                </a:solidFill>
              </a:rPr>
              <a:t>جلال شرفي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17999">
              <a:srgbClr val="FEE7F2"/>
            </a:gs>
            <a:gs pos="36000">
              <a:srgbClr val="FAC77D"/>
            </a:gs>
            <a:gs pos="61000">
              <a:srgbClr val="FBA97D"/>
            </a:gs>
            <a:gs pos="82001">
              <a:srgbClr val="FBD49C"/>
            </a:gs>
            <a:gs pos="100000">
              <a:srgbClr val="FEE7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58280" cy="1511288"/>
          </a:xfrm>
        </p:spPr>
        <p:txBody>
          <a:bodyPr>
            <a:normAutofit fontScale="90000"/>
          </a:bodyPr>
          <a:lstStyle/>
          <a:p>
            <a:pPr algn="r" rtl="1"/>
            <a:r>
              <a:rPr lang="fa-IR" sz="2000" dirty="0" smtClean="0"/>
              <a:t>محسن وزوایی ، عباس ورامینی ،حسین شوریده ، مهدی رجب بیگی </a:t>
            </a:r>
            <a:r>
              <a:rPr lang="fa-IR" sz="1800" dirty="0" smtClean="0"/>
              <a:t>، جلال شرفی،علی صبوری، علیرضا هادی پور، غلامحسین بسطامی، سید حسین علم الهدی ، محمد علی جعفری، علی اصغر زحمتکش،حسین دهقان، عزت الله ضرغامی، حبیب الله بیطرف،رحمان دادمان ،معصومه ابتکار، علیرضا افشار، رضا سیف اللهی ، محمدحسین شریف زادگان، حسین شیخ الاسلام،فروز رجایی فر، ابراهیم اصغرزاده، وفا تابش ، سید محمد هاشمی ،محسن میردامادی، محمدرضاخاتمی، محسن امین زاده، محو نعيمي پور،           ،  محمدرضا بهزادیان،حاتم قادري، جواد مظفر ، عباس عبدي ، تقي محمدي ، عباس زري باف ، مجتبی بدیعی،معصومه نورمحمدی ، سید عباس نبوی ، فائزه مصلحی</a:t>
            </a:r>
            <a:endParaRPr lang="en-US" sz="1800" dirty="0"/>
          </a:p>
        </p:txBody>
      </p:sp>
      <p:pic>
        <p:nvPicPr>
          <p:cNvPr id="1026" name="Picture 2" descr="I:\5564.jpg"/>
          <p:cNvPicPr>
            <a:picLocks noChangeAspect="1" noChangeArrowheads="1"/>
          </p:cNvPicPr>
          <p:nvPr/>
        </p:nvPicPr>
        <p:blipFill>
          <a:blip r:embed="rId2" cstate="print"/>
          <a:srcRect/>
          <a:stretch>
            <a:fillRect/>
          </a:stretch>
        </p:blipFill>
        <p:spPr bwMode="auto">
          <a:xfrm>
            <a:off x="16410" y="2000240"/>
            <a:ext cx="9127590" cy="3301145"/>
          </a:xfrm>
          <a:prstGeom prst="rect">
            <a:avLst/>
          </a:prstGeom>
          <a:noFill/>
        </p:spPr>
      </p:pic>
      <p:pic>
        <p:nvPicPr>
          <p:cNvPr id="3074" name="Picture 2"/>
          <p:cNvPicPr>
            <a:picLocks noChangeAspect="1" noChangeArrowheads="1"/>
          </p:cNvPicPr>
          <p:nvPr/>
        </p:nvPicPr>
        <p:blipFill>
          <a:blip r:embed="rId3"/>
          <a:srcRect/>
          <a:stretch>
            <a:fillRect/>
          </a:stretch>
        </p:blipFill>
        <p:spPr bwMode="auto">
          <a:xfrm>
            <a:off x="8318494" y="5286388"/>
            <a:ext cx="825506" cy="85725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7453694" y="5286388"/>
            <a:ext cx="890227" cy="857256"/>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6734196" y="5314969"/>
            <a:ext cx="838200" cy="8286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0000">
              <a:srgbClr val="002060"/>
            </a:gs>
            <a:gs pos="100000">
              <a:schemeClr val="accent1">
                <a:tint val="23500"/>
                <a:satMod val="1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501122" cy="5214974"/>
          </a:xfrm>
        </p:spPr>
        <p:txBody>
          <a:bodyPr>
            <a:normAutofit/>
          </a:bodyPr>
          <a:lstStyle/>
          <a:p>
            <a:pPr algn="r" rtl="1"/>
            <a:r>
              <a:rPr lang="fa-IR" sz="2400" dirty="0" smtClean="0"/>
              <a:t>مهدی </a:t>
            </a:r>
            <a:r>
              <a:rPr lang="fa-IR" sz="2400" dirty="0" smtClean="0">
                <a:solidFill>
                  <a:schemeClr val="bg1"/>
                </a:solidFill>
              </a:rPr>
              <a:t>رجب بیگی    </a:t>
            </a:r>
            <a:r>
              <a:rPr lang="fa-IR" sz="2400" dirty="0" smtClean="0"/>
              <a:t>سید حسین علم الهدی</a:t>
            </a:r>
            <a:br>
              <a:rPr lang="fa-IR" sz="2400" dirty="0" smtClean="0"/>
            </a:br>
            <a:r>
              <a:rPr lang="fa-IR" sz="2400" dirty="0" smtClean="0"/>
              <a:t/>
            </a:r>
            <a:br>
              <a:rPr lang="fa-IR" sz="2400" dirty="0" smtClean="0"/>
            </a:br>
            <a:r>
              <a:rPr lang="fa-IR" sz="2400" dirty="0" smtClean="0"/>
              <a:t>                                                                      </a:t>
            </a:r>
            <a:br>
              <a:rPr lang="fa-IR" sz="2400" dirty="0" smtClean="0"/>
            </a:br>
            <a:r>
              <a:rPr lang="fa-IR" sz="2400" dirty="0" smtClean="0"/>
              <a:t>                                                                       عباس ورامینی</a:t>
            </a:r>
            <a:br>
              <a:rPr lang="fa-IR" sz="2400" dirty="0" smtClean="0"/>
            </a:br>
            <a:r>
              <a:rPr lang="fa-IR" sz="2400" dirty="0" smtClean="0"/>
              <a:t/>
            </a:r>
            <a:br>
              <a:rPr lang="fa-IR" sz="2400" dirty="0" smtClean="0"/>
            </a:br>
            <a:r>
              <a:rPr lang="fa-IR" sz="2400" dirty="0" smtClean="0"/>
              <a:t/>
            </a:r>
            <a:br>
              <a:rPr lang="fa-IR" sz="2400" dirty="0" smtClean="0"/>
            </a:br>
            <a:r>
              <a:rPr lang="fa-IR" sz="2400" dirty="0" smtClean="0"/>
              <a:t/>
            </a:r>
            <a:br>
              <a:rPr lang="fa-IR" sz="2400" dirty="0" smtClean="0"/>
            </a:br>
            <a:r>
              <a:rPr lang="fa-IR" sz="2400" dirty="0" smtClean="0"/>
              <a:t/>
            </a:r>
            <a:br>
              <a:rPr lang="fa-IR" sz="2400" dirty="0" smtClean="0"/>
            </a:br>
            <a:r>
              <a:rPr lang="fa-IR" sz="2400" dirty="0" smtClean="0"/>
              <a:t>         </a:t>
            </a:r>
            <a:br>
              <a:rPr lang="fa-IR" sz="2400" dirty="0" smtClean="0"/>
            </a:br>
            <a:r>
              <a:rPr lang="fa-IR" sz="2400" dirty="0" smtClean="0"/>
              <a:t>                     </a:t>
            </a:r>
            <a:br>
              <a:rPr lang="fa-IR" sz="2400" dirty="0" smtClean="0"/>
            </a:br>
            <a:r>
              <a:rPr lang="fa-IR" sz="2400" dirty="0" smtClean="0"/>
              <a:t/>
            </a:r>
            <a:br>
              <a:rPr lang="fa-IR" sz="2400" dirty="0" smtClean="0"/>
            </a:br>
            <a:r>
              <a:rPr lang="fa-IR" sz="2400" dirty="0" smtClean="0"/>
              <a:t>                                                         </a:t>
            </a:r>
            <a:r>
              <a:rPr lang="fa-IR" sz="2400" dirty="0" smtClean="0">
                <a:solidFill>
                  <a:schemeClr val="bg1"/>
                </a:solidFill>
              </a:rPr>
              <a:t>محسن وزوایی</a:t>
            </a:r>
            <a:endParaRPr lang="en-US" sz="2400" dirty="0">
              <a:solidFill>
                <a:schemeClr val="bg1"/>
              </a:solidFill>
            </a:endParaRPr>
          </a:p>
        </p:txBody>
      </p:sp>
      <p:pic>
        <p:nvPicPr>
          <p:cNvPr id="1026" name="Picture 2" descr="C:\Users\user\Pictures\mohsen-1vezvaei.jpg"/>
          <p:cNvPicPr>
            <a:picLocks noChangeAspect="1" noChangeArrowheads="1"/>
          </p:cNvPicPr>
          <p:nvPr/>
        </p:nvPicPr>
        <p:blipFill>
          <a:blip r:embed="rId2" cstate="print"/>
          <a:srcRect/>
          <a:stretch>
            <a:fillRect/>
          </a:stretch>
        </p:blipFill>
        <p:spPr bwMode="auto">
          <a:xfrm>
            <a:off x="0" y="2571744"/>
            <a:ext cx="3061970" cy="4095318"/>
          </a:xfrm>
          <a:prstGeom prst="rect">
            <a:avLst/>
          </a:prstGeom>
          <a:noFill/>
        </p:spPr>
      </p:pic>
      <p:pic>
        <p:nvPicPr>
          <p:cNvPr id="1027" name="Picture 3" descr="C:\Users\user\Pictures\rajabdesk.jpg"/>
          <p:cNvPicPr>
            <a:picLocks noChangeAspect="1" noChangeArrowheads="1"/>
          </p:cNvPicPr>
          <p:nvPr/>
        </p:nvPicPr>
        <p:blipFill>
          <a:blip r:embed="rId3" cstate="print"/>
          <a:srcRect/>
          <a:stretch>
            <a:fillRect/>
          </a:stretch>
        </p:blipFill>
        <p:spPr bwMode="auto">
          <a:xfrm>
            <a:off x="4762469" y="1571612"/>
            <a:ext cx="4381531" cy="3286148"/>
          </a:xfrm>
          <a:prstGeom prst="rect">
            <a:avLst/>
          </a:prstGeom>
          <a:noFill/>
        </p:spPr>
      </p:pic>
      <p:pic>
        <p:nvPicPr>
          <p:cNvPr id="1028" name="Picture 4" descr="C:\Users\user\Pictures\alamolhoda-small.jpg"/>
          <p:cNvPicPr>
            <a:picLocks noChangeAspect="1" noChangeArrowheads="1"/>
          </p:cNvPicPr>
          <p:nvPr/>
        </p:nvPicPr>
        <p:blipFill>
          <a:blip r:embed="rId4" cstate="print"/>
          <a:srcRect/>
          <a:stretch>
            <a:fillRect/>
          </a:stretch>
        </p:blipFill>
        <p:spPr bwMode="auto">
          <a:xfrm>
            <a:off x="4572000" y="1571612"/>
            <a:ext cx="2411030" cy="3214706"/>
          </a:xfrm>
          <a:prstGeom prst="rect">
            <a:avLst/>
          </a:prstGeom>
          <a:noFill/>
        </p:spPr>
      </p:pic>
      <p:pic>
        <p:nvPicPr>
          <p:cNvPr id="2050" name="Picture 2" descr="I:\images22.jpg"/>
          <p:cNvPicPr>
            <a:picLocks noChangeAspect="1" noChangeArrowheads="1"/>
          </p:cNvPicPr>
          <p:nvPr/>
        </p:nvPicPr>
        <p:blipFill>
          <a:blip r:embed="rId5" cstate="print"/>
          <a:srcRect/>
          <a:stretch>
            <a:fillRect/>
          </a:stretch>
        </p:blipFill>
        <p:spPr bwMode="auto">
          <a:xfrm>
            <a:off x="0" y="0"/>
            <a:ext cx="3573599" cy="215703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7999">
              <a:srgbClr val="FEE7F2"/>
            </a:gs>
            <a:gs pos="36000">
              <a:srgbClr val="FAC77D"/>
            </a:gs>
            <a:gs pos="61000">
              <a:srgbClr val="FBA97D"/>
            </a:gs>
            <a:gs pos="82001">
              <a:srgbClr val="FBD49C"/>
            </a:gs>
            <a:gs pos="100000">
              <a:srgbClr val="FEE7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سرنوشت مکان سفارت</a:t>
            </a:r>
            <a:endParaRPr lang="en-US" dirty="0"/>
          </a:p>
        </p:txBody>
      </p:sp>
      <p:sp>
        <p:nvSpPr>
          <p:cNvPr id="3" name="Content Placeholder 2"/>
          <p:cNvSpPr>
            <a:spLocks noGrp="1"/>
          </p:cNvSpPr>
          <p:nvPr>
            <p:ph idx="1"/>
          </p:nvPr>
        </p:nvSpPr>
        <p:spPr/>
        <p:txBody>
          <a:bodyPr/>
          <a:lstStyle/>
          <a:p>
            <a:pPr algn="justLow" rtl="1"/>
            <a:r>
              <a:rPr lang="fa-IR" dirty="0" smtClean="0"/>
              <a:t>لانه جاسوسي تا چند سال در اختياردانشجويان بود، کار بررسي اسناد ادامه داشت و عصرهاي جمعه به بهانه ديدار،مسابقه فوتبالي نيز در زمين ورزش برگزار مي‌شد اما با تصميم دولت درسال 64 لانه جاسوسي تحويل سپاه پاسداران شد. اسناد و مدارک نيز منتشر شد و</a:t>
            </a:r>
            <a:br>
              <a:rPr lang="fa-IR" dirty="0" smtClean="0"/>
            </a:br>
            <a:r>
              <a:rPr lang="fa-IR" dirty="0" smtClean="0"/>
              <a:t>آنچه منتشر نشده بود، در اختيار وزارت تازه تأسيس اطلاعات قرار گرفت.</a:t>
            </a:r>
            <a:endParaRPr lang="en-US" dirty="0" smtClean="0"/>
          </a:p>
          <a:p>
            <a:pPr algn="justLow" rt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DEBCF">
                <a:alpha val="0"/>
              </a:srgbClr>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1934" y="274638"/>
            <a:ext cx="4614866" cy="1143000"/>
          </a:xfrm>
        </p:spPr>
        <p:txBody>
          <a:bodyPr/>
          <a:lstStyle/>
          <a:p>
            <a:r>
              <a:rPr lang="fa-IR" dirty="0" smtClean="0"/>
              <a:t>حاج عباس وراميني</a:t>
            </a:r>
            <a:endParaRPr lang="en-US" dirty="0"/>
          </a:p>
        </p:txBody>
      </p:sp>
      <p:pic>
        <p:nvPicPr>
          <p:cNvPr id="1026" name="Picture 2" descr="I:\Varamini_.jpg"/>
          <p:cNvPicPr>
            <a:picLocks noChangeAspect="1" noChangeArrowheads="1"/>
          </p:cNvPicPr>
          <p:nvPr/>
        </p:nvPicPr>
        <p:blipFill>
          <a:blip r:embed="rId2" cstate="print"/>
          <a:srcRect/>
          <a:stretch>
            <a:fillRect/>
          </a:stretch>
        </p:blipFill>
        <p:spPr bwMode="auto">
          <a:xfrm>
            <a:off x="0" y="0"/>
            <a:ext cx="4632960" cy="6858001"/>
          </a:xfrm>
          <a:prstGeom prst="rect">
            <a:avLst/>
          </a:prstGeom>
          <a:noFill/>
        </p:spPr>
      </p:pic>
      <p:sp>
        <p:nvSpPr>
          <p:cNvPr id="4" name="Rectangle 3"/>
          <p:cNvSpPr/>
          <p:nvPr/>
        </p:nvSpPr>
        <p:spPr>
          <a:xfrm>
            <a:off x="4572000" y="1571612"/>
            <a:ext cx="4429124" cy="1754326"/>
          </a:xfrm>
          <a:prstGeom prst="rect">
            <a:avLst/>
          </a:prstGeom>
        </p:spPr>
        <p:txBody>
          <a:bodyPr wrap="square">
            <a:spAutoFit/>
          </a:bodyPr>
          <a:lstStyle/>
          <a:p>
            <a:endParaRPr lang="fa-IR" dirty="0" smtClean="0"/>
          </a:p>
          <a:p>
            <a:pPr algn="r" rtl="1"/>
            <a:r>
              <a:rPr lang="fa-IR" sz="2400" dirty="0" smtClean="0"/>
              <a:t>فرماندهي ستاد لشکر 27 </a:t>
            </a:r>
            <a:r>
              <a:rPr lang="fa-IR" dirty="0" smtClean="0"/>
              <a:t>محمدرسول‌الله (ص) </a:t>
            </a:r>
          </a:p>
          <a:p>
            <a:pPr algn="r" rtl="1"/>
            <a:r>
              <a:rPr lang="fa-IR" sz="2400" dirty="0" smtClean="0"/>
              <a:t>در 28 آبان 62 در ارتفاعات کاني‌مانگا </a:t>
            </a:r>
          </a:p>
          <a:p>
            <a:pPr algn="r" rtl="1"/>
            <a:r>
              <a:rPr lang="fa-IR" sz="2400" dirty="0" smtClean="0"/>
              <a:t>و در عمليات والفجر 4 به شهادت رسيد.</a:t>
            </a:r>
            <a:r>
              <a:rPr lang="fa-IR" dirty="0" smtClean="0"/>
              <a:t/>
            </a:r>
            <a:br>
              <a:rPr lang="fa-IR"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Rectangle 4"/>
          <p:cNvSpPr>
            <a:spLocks noChangeArrowheads="1"/>
          </p:cNvSpPr>
          <p:nvPr/>
        </p:nvSpPr>
        <p:spPr bwMode="auto">
          <a:xfrm>
            <a:off x="1571604" y="460359"/>
            <a:ext cx="6550025" cy="611187"/>
          </a:xfrm>
          <a:prstGeom prst="rect">
            <a:avLst/>
          </a:prstGeom>
          <a:solidFill>
            <a:schemeClr val="bg1"/>
          </a:solidFill>
          <a:ln w="25400" algn="ctr">
            <a:solidFill>
              <a:schemeClr val="tx1"/>
            </a:solidFill>
            <a:miter lim="800000"/>
            <a:headEnd/>
            <a:tailEnd/>
          </a:ln>
          <a:effectLst>
            <a:outerShdw dist="107763" dir="2700000" algn="ctr" rotWithShape="0">
              <a:schemeClr val="hlink">
                <a:alpha val="50000"/>
              </a:schemeClr>
            </a:outerShdw>
          </a:effectLst>
        </p:spPr>
        <p:txBody>
          <a:bodyPr wrap="none" anchor="ctr"/>
          <a:lstStyle/>
          <a:p>
            <a:pPr algn="ctr">
              <a:defRPr/>
            </a:pPr>
            <a:r>
              <a:rPr lang="fa-IR" sz="3200" dirty="0" smtClean="0">
                <a:solidFill>
                  <a:srgbClr val="C00000"/>
                </a:solidFill>
              </a:rPr>
              <a:t>دوران فعالیت دفتر تحکیم وحدت</a:t>
            </a:r>
            <a:endParaRPr lang="en-US" sz="3200" b="1" dirty="0">
              <a:solidFill>
                <a:srgbClr val="C00000"/>
              </a:solidFill>
              <a:latin typeface="Tahoma" pitchFamily="34" charset="0"/>
              <a:cs typeface="B Yagut" pitchFamily="2" charset="-78"/>
            </a:endParaRPr>
          </a:p>
        </p:txBody>
      </p:sp>
      <p:sp>
        <p:nvSpPr>
          <p:cNvPr id="5" name="Text Box 5"/>
          <p:cNvSpPr txBox="1">
            <a:spLocks noChangeArrowheads="1"/>
          </p:cNvSpPr>
          <p:nvPr/>
        </p:nvSpPr>
        <p:spPr bwMode="auto">
          <a:xfrm>
            <a:off x="1928794" y="1643050"/>
            <a:ext cx="5186363" cy="500063"/>
          </a:xfrm>
          <a:prstGeom prst="rect">
            <a:avLst/>
          </a:prstGeom>
          <a:solidFill>
            <a:schemeClr val="bg1"/>
          </a:solidFill>
          <a:ln w="25400">
            <a:solidFill>
              <a:srgbClr val="800000"/>
            </a:solidFill>
            <a:miter lim="800000"/>
            <a:headEnd/>
            <a:tailEnd/>
          </a:ln>
          <a:effectLst>
            <a:outerShdw dist="135003" dir="2928844" algn="ctr" rotWithShape="0">
              <a:schemeClr val="folHlink"/>
            </a:outerShdw>
          </a:effectLst>
        </p:spPr>
        <p:txBody>
          <a:bodyPr anchor="ctr"/>
          <a:lstStyle/>
          <a:p>
            <a:pPr algn="ctr" rtl="1">
              <a:spcBef>
                <a:spcPct val="50000"/>
              </a:spcBef>
              <a:buSzPct val="80000"/>
              <a:defRPr/>
            </a:pPr>
            <a:r>
              <a:rPr lang="fa-IR" sz="2000" b="1" dirty="0" smtClean="0">
                <a:solidFill>
                  <a:srgbClr val="000099"/>
                </a:solidFill>
                <a:latin typeface="Tahoma" pitchFamily="34" charset="0"/>
              </a:rPr>
              <a:t>دوره اول:1358 تا 1361</a:t>
            </a:r>
            <a:endParaRPr lang="fa-IR" sz="2000" b="1" dirty="0">
              <a:solidFill>
                <a:srgbClr val="000099"/>
              </a:solidFill>
              <a:latin typeface="Tahoma" pitchFamily="34" charset="0"/>
            </a:endParaRPr>
          </a:p>
        </p:txBody>
      </p:sp>
      <p:sp>
        <p:nvSpPr>
          <p:cNvPr id="6" name="Text Box 6"/>
          <p:cNvSpPr txBox="1">
            <a:spLocks noChangeArrowheads="1"/>
          </p:cNvSpPr>
          <p:nvPr/>
        </p:nvSpPr>
        <p:spPr bwMode="auto">
          <a:xfrm>
            <a:off x="1928794" y="3357562"/>
            <a:ext cx="5186363" cy="500063"/>
          </a:xfrm>
          <a:prstGeom prst="rect">
            <a:avLst/>
          </a:prstGeom>
          <a:solidFill>
            <a:schemeClr val="bg1"/>
          </a:solidFill>
          <a:ln w="25400">
            <a:solidFill>
              <a:srgbClr val="800000"/>
            </a:solidFill>
            <a:miter lim="800000"/>
            <a:headEnd/>
            <a:tailEnd/>
          </a:ln>
          <a:effectLst>
            <a:outerShdw dist="135003" dir="2928844" algn="ctr" rotWithShape="0">
              <a:schemeClr val="folHlink"/>
            </a:outerShdw>
          </a:effectLst>
        </p:spPr>
        <p:txBody>
          <a:bodyPr wrap="none" anchor="ctr"/>
          <a:lstStyle/>
          <a:p>
            <a:pPr algn="ctr" rtl="1">
              <a:spcBef>
                <a:spcPct val="50000"/>
              </a:spcBef>
              <a:buSzPct val="80000"/>
              <a:defRPr/>
            </a:pPr>
            <a:r>
              <a:rPr lang="fa-IR" sz="2000" b="1" dirty="0" smtClean="0">
                <a:solidFill>
                  <a:srgbClr val="000099"/>
                </a:solidFill>
                <a:latin typeface="Tahoma" pitchFamily="34" charset="0"/>
              </a:rPr>
              <a:t>دوره سوم:1368 تا 1376</a:t>
            </a:r>
            <a:endParaRPr lang="fa-IR" sz="2000" b="1" dirty="0">
              <a:solidFill>
                <a:srgbClr val="000099"/>
              </a:solidFill>
              <a:latin typeface="Tahoma" pitchFamily="34" charset="0"/>
            </a:endParaRPr>
          </a:p>
        </p:txBody>
      </p:sp>
      <p:sp>
        <p:nvSpPr>
          <p:cNvPr id="7" name="Text Box 7"/>
          <p:cNvSpPr txBox="1">
            <a:spLocks noChangeArrowheads="1"/>
          </p:cNvSpPr>
          <p:nvPr/>
        </p:nvSpPr>
        <p:spPr bwMode="auto">
          <a:xfrm>
            <a:off x="1928794" y="2428868"/>
            <a:ext cx="5186363" cy="500063"/>
          </a:xfrm>
          <a:prstGeom prst="rect">
            <a:avLst/>
          </a:prstGeom>
          <a:solidFill>
            <a:schemeClr val="bg1"/>
          </a:solidFill>
          <a:ln w="25400">
            <a:solidFill>
              <a:srgbClr val="800000"/>
            </a:solidFill>
            <a:miter lim="800000"/>
            <a:headEnd/>
            <a:tailEnd/>
          </a:ln>
          <a:effectLst>
            <a:outerShdw dist="135003" dir="2928844" algn="ctr" rotWithShape="0">
              <a:schemeClr val="folHlink"/>
            </a:outerShdw>
          </a:effectLst>
        </p:spPr>
        <p:txBody>
          <a:bodyPr anchor="ctr"/>
          <a:lstStyle/>
          <a:p>
            <a:pPr algn="ctr" rtl="1">
              <a:spcBef>
                <a:spcPct val="50000"/>
              </a:spcBef>
              <a:buSzPct val="80000"/>
              <a:defRPr/>
            </a:pPr>
            <a:r>
              <a:rPr lang="fa-IR" sz="2000" b="1" dirty="0" smtClean="0">
                <a:solidFill>
                  <a:srgbClr val="000099"/>
                </a:solidFill>
                <a:latin typeface="Tahoma" pitchFamily="34" charset="0"/>
              </a:rPr>
              <a:t>دوره دوم:1361 تا 1368</a:t>
            </a:r>
            <a:endParaRPr lang="fa-IR" sz="2000" b="1" dirty="0">
              <a:solidFill>
                <a:srgbClr val="000099"/>
              </a:solidFill>
              <a:latin typeface="Tahoma" pitchFamily="34" charset="0"/>
            </a:endParaRPr>
          </a:p>
        </p:txBody>
      </p:sp>
      <p:sp>
        <p:nvSpPr>
          <p:cNvPr id="8" name="Line 12"/>
          <p:cNvSpPr>
            <a:spLocks noChangeShapeType="1"/>
          </p:cNvSpPr>
          <p:nvPr/>
        </p:nvSpPr>
        <p:spPr bwMode="auto">
          <a:xfrm flipH="1" flipV="1">
            <a:off x="7143768" y="2000240"/>
            <a:ext cx="857232" cy="30481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fa-IR"/>
          </a:p>
        </p:txBody>
      </p:sp>
      <p:sp>
        <p:nvSpPr>
          <p:cNvPr id="9" name="Line 13"/>
          <p:cNvSpPr>
            <a:spLocks noChangeShapeType="1"/>
          </p:cNvSpPr>
          <p:nvPr/>
        </p:nvSpPr>
        <p:spPr bwMode="auto">
          <a:xfrm flipH="1">
            <a:off x="7215206" y="2305050"/>
            <a:ext cx="785794" cy="48100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fa-IR"/>
          </a:p>
        </p:txBody>
      </p:sp>
      <p:sp>
        <p:nvSpPr>
          <p:cNvPr id="10" name="Line 14"/>
          <p:cNvSpPr>
            <a:spLocks noChangeShapeType="1"/>
          </p:cNvSpPr>
          <p:nvPr/>
        </p:nvSpPr>
        <p:spPr bwMode="auto">
          <a:xfrm flipH="1">
            <a:off x="7143768" y="2305050"/>
            <a:ext cx="857232" cy="1409702"/>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fa-IR"/>
          </a:p>
        </p:txBody>
      </p:sp>
      <p:sp>
        <p:nvSpPr>
          <p:cNvPr id="11" name="Text Box 6"/>
          <p:cNvSpPr txBox="1">
            <a:spLocks noChangeArrowheads="1"/>
          </p:cNvSpPr>
          <p:nvPr/>
        </p:nvSpPr>
        <p:spPr bwMode="auto">
          <a:xfrm>
            <a:off x="1928794" y="4071942"/>
            <a:ext cx="5186363" cy="500063"/>
          </a:xfrm>
          <a:prstGeom prst="rect">
            <a:avLst/>
          </a:prstGeom>
          <a:solidFill>
            <a:schemeClr val="bg1"/>
          </a:solidFill>
          <a:ln w="25400">
            <a:solidFill>
              <a:srgbClr val="800000"/>
            </a:solidFill>
            <a:miter lim="800000"/>
            <a:headEnd/>
            <a:tailEnd/>
          </a:ln>
          <a:effectLst>
            <a:outerShdw dist="135003" dir="2928844" algn="ctr" rotWithShape="0">
              <a:schemeClr val="folHlink"/>
            </a:outerShdw>
          </a:effectLst>
        </p:spPr>
        <p:txBody>
          <a:bodyPr wrap="none" anchor="ctr"/>
          <a:lstStyle/>
          <a:p>
            <a:pPr algn="ctr" rtl="1">
              <a:spcBef>
                <a:spcPct val="50000"/>
              </a:spcBef>
              <a:buSzPct val="80000"/>
              <a:defRPr/>
            </a:pPr>
            <a:r>
              <a:rPr lang="fa-IR" sz="2000" b="1" dirty="0" smtClean="0">
                <a:solidFill>
                  <a:srgbClr val="000099"/>
                </a:solidFill>
                <a:latin typeface="Tahoma" pitchFamily="34" charset="0"/>
              </a:rPr>
              <a:t>دوره چهارم:1376 تا 1379 </a:t>
            </a:r>
            <a:endParaRPr lang="fa-IR" sz="2000" b="1" dirty="0">
              <a:solidFill>
                <a:srgbClr val="000099"/>
              </a:solidFill>
              <a:latin typeface="Tahoma" pitchFamily="34" charset="0"/>
            </a:endParaRPr>
          </a:p>
        </p:txBody>
      </p:sp>
      <p:sp>
        <p:nvSpPr>
          <p:cNvPr id="12" name="Line 14"/>
          <p:cNvSpPr>
            <a:spLocks noChangeShapeType="1"/>
          </p:cNvSpPr>
          <p:nvPr/>
        </p:nvSpPr>
        <p:spPr bwMode="auto">
          <a:xfrm flipH="1">
            <a:off x="7215206" y="2286000"/>
            <a:ext cx="785794" cy="2143132"/>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fa-IR"/>
          </a:p>
        </p:txBody>
      </p:sp>
      <p:sp>
        <p:nvSpPr>
          <p:cNvPr id="13" name="Text Box 6"/>
          <p:cNvSpPr txBox="1">
            <a:spLocks noChangeArrowheads="1"/>
          </p:cNvSpPr>
          <p:nvPr/>
        </p:nvSpPr>
        <p:spPr bwMode="auto">
          <a:xfrm>
            <a:off x="1928794" y="4857760"/>
            <a:ext cx="5186363" cy="500063"/>
          </a:xfrm>
          <a:prstGeom prst="rect">
            <a:avLst/>
          </a:prstGeom>
          <a:solidFill>
            <a:schemeClr val="bg1"/>
          </a:solidFill>
          <a:ln w="25400">
            <a:solidFill>
              <a:srgbClr val="800000"/>
            </a:solidFill>
            <a:miter lim="800000"/>
            <a:headEnd/>
            <a:tailEnd/>
          </a:ln>
          <a:effectLst>
            <a:outerShdw dist="135003" dir="2928844" algn="ctr" rotWithShape="0">
              <a:schemeClr val="folHlink"/>
            </a:outerShdw>
          </a:effectLst>
        </p:spPr>
        <p:txBody>
          <a:bodyPr wrap="none" anchor="ctr"/>
          <a:lstStyle/>
          <a:p>
            <a:pPr algn="ctr" rtl="1">
              <a:spcBef>
                <a:spcPct val="50000"/>
              </a:spcBef>
              <a:buSzPct val="80000"/>
              <a:defRPr/>
            </a:pPr>
            <a:r>
              <a:rPr lang="fa-IR" sz="2000" b="1" dirty="0" smtClean="0">
                <a:solidFill>
                  <a:srgbClr val="000099"/>
                </a:solidFill>
                <a:latin typeface="Tahoma" pitchFamily="34" charset="0"/>
              </a:rPr>
              <a:t>دوره پنجم:1379 تا 1383 </a:t>
            </a:r>
            <a:endParaRPr lang="fa-IR" sz="2000" b="1" dirty="0">
              <a:solidFill>
                <a:srgbClr val="000099"/>
              </a:solidFill>
              <a:latin typeface="Tahoma" pitchFamily="34" charset="0"/>
            </a:endParaRPr>
          </a:p>
        </p:txBody>
      </p:sp>
      <p:sp>
        <p:nvSpPr>
          <p:cNvPr id="14" name="Text Box 6"/>
          <p:cNvSpPr txBox="1">
            <a:spLocks noChangeArrowheads="1"/>
          </p:cNvSpPr>
          <p:nvPr/>
        </p:nvSpPr>
        <p:spPr bwMode="auto">
          <a:xfrm>
            <a:off x="1928794" y="5643578"/>
            <a:ext cx="5186363" cy="500063"/>
          </a:xfrm>
          <a:prstGeom prst="rect">
            <a:avLst/>
          </a:prstGeom>
          <a:solidFill>
            <a:schemeClr val="bg1"/>
          </a:solidFill>
          <a:ln w="25400">
            <a:solidFill>
              <a:srgbClr val="800000"/>
            </a:solidFill>
            <a:miter lim="800000"/>
            <a:headEnd/>
            <a:tailEnd/>
          </a:ln>
          <a:effectLst>
            <a:outerShdw dist="135003" dir="2928844" algn="ctr" rotWithShape="0">
              <a:schemeClr val="folHlink"/>
            </a:outerShdw>
          </a:effectLst>
        </p:spPr>
        <p:txBody>
          <a:bodyPr wrap="none" anchor="ctr"/>
          <a:lstStyle/>
          <a:p>
            <a:pPr algn="ctr" rtl="1">
              <a:spcBef>
                <a:spcPct val="50000"/>
              </a:spcBef>
              <a:buSzPct val="80000"/>
              <a:defRPr/>
            </a:pPr>
            <a:r>
              <a:rPr lang="fa-IR" sz="2000" b="1" dirty="0" smtClean="0">
                <a:solidFill>
                  <a:srgbClr val="000099"/>
                </a:solidFill>
                <a:latin typeface="Tahoma" pitchFamily="34" charset="0"/>
              </a:rPr>
              <a:t>دوره ششم:1383 تا 1388</a:t>
            </a:r>
            <a:endParaRPr lang="fa-IR" sz="2000" b="1" dirty="0">
              <a:solidFill>
                <a:srgbClr val="000099"/>
              </a:solidFill>
              <a:latin typeface="Tahoma" pitchFamily="34" charset="0"/>
            </a:endParaRPr>
          </a:p>
        </p:txBody>
      </p:sp>
      <p:cxnSp>
        <p:nvCxnSpPr>
          <p:cNvPr id="16" name="Straight Connector 15"/>
          <p:cNvCxnSpPr>
            <a:stCxn id="12" idx="0"/>
          </p:cNvCxnSpPr>
          <p:nvPr/>
        </p:nvCxnSpPr>
        <p:spPr>
          <a:xfrm rot="5400000">
            <a:off x="6143628" y="3357578"/>
            <a:ext cx="2928950" cy="78579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a:stCxn id="12" idx="0"/>
          </p:cNvCxnSpPr>
          <p:nvPr/>
        </p:nvCxnSpPr>
        <p:spPr>
          <a:xfrm rot="5400000">
            <a:off x="5750719" y="3750487"/>
            <a:ext cx="3714768" cy="785794"/>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1000"/>
                                        <p:tgtEl>
                                          <p:spTgt spid="8"/>
                                        </p:tgtEl>
                                      </p:cBhvr>
                                    </p:animEffect>
                                  </p:childTnLst>
                                </p:cTn>
                              </p:par>
                            </p:childTnLst>
                          </p:cTn>
                        </p:par>
                        <p:par>
                          <p:cTn id="15" fill="hold">
                            <p:stCondLst>
                              <p:cond delay="2000"/>
                            </p:stCondLst>
                            <p:childTnLst>
                              <p:par>
                                <p:cTn id="16" presetID="5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385" decel="100000"/>
                                        <p:tgtEl>
                                          <p:spTgt spid="5"/>
                                        </p:tgtEl>
                                      </p:cBhvr>
                                    </p:animEffect>
                                    <p:animScale>
                                      <p:cBhvr>
                                        <p:cTn id="19" dur="385" decel="100000"/>
                                        <p:tgtEl>
                                          <p:spTgt spid="5"/>
                                        </p:tgtEl>
                                      </p:cBhvr>
                                      <p:from x="10000" y="10000"/>
                                      <p:to x="200000" y="450000"/>
                                    </p:animScale>
                                    <p:animScale>
                                      <p:cBhvr>
                                        <p:cTn id="20" dur="615" accel="100000" fill="hold">
                                          <p:stCondLst>
                                            <p:cond delay="385"/>
                                          </p:stCondLst>
                                        </p:cTn>
                                        <p:tgtEl>
                                          <p:spTgt spid="5"/>
                                        </p:tgtEl>
                                      </p:cBhvr>
                                      <p:from x="200000" y="450000"/>
                                      <p:to x="100000" y="100000"/>
                                    </p:animScale>
                                    <p:set>
                                      <p:cBhvr>
                                        <p:cTn id="21" dur="385" fill="hold"/>
                                        <p:tgtEl>
                                          <p:spTgt spid="5"/>
                                        </p:tgtEl>
                                        <p:attrNameLst>
                                          <p:attrName>ppt_x</p:attrName>
                                        </p:attrNameLst>
                                      </p:cBhvr>
                                      <p:to>
                                        <p:strVal val="(0.5)"/>
                                      </p:to>
                                    </p:set>
                                    <p:anim from="(0.5)" to="(#ppt_x)" calcmode="lin" valueType="num">
                                      <p:cBhvr>
                                        <p:cTn id="22" dur="615" accel="100000" fill="hold">
                                          <p:stCondLst>
                                            <p:cond delay="385"/>
                                          </p:stCondLst>
                                        </p:cTn>
                                        <p:tgtEl>
                                          <p:spTgt spid="5"/>
                                        </p:tgtEl>
                                        <p:attrNameLst>
                                          <p:attrName>ppt_x</p:attrName>
                                        </p:attrNameLst>
                                      </p:cBhvr>
                                    </p:anim>
                                    <p:set>
                                      <p:cBhvr>
                                        <p:cTn id="23" dur="385" fill="hold"/>
                                        <p:tgtEl>
                                          <p:spTgt spid="5"/>
                                        </p:tgtEl>
                                        <p:attrNameLst>
                                          <p:attrName>ppt_y</p:attrName>
                                        </p:attrNameLst>
                                      </p:cBhvr>
                                      <p:to>
                                        <p:strVal val="(#ppt_y+0.4)"/>
                                      </p:to>
                                    </p:set>
                                    <p:anim from="(#ppt_y+0.4)" to="(#ppt_y)" calcmode="lin" valueType="num">
                                      <p:cBhvr>
                                        <p:cTn id="24" dur="615" accel="100000" fill="hold">
                                          <p:stCondLst>
                                            <p:cond delay="385"/>
                                          </p:stCondLst>
                                        </p:cTn>
                                        <p:tgtEl>
                                          <p:spTgt spid="5"/>
                                        </p:tgtEl>
                                        <p:attrNameLst>
                                          <p:attrName>ppt_y</p:attrName>
                                        </p:attrNameLst>
                                      </p:cBhvr>
                                    </p:anim>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par>
                          <p:cTn id="28" fill="hold">
                            <p:stCondLst>
                              <p:cond delay="4000"/>
                            </p:stCondLst>
                            <p:childTnLst>
                              <p:par>
                                <p:cTn id="29" presetID="5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85" decel="100000"/>
                                        <p:tgtEl>
                                          <p:spTgt spid="7"/>
                                        </p:tgtEl>
                                      </p:cBhvr>
                                    </p:animEffect>
                                    <p:animScale>
                                      <p:cBhvr>
                                        <p:cTn id="32" dur="385" decel="100000"/>
                                        <p:tgtEl>
                                          <p:spTgt spid="7"/>
                                        </p:tgtEl>
                                      </p:cBhvr>
                                      <p:from x="10000" y="10000"/>
                                      <p:to x="200000" y="450000"/>
                                    </p:animScale>
                                    <p:animScale>
                                      <p:cBhvr>
                                        <p:cTn id="33" dur="615" accel="100000" fill="hold">
                                          <p:stCondLst>
                                            <p:cond delay="385"/>
                                          </p:stCondLst>
                                        </p:cTn>
                                        <p:tgtEl>
                                          <p:spTgt spid="7"/>
                                        </p:tgtEl>
                                      </p:cBhvr>
                                      <p:from x="200000" y="450000"/>
                                      <p:to x="100000" y="100000"/>
                                    </p:animScale>
                                    <p:set>
                                      <p:cBhvr>
                                        <p:cTn id="34" dur="385" fill="hold"/>
                                        <p:tgtEl>
                                          <p:spTgt spid="7"/>
                                        </p:tgtEl>
                                        <p:attrNameLst>
                                          <p:attrName>ppt_x</p:attrName>
                                        </p:attrNameLst>
                                      </p:cBhvr>
                                      <p:to>
                                        <p:strVal val="(0.5)"/>
                                      </p:to>
                                    </p:set>
                                    <p:anim from="(0.5)" to="(#ppt_x)" calcmode="lin" valueType="num">
                                      <p:cBhvr>
                                        <p:cTn id="35" dur="615" accel="100000" fill="hold">
                                          <p:stCondLst>
                                            <p:cond delay="385"/>
                                          </p:stCondLst>
                                        </p:cTn>
                                        <p:tgtEl>
                                          <p:spTgt spid="7"/>
                                        </p:tgtEl>
                                        <p:attrNameLst>
                                          <p:attrName>ppt_x</p:attrName>
                                        </p:attrNameLst>
                                      </p:cBhvr>
                                    </p:anim>
                                    <p:set>
                                      <p:cBhvr>
                                        <p:cTn id="36" dur="385" fill="hold"/>
                                        <p:tgtEl>
                                          <p:spTgt spid="7"/>
                                        </p:tgtEl>
                                        <p:attrNameLst>
                                          <p:attrName>ppt_y</p:attrName>
                                        </p:attrNameLst>
                                      </p:cBhvr>
                                      <p:to>
                                        <p:strVal val="(#ppt_y+0.4)"/>
                                      </p:to>
                                    </p:set>
                                    <p:anim from="(#ppt_y+0.4)" to="(#ppt_y)" calcmode="lin" valueType="num">
                                      <p:cBhvr>
                                        <p:cTn id="37" dur="615" accel="100000" fill="hold">
                                          <p:stCondLst>
                                            <p:cond delay="385"/>
                                          </p:stCondLst>
                                        </p:cTn>
                                        <p:tgtEl>
                                          <p:spTgt spid="7"/>
                                        </p:tgtEl>
                                        <p:attrNameLst>
                                          <p:attrName>ppt_y</p:attrName>
                                        </p:attrNameLst>
                                      </p:cBhvr>
                                    </p:anim>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par>
                          <p:cTn id="41" fill="hold">
                            <p:stCondLst>
                              <p:cond delay="6000"/>
                            </p:stCondLst>
                            <p:childTnLst>
                              <p:par>
                                <p:cTn id="42" presetID="51"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385" decel="100000"/>
                                        <p:tgtEl>
                                          <p:spTgt spid="6"/>
                                        </p:tgtEl>
                                      </p:cBhvr>
                                    </p:animEffect>
                                    <p:animScale>
                                      <p:cBhvr>
                                        <p:cTn id="45" dur="385" decel="100000"/>
                                        <p:tgtEl>
                                          <p:spTgt spid="6"/>
                                        </p:tgtEl>
                                      </p:cBhvr>
                                      <p:from x="10000" y="10000"/>
                                      <p:to x="200000" y="450000"/>
                                    </p:animScale>
                                    <p:animScale>
                                      <p:cBhvr>
                                        <p:cTn id="46" dur="615" accel="100000" fill="hold">
                                          <p:stCondLst>
                                            <p:cond delay="385"/>
                                          </p:stCondLst>
                                        </p:cTn>
                                        <p:tgtEl>
                                          <p:spTgt spid="6"/>
                                        </p:tgtEl>
                                      </p:cBhvr>
                                      <p:from x="200000" y="450000"/>
                                      <p:to x="100000" y="100000"/>
                                    </p:animScale>
                                    <p:set>
                                      <p:cBhvr>
                                        <p:cTn id="47" dur="385" fill="hold"/>
                                        <p:tgtEl>
                                          <p:spTgt spid="6"/>
                                        </p:tgtEl>
                                        <p:attrNameLst>
                                          <p:attrName>ppt_x</p:attrName>
                                        </p:attrNameLst>
                                      </p:cBhvr>
                                      <p:to>
                                        <p:strVal val="(0.5)"/>
                                      </p:to>
                                    </p:set>
                                    <p:anim from="(0.5)" to="(#ppt_x)" calcmode="lin" valueType="num">
                                      <p:cBhvr>
                                        <p:cTn id="48" dur="615" accel="100000" fill="hold">
                                          <p:stCondLst>
                                            <p:cond delay="385"/>
                                          </p:stCondLst>
                                        </p:cTn>
                                        <p:tgtEl>
                                          <p:spTgt spid="6"/>
                                        </p:tgtEl>
                                        <p:attrNameLst>
                                          <p:attrName>ppt_x</p:attrName>
                                        </p:attrNameLst>
                                      </p:cBhvr>
                                    </p:anim>
                                    <p:set>
                                      <p:cBhvr>
                                        <p:cTn id="49" dur="385" fill="hold"/>
                                        <p:tgtEl>
                                          <p:spTgt spid="6"/>
                                        </p:tgtEl>
                                        <p:attrNameLst>
                                          <p:attrName>ppt_y</p:attrName>
                                        </p:attrNameLst>
                                      </p:cBhvr>
                                      <p:to>
                                        <p:strVal val="(#ppt_y+0.4)"/>
                                      </p:to>
                                    </p:set>
                                    <p:anim from="(#ppt_y+0.4)" to="(#ppt_y)" calcmode="lin" valueType="num">
                                      <p:cBhvr>
                                        <p:cTn id="50" dur="615" accel="100000" fill="hold">
                                          <p:stCondLst>
                                            <p:cond delay="385"/>
                                          </p:stCondLst>
                                        </p:cTn>
                                        <p:tgtEl>
                                          <p:spTgt spid="6"/>
                                        </p:tgtEl>
                                        <p:attrNameLst>
                                          <p:attrName>ppt_y</p:attrName>
                                        </p:attrNameLst>
                                      </p:cBhvr>
                                    </p:anim>
                                  </p:childTnLst>
                                </p:cTn>
                              </p:par>
                              <p:par>
                                <p:cTn id="51" presetID="6"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par>
                          <p:cTn id="54" fill="hold">
                            <p:stCondLst>
                              <p:cond delay="8000"/>
                            </p:stCondLst>
                            <p:childTnLst>
                              <p:par>
                                <p:cTn id="55" presetID="51"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385" decel="100000"/>
                                        <p:tgtEl>
                                          <p:spTgt spid="11"/>
                                        </p:tgtEl>
                                      </p:cBhvr>
                                    </p:animEffect>
                                    <p:animScale>
                                      <p:cBhvr>
                                        <p:cTn id="58" dur="385" decel="100000"/>
                                        <p:tgtEl>
                                          <p:spTgt spid="11"/>
                                        </p:tgtEl>
                                      </p:cBhvr>
                                      <p:from x="10000" y="10000"/>
                                      <p:to x="200000" y="450000"/>
                                    </p:animScale>
                                    <p:animScale>
                                      <p:cBhvr>
                                        <p:cTn id="59" dur="615" accel="100000" fill="hold">
                                          <p:stCondLst>
                                            <p:cond delay="385"/>
                                          </p:stCondLst>
                                        </p:cTn>
                                        <p:tgtEl>
                                          <p:spTgt spid="11"/>
                                        </p:tgtEl>
                                      </p:cBhvr>
                                      <p:from x="200000" y="450000"/>
                                      <p:to x="100000" y="100000"/>
                                    </p:animScale>
                                    <p:set>
                                      <p:cBhvr>
                                        <p:cTn id="60" dur="385" fill="hold"/>
                                        <p:tgtEl>
                                          <p:spTgt spid="11"/>
                                        </p:tgtEl>
                                        <p:attrNameLst>
                                          <p:attrName>ppt_x</p:attrName>
                                        </p:attrNameLst>
                                      </p:cBhvr>
                                      <p:to>
                                        <p:strVal val="(0.5)"/>
                                      </p:to>
                                    </p:set>
                                    <p:anim from="(0.5)" to="(#ppt_x)" calcmode="lin" valueType="num">
                                      <p:cBhvr>
                                        <p:cTn id="61" dur="615" accel="100000" fill="hold">
                                          <p:stCondLst>
                                            <p:cond delay="385"/>
                                          </p:stCondLst>
                                        </p:cTn>
                                        <p:tgtEl>
                                          <p:spTgt spid="11"/>
                                        </p:tgtEl>
                                        <p:attrNameLst>
                                          <p:attrName>ppt_x</p:attrName>
                                        </p:attrNameLst>
                                      </p:cBhvr>
                                    </p:anim>
                                    <p:set>
                                      <p:cBhvr>
                                        <p:cTn id="62" dur="385" fill="hold"/>
                                        <p:tgtEl>
                                          <p:spTgt spid="11"/>
                                        </p:tgtEl>
                                        <p:attrNameLst>
                                          <p:attrName>ppt_y</p:attrName>
                                        </p:attrNameLst>
                                      </p:cBhvr>
                                      <p:to>
                                        <p:strVal val="(#ppt_y+0.4)"/>
                                      </p:to>
                                    </p:set>
                                    <p:anim from="(#ppt_y+0.4)" to="(#ppt_y)" calcmode="lin" valueType="num">
                                      <p:cBhvr>
                                        <p:cTn id="63" dur="615" accel="100000" fill="hold">
                                          <p:stCondLst>
                                            <p:cond delay="385"/>
                                          </p:stCondLst>
                                        </p:cTn>
                                        <p:tgtEl>
                                          <p:spTgt spid="11"/>
                                        </p:tgtEl>
                                        <p:attrNameLst>
                                          <p:attrName>ppt_y</p:attrName>
                                        </p:attrNameLst>
                                      </p:cBhvr>
                                    </p:anim>
                                  </p:childTnLst>
                                </p:cTn>
                              </p:par>
                            </p:childTnLst>
                          </p:cTn>
                        </p:par>
                        <p:par>
                          <p:cTn id="64" fill="hold">
                            <p:stCondLst>
                              <p:cond delay="9000"/>
                            </p:stCondLst>
                            <p:childTnLst>
                              <p:par>
                                <p:cTn id="65" presetID="51"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385" decel="100000"/>
                                        <p:tgtEl>
                                          <p:spTgt spid="13"/>
                                        </p:tgtEl>
                                      </p:cBhvr>
                                    </p:animEffect>
                                    <p:animScale>
                                      <p:cBhvr>
                                        <p:cTn id="68" dur="385" decel="100000"/>
                                        <p:tgtEl>
                                          <p:spTgt spid="13"/>
                                        </p:tgtEl>
                                      </p:cBhvr>
                                      <p:from x="10000" y="10000"/>
                                      <p:to x="200000" y="450000"/>
                                    </p:animScale>
                                    <p:animScale>
                                      <p:cBhvr>
                                        <p:cTn id="69" dur="615" accel="100000" fill="hold">
                                          <p:stCondLst>
                                            <p:cond delay="385"/>
                                          </p:stCondLst>
                                        </p:cTn>
                                        <p:tgtEl>
                                          <p:spTgt spid="13"/>
                                        </p:tgtEl>
                                      </p:cBhvr>
                                      <p:from x="200000" y="450000"/>
                                      <p:to x="100000" y="100000"/>
                                    </p:animScale>
                                    <p:set>
                                      <p:cBhvr>
                                        <p:cTn id="70" dur="385" fill="hold"/>
                                        <p:tgtEl>
                                          <p:spTgt spid="13"/>
                                        </p:tgtEl>
                                        <p:attrNameLst>
                                          <p:attrName>ppt_x</p:attrName>
                                        </p:attrNameLst>
                                      </p:cBhvr>
                                      <p:to>
                                        <p:strVal val="(0.5)"/>
                                      </p:to>
                                    </p:set>
                                    <p:anim from="(0.5)" to="(#ppt_x)" calcmode="lin" valueType="num">
                                      <p:cBhvr>
                                        <p:cTn id="71" dur="615" accel="100000" fill="hold">
                                          <p:stCondLst>
                                            <p:cond delay="385"/>
                                          </p:stCondLst>
                                        </p:cTn>
                                        <p:tgtEl>
                                          <p:spTgt spid="13"/>
                                        </p:tgtEl>
                                        <p:attrNameLst>
                                          <p:attrName>ppt_x</p:attrName>
                                        </p:attrNameLst>
                                      </p:cBhvr>
                                    </p:anim>
                                    <p:set>
                                      <p:cBhvr>
                                        <p:cTn id="72" dur="385" fill="hold"/>
                                        <p:tgtEl>
                                          <p:spTgt spid="13"/>
                                        </p:tgtEl>
                                        <p:attrNameLst>
                                          <p:attrName>ppt_y</p:attrName>
                                        </p:attrNameLst>
                                      </p:cBhvr>
                                      <p:to>
                                        <p:strVal val="(#ppt_y+0.4)"/>
                                      </p:to>
                                    </p:set>
                                    <p:anim from="(#ppt_y+0.4)" to="(#ppt_y)" calcmode="lin" valueType="num">
                                      <p:cBhvr>
                                        <p:cTn id="73" dur="615" accel="100000" fill="hold">
                                          <p:stCondLst>
                                            <p:cond delay="385"/>
                                          </p:stCondLst>
                                        </p:cTn>
                                        <p:tgtEl>
                                          <p:spTgt spid="13"/>
                                        </p:tgtEl>
                                        <p:attrNameLst>
                                          <p:attrName>ppt_y</p:attrName>
                                        </p:attrNameLst>
                                      </p:cBhvr>
                                    </p:anim>
                                  </p:childTnLst>
                                </p:cTn>
                              </p:par>
                            </p:childTnLst>
                          </p:cTn>
                        </p:par>
                        <p:par>
                          <p:cTn id="74" fill="hold">
                            <p:stCondLst>
                              <p:cond delay="10000"/>
                            </p:stCondLst>
                            <p:childTnLst>
                              <p:par>
                                <p:cTn id="75" presetID="5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385" decel="100000"/>
                                        <p:tgtEl>
                                          <p:spTgt spid="14"/>
                                        </p:tgtEl>
                                      </p:cBhvr>
                                    </p:animEffect>
                                    <p:animScale>
                                      <p:cBhvr>
                                        <p:cTn id="78" dur="385" decel="100000"/>
                                        <p:tgtEl>
                                          <p:spTgt spid="14"/>
                                        </p:tgtEl>
                                      </p:cBhvr>
                                      <p:from x="10000" y="10000"/>
                                      <p:to x="200000" y="450000"/>
                                    </p:animScale>
                                    <p:animScale>
                                      <p:cBhvr>
                                        <p:cTn id="79" dur="615" accel="100000" fill="hold">
                                          <p:stCondLst>
                                            <p:cond delay="385"/>
                                          </p:stCondLst>
                                        </p:cTn>
                                        <p:tgtEl>
                                          <p:spTgt spid="14"/>
                                        </p:tgtEl>
                                      </p:cBhvr>
                                      <p:from x="200000" y="450000"/>
                                      <p:to x="100000" y="100000"/>
                                    </p:animScale>
                                    <p:set>
                                      <p:cBhvr>
                                        <p:cTn id="80" dur="385" fill="hold"/>
                                        <p:tgtEl>
                                          <p:spTgt spid="14"/>
                                        </p:tgtEl>
                                        <p:attrNameLst>
                                          <p:attrName>ppt_x</p:attrName>
                                        </p:attrNameLst>
                                      </p:cBhvr>
                                      <p:to>
                                        <p:strVal val="(0.5)"/>
                                      </p:to>
                                    </p:set>
                                    <p:anim from="(0.5)" to="(#ppt_x)" calcmode="lin" valueType="num">
                                      <p:cBhvr>
                                        <p:cTn id="81" dur="615" accel="100000" fill="hold">
                                          <p:stCondLst>
                                            <p:cond delay="385"/>
                                          </p:stCondLst>
                                        </p:cTn>
                                        <p:tgtEl>
                                          <p:spTgt spid="14"/>
                                        </p:tgtEl>
                                        <p:attrNameLst>
                                          <p:attrName>ppt_x</p:attrName>
                                        </p:attrNameLst>
                                      </p:cBhvr>
                                    </p:anim>
                                    <p:set>
                                      <p:cBhvr>
                                        <p:cTn id="82" dur="385" fill="hold"/>
                                        <p:tgtEl>
                                          <p:spTgt spid="14"/>
                                        </p:tgtEl>
                                        <p:attrNameLst>
                                          <p:attrName>ppt_y</p:attrName>
                                        </p:attrNameLst>
                                      </p:cBhvr>
                                      <p:to>
                                        <p:strVal val="(#ppt_y+0.4)"/>
                                      </p:to>
                                    </p:set>
                                    <p:anim from="(#ppt_y+0.4)" to="(#ppt_y)" calcmode="lin" valueType="num">
                                      <p:cBhvr>
                                        <p:cTn id="83" dur="615" accel="100000" fill="hold">
                                          <p:stCondLst>
                                            <p:cond delay="385"/>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17999">
              <a:srgbClr val="FEE7F2"/>
            </a:gs>
            <a:gs pos="36000">
              <a:srgbClr val="FAC77D"/>
            </a:gs>
            <a:gs pos="61000">
              <a:srgbClr val="FBA97D"/>
            </a:gs>
            <a:gs pos="82001">
              <a:srgbClr val="FBD49C"/>
            </a:gs>
            <a:gs pos="100000">
              <a:srgbClr val="FEE7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ازدواج دانشجویان پیرو خط امام با یکدیگر</a:t>
            </a:r>
            <a:endParaRPr lang="en-US" dirty="0"/>
          </a:p>
        </p:txBody>
      </p:sp>
      <p:sp>
        <p:nvSpPr>
          <p:cNvPr id="3" name="Content Placeholder 2"/>
          <p:cNvSpPr>
            <a:spLocks noGrp="1"/>
          </p:cNvSpPr>
          <p:nvPr>
            <p:ph idx="1"/>
          </p:nvPr>
        </p:nvSpPr>
        <p:spPr>
          <a:xfrm>
            <a:off x="457200" y="1214422"/>
            <a:ext cx="8229600" cy="4911741"/>
          </a:xfrm>
        </p:spPr>
        <p:txBody>
          <a:bodyPr/>
          <a:lstStyle/>
          <a:p>
            <a:pPr algn="r" rtl="1"/>
            <a:r>
              <a:rPr lang="fa-IR" dirty="0" smtClean="0"/>
              <a:t>ابراهیم اصغر زاده   با        طاهره رضازاده</a:t>
            </a:r>
          </a:p>
          <a:p>
            <a:pPr algn="r" rtl="1"/>
            <a:r>
              <a:rPr lang="fa-IR" dirty="0" smtClean="0"/>
              <a:t>سيدمحمد هاشمي اصفهاني   با   معصومه ابتکار</a:t>
            </a:r>
          </a:p>
          <a:p>
            <a:pPr algn="r" rtl="1"/>
            <a:r>
              <a:rPr lang="fa-IR" dirty="0" smtClean="0"/>
              <a:t>محسن میردامادی    با     زهرا مجردی</a:t>
            </a:r>
          </a:p>
          <a:p>
            <a:pPr algn="r" rtl="1"/>
            <a:r>
              <a:rPr lang="fa-IR" dirty="0" smtClean="0"/>
              <a:t>حسین شوریده </a:t>
            </a:r>
            <a:r>
              <a:rPr lang="fa-IR" sz="1800" dirty="0" smtClean="0">
                <a:solidFill>
                  <a:srgbClr val="FF0000"/>
                </a:solidFill>
              </a:rPr>
              <a:t>(شهید)     </a:t>
            </a:r>
            <a:r>
              <a:rPr lang="fa-IR" dirty="0" smtClean="0"/>
              <a:t>با فیروزه آبادی</a:t>
            </a:r>
          </a:p>
          <a:p>
            <a:pPr algn="r" rtl="1"/>
            <a:r>
              <a:rPr lang="fa-IR" dirty="0" smtClean="0"/>
              <a:t>عباس ورامینی </a:t>
            </a:r>
            <a:r>
              <a:rPr lang="fa-IR" sz="2000" dirty="0" smtClean="0">
                <a:solidFill>
                  <a:srgbClr val="FF0000"/>
                </a:solidFill>
              </a:rPr>
              <a:t>(شهید)</a:t>
            </a:r>
            <a:r>
              <a:rPr lang="fa-IR" dirty="0" smtClean="0"/>
              <a:t> با </a:t>
            </a:r>
          </a:p>
          <a:p>
            <a:pPr algn="r" rtl="1"/>
            <a:endParaRPr lang="fa-IR" dirty="0" smtClean="0"/>
          </a:p>
          <a:p>
            <a:pPr algn="r" rtl="1">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785786" y="1857364"/>
            <a:ext cx="1181103" cy="121100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برائت جویان</a:t>
            </a:r>
            <a:endParaRPr lang="en-US" dirty="0"/>
          </a:p>
        </p:txBody>
      </p:sp>
      <p:sp>
        <p:nvSpPr>
          <p:cNvPr id="3" name="Content Placeholder 2"/>
          <p:cNvSpPr>
            <a:spLocks noGrp="1"/>
          </p:cNvSpPr>
          <p:nvPr>
            <p:ph idx="1"/>
          </p:nvPr>
        </p:nvSpPr>
        <p:spPr>
          <a:xfrm>
            <a:off x="0" y="1600200"/>
            <a:ext cx="9001156" cy="4525963"/>
          </a:xfrm>
        </p:spPr>
        <p:txBody>
          <a:bodyPr>
            <a:normAutofit/>
          </a:bodyPr>
          <a:lstStyle/>
          <a:p>
            <a:pPr algn="r" rtl="1"/>
            <a:r>
              <a:rPr lang="fa-IR" dirty="0" smtClean="0"/>
              <a:t>ماجراي پشيماني کساني که در تسخير سفارت امريکا در تهران نقش داشتند، از همان شب13 آبان آغاز شد. </a:t>
            </a:r>
            <a:r>
              <a:rPr lang="fa-IR" dirty="0" smtClean="0">
                <a:solidFill>
                  <a:srgbClr val="FFFF00"/>
                </a:solidFill>
              </a:rPr>
              <a:t>حاتم قادري </a:t>
            </a:r>
            <a:r>
              <a:rPr lang="fa-IR" dirty="0" smtClean="0"/>
              <a:t>و </a:t>
            </a:r>
            <a:r>
              <a:rPr lang="fa-IR" dirty="0" smtClean="0">
                <a:solidFill>
                  <a:srgbClr val="FFFF00"/>
                </a:solidFill>
              </a:rPr>
              <a:t>جواد مظفر</a:t>
            </a:r>
            <a:r>
              <a:rPr lang="fa-IR" dirty="0" smtClean="0"/>
              <a:t> دو دانشجوي دانشگاه ملي به دليل حمايت امام از حرکت دانشجويان از لانه خارج شدند. سه روز بعد چند دانشجوي ديگر نيز با بيان اين‌که هرچند تسخير، يک حرکت ضد‌امپرياليستي است، اما اين راه مبارزه با امپرياليسم نيست! از لانه خارج شدند.</a:t>
            </a:r>
            <a:endParaRPr lang="en-US" dirty="0"/>
          </a:p>
        </p:txBody>
      </p:sp>
      <p:pic>
        <p:nvPicPr>
          <p:cNvPr id="5122" name="Picture 2" descr="I:\hatam ghaderi.jpg"/>
          <p:cNvPicPr>
            <a:picLocks noChangeAspect="1" noChangeArrowheads="1"/>
          </p:cNvPicPr>
          <p:nvPr/>
        </p:nvPicPr>
        <p:blipFill>
          <a:blip r:embed="rId2" cstate="print"/>
          <a:srcRect/>
          <a:stretch>
            <a:fillRect/>
          </a:stretch>
        </p:blipFill>
        <p:spPr bwMode="auto">
          <a:xfrm>
            <a:off x="7358082" y="4714884"/>
            <a:ext cx="1524000" cy="1905000"/>
          </a:xfrm>
          <a:prstGeom prst="rect">
            <a:avLst/>
          </a:prstGeom>
          <a:noFill/>
        </p:spPr>
      </p:pic>
      <p:pic>
        <p:nvPicPr>
          <p:cNvPr id="5" name="Picture 2" descr="I:\mozaffar.jpg"/>
          <p:cNvPicPr>
            <a:picLocks noChangeAspect="1" noChangeArrowheads="1"/>
          </p:cNvPicPr>
          <p:nvPr/>
        </p:nvPicPr>
        <p:blipFill>
          <a:blip r:embed="rId3" cstate="print"/>
          <a:srcRect/>
          <a:stretch>
            <a:fillRect/>
          </a:stretch>
        </p:blipFill>
        <p:spPr bwMode="auto">
          <a:xfrm>
            <a:off x="357158" y="5000636"/>
            <a:ext cx="2668783" cy="15017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17999">
              <a:srgbClr val="FEE7F2"/>
            </a:gs>
            <a:gs pos="36000">
              <a:srgbClr val="FAC77D"/>
            </a:gs>
            <a:gs pos="61000">
              <a:srgbClr val="FBA97D"/>
            </a:gs>
            <a:gs pos="82001">
              <a:srgbClr val="FBD49C"/>
            </a:gs>
            <a:gs pos="100000">
              <a:srgbClr val="FEE7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تقی محمدی</a:t>
            </a:r>
            <a:endParaRPr lang="en-US" dirty="0"/>
          </a:p>
        </p:txBody>
      </p:sp>
      <p:sp>
        <p:nvSpPr>
          <p:cNvPr id="3" name="Content Placeholder 2"/>
          <p:cNvSpPr>
            <a:spLocks noGrp="1"/>
          </p:cNvSpPr>
          <p:nvPr>
            <p:ph idx="1"/>
          </p:nvPr>
        </p:nvSpPr>
        <p:spPr>
          <a:xfrm>
            <a:off x="457200" y="1600200"/>
            <a:ext cx="8229600" cy="4900634"/>
          </a:xfrm>
        </p:spPr>
        <p:txBody>
          <a:bodyPr>
            <a:noAutofit/>
          </a:bodyPr>
          <a:lstStyle/>
          <a:p>
            <a:pPr algn="r" rtl="1"/>
            <a:r>
              <a:rPr lang="fa-IR" sz="2400" dirty="0" smtClean="0"/>
              <a:t>تقي محمدي از نزديکان بهزاد نبوي و خسرو تهراني بود، بعدها به اطلاعات نخست‌وزيري رفت و پس از انفجار هشت شهريور به سفارت ايران در افغانستان فرستاده شد، اما اسدالله لاجوردي به دليل نزديکي او با مسعود کشميري عامل انفجار نخست‌وزيري، او را از کابل فراخواند و بازداشت کرد. تقي محمدي که در بازداشتگاه براي اعتراف اعلام آمادگي کرده بود، به طرز مشکوکي ساعاتي بعد با کمربند خودکشي کرد. کارشناسان امنيتي دادستاني انقلاب معتقد بودند که اين‌گونه خودکشي، امکان ندارد و اشخاص ديگري احتمالاً او را کشته‌اند و بعد حلق‌آويزش کرده‌اند.</a:t>
            </a:r>
            <a:br>
              <a:rPr lang="fa-IR" sz="2400" dirty="0" smtClean="0"/>
            </a:br>
            <a:r>
              <a:rPr lang="fa-IR" sz="2400" dirty="0" smtClean="0"/>
              <a:t>با مرگ تقي محمدي و فشارهاي موسوي خوئيني‌ها، تحقيقات درباره پرونده</a:t>
            </a:r>
            <a:br>
              <a:rPr lang="fa-IR" sz="2400" dirty="0" smtClean="0"/>
            </a:br>
            <a:r>
              <a:rPr lang="fa-IR" sz="2400" dirty="0" smtClean="0"/>
              <a:t>انفجار نخست‌وزيري متوقف شد.</a:t>
            </a:r>
            <a:br>
              <a:rPr lang="fa-IR" sz="2400" dirty="0" smtClean="0"/>
            </a:b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929198"/>
            <a:ext cx="8929718" cy="1928802"/>
          </a:xfrm>
        </p:spPr>
        <p:txBody>
          <a:bodyPr>
            <a:normAutofit/>
          </a:bodyPr>
          <a:lstStyle/>
          <a:p>
            <a:pPr algn="r" rtl="1"/>
            <a:r>
              <a:rPr lang="fa-IR" dirty="0" smtClean="0"/>
              <a:t>تقی محمدی</a:t>
            </a:r>
            <a:br>
              <a:rPr lang="fa-IR" dirty="0" smtClean="0"/>
            </a:br>
            <a:r>
              <a:rPr lang="fa-IR" sz="2200" dirty="0" smtClean="0"/>
              <a:t>پس از انتخاب احمدی نژاد به عنوان رئیس جمهورایران ، آمریکائیها ادعا کردند وی در اشغال سفارت آمریکا نقش داشته است و به این عکس استناد نمودند</a:t>
            </a:r>
            <a:endParaRPr lang="en-US" sz="2200" dirty="0"/>
          </a:p>
        </p:txBody>
      </p:sp>
      <p:pic>
        <p:nvPicPr>
          <p:cNvPr id="1026" name="Picture 2" descr="I:\Iran_hostage_crisis.jpg"/>
          <p:cNvPicPr>
            <a:picLocks noChangeAspect="1" noChangeArrowheads="1"/>
          </p:cNvPicPr>
          <p:nvPr/>
        </p:nvPicPr>
        <p:blipFill>
          <a:blip r:embed="rId2" cstate="print"/>
          <a:srcRect/>
          <a:stretch>
            <a:fillRect/>
          </a:stretch>
        </p:blipFill>
        <p:spPr bwMode="auto">
          <a:xfrm>
            <a:off x="0" y="71414"/>
            <a:ext cx="7119746" cy="528641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Autofit/>
          </a:bodyPr>
          <a:lstStyle/>
          <a:p>
            <a:pPr algn="r" rtl="1"/>
            <a:r>
              <a:rPr lang="fa-IR" sz="2800" dirty="0" smtClean="0"/>
              <a:t>بدترين سرنوشت را در ميان اشغال‌کنندگان سفارت امريکا فردي به نام «عباس زري‌باف» داشت. زري باف که از ابتداي سال 58 وارد سازمان مجاهدين خلق (منافقين) شده بود وارد بخش اطلاعات شد و به نقل از سايت اين گروهک تروريستي مأموريت‌هايي در جهت کشف اقدامات سپاه پاسداران انجام داد.</a:t>
            </a:r>
            <a:br>
              <a:rPr lang="fa-IR" sz="2800" dirty="0" smtClean="0"/>
            </a:br>
            <a:r>
              <a:rPr lang="fa-IR" sz="2800" dirty="0" smtClean="0"/>
              <a:t>زري‌باف که از حاضرين در لانه بود بسيار به عوامل اطلاعات نخست‌وزيري مانند تقي محمدي و خسرو تهراني نزديک بود. او در سال 60 به زندگي مخفي روي آورد و در سال 61 از ايران خارج شد. زري باف در چهارمين روز عمليات مرصاد به هلاکت رسيد</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جواد مظفر</a:t>
            </a:r>
            <a:endParaRPr lang="en-US" dirty="0"/>
          </a:p>
        </p:txBody>
      </p:sp>
      <p:pic>
        <p:nvPicPr>
          <p:cNvPr id="2050" name="Picture 2" descr="I:\mozaffar.jpg"/>
          <p:cNvPicPr>
            <a:picLocks noChangeAspect="1" noChangeArrowheads="1"/>
          </p:cNvPicPr>
          <p:nvPr/>
        </p:nvPicPr>
        <p:blipFill>
          <a:blip r:embed="rId2" cstate="print"/>
          <a:srcRect/>
          <a:stretch>
            <a:fillRect/>
          </a:stretch>
        </p:blipFill>
        <p:spPr bwMode="auto">
          <a:xfrm>
            <a:off x="714348" y="2214554"/>
            <a:ext cx="7493000" cy="4216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56" y="4000504"/>
            <a:ext cx="3328982" cy="1143000"/>
          </a:xfrm>
        </p:spPr>
        <p:txBody>
          <a:bodyPr/>
          <a:lstStyle/>
          <a:p>
            <a:endParaRPr lang="en-US" dirty="0"/>
          </a:p>
        </p:txBody>
      </p:sp>
      <p:pic>
        <p:nvPicPr>
          <p:cNvPr id="1026" name="Picture 2" descr="I:\909f68f8772fb8b66a286102da0f8afe.jpg"/>
          <p:cNvPicPr>
            <a:picLocks noChangeAspect="1" noChangeArrowheads="1"/>
          </p:cNvPicPr>
          <p:nvPr/>
        </p:nvPicPr>
        <p:blipFill>
          <a:blip r:embed="rId2" cstate="print"/>
          <a:srcRect/>
          <a:stretch>
            <a:fillRect/>
          </a:stretch>
        </p:blipFill>
        <p:spPr bwMode="auto">
          <a:xfrm>
            <a:off x="142844" y="-23501"/>
            <a:ext cx="4786346" cy="6881502"/>
          </a:xfrm>
          <a:prstGeom prst="rect">
            <a:avLst/>
          </a:prstGeom>
          <a:noFill/>
        </p:spPr>
      </p:pic>
      <p:pic>
        <p:nvPicPr>
          <p:cNvPr id="1027" name="Picture 3" descr="I:\esther\helix.jpg"/>
          <p:cNvPicPr>
            <a:picLocks noChangeAspect="1" noChangeArrowheads="1"/>
          </p:cNvPicPr>
          <p:nvPr/>
        </p:nvPicPr>
        <p:blipFill>
          <a:blip r:embed="rId3" cstate="print"/>
          <a:srcRect/>
          <a:stretch>
            <a:fillRect/>
          </a:stretch>
        </p:blipFill>
        <p:spPr bwMode="auto">
          <a:xfrm>
            <a:off x="4857750" y="2543175"/>
            <a:ext cx="4286250" cy="43148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تاثیر پذیری از حلقه کیان</a:t>
            </a:r>
            <a:endParaRPr lang="en-US" dirty="0"/>
          </a:p>
        </p:txBody>
      </p:sp>
      <p:pic>
        <p:nvPicPr>
          <p:cNvPr id="5122" name="Picture 2" descr="L:\My Pictures\سروش124556.jpg"/>
          <p:cNvPicPr>
            <a:picLocks noChangeAspect="1" noChangeArrowheads="1"/>
          </p:cNvPicPr>
          <p:nvPr/>
        </p:nvPicPr>
        <p:blipFill>
          <a:blip r:embed="rId2"/>
          <a:srcRect/>
          <a:stretch>
            <a:fillRect/>
          </a:stretch>
        </p:blipFill>
        <p:spPr bwMode="auto">
          <a:xfrm>
            <a:off x="6429388" y="1214422"/>
            <a:ext cx="2205049" cy="190605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طیف علامه</a:t>
            </a:r>
            <a:endParaRPr lang="en-US" dirty="0"/>
          </a:p>
        </p:txBody>
      </p:sp>
      <p:pic>
        <p:nvPicPr>
          <p:cNvPr id="1026" name="Picture 2" descr="C:\Users\user\Pictures\mehdi41.jpg"/>
          <p:cNvPicPr>
            <a:picLocks noChangeAspect="1" noChangeArrowheads="1"/>
          </p:cNvPicPr>
          <p:nvPr/>
        </p:nvPicPr>
        <p:blipFill>
          <a:blip r:embed="rId2" cstate="print"/>
          <a:srcRect/>
          <a:stretch>
            <a:fillRect/>
          </a:stretch>
        </p:blipFill>
        <p:spPr bwMode="auto">
          <a:xfrm>
            <a:off x="0" y="2714620"/>
            <a:ext cx="2457034" cy="2500330"/>
          </a:xfrm>
          <a:prstGeom prst="rect">
            <a:avLst/>
          </a:prstGeom>
          <a:noFill/>
        </p:spPr>
      </p:pic>
      <p:pic>
        <p:nvPicPr>
          <p:cNvPr id="1027" name="Picture 3" descr="C:\Users\user\Pictures\bahareh hedayat.jpg"/>
          <p:cNvPicPr>
            <a:picLocks noChangeAspect="1" noChangeArrowheads="1"/>
          </p:cNvPicPr>
          <p:nvPr/>
        </p:nvPicPr>
        <p:blipFill>
          <a:blip r:embed="rId3" cstate="print"/>
          <a:srcRect/>
          <a:stretch>
            <a:fillRect/>
          </a:stretch>
        </p:blipFill>
        <p:spPr bwMode="auto">
          <a:xfrm>
            <a:off x="6500826" y="214290"/>
            <a:ext cx="2443234" cy="1655745"/>
          </a:xfrm>
          <a:prstGeom prst="rect">
            <a:avLst/>
          </a:prstGeom>
          <a:noFill/>
        </p:spPr>
      </p:pic>
      <p:pic>
        <p:nvPicPr>
          <p:cNvPr id="1028" name="Picture 4" descr="C:\Users\user\Pictures\baharehedayat493_0.jpg"/>
          <p:cNvPicPr>
            <a:picLocks noChangeAspect="1" noChangeArrowheads="1"/>
          </p:cNvPicPr>
          <p:nvPr/>
        </p:nvPicPr>
        <p:blipFill>
          <a:blip r:embed="rId4" cstate="print"/>
          <a:srcRect/>
          <a:stretch>
            <a:fillRect/>
          </a:stretch>
        </p:blipFill>
        <p:spPr bwMode="auto">
          <a:xfrm>
            <a:off x="0" y="5143512"/>
            <a:ext cx="1428750" cy="1371600"/>
          </a:xfrm>
          <a:prstGeom prst="rect">
            <a:avLst/>
          </a:prstGeom>
          <a:noFill/>
        </p:spPr>
      </p:pic>
      <p:pic>
        <p:nvPicPr>
          <p:cNvPr id="3074" name="Picture 2" descr="I:\esther\Sept08AliAfshari.jpg"/>
          <p:cNvPicPr>
            <a:picLocks noChangeAspect="1" noChangeArrowheads="1"/>
          </p:cNvPicPr>
          <p:nvPr/>
        </p:nvPicPr>
        <p:blipFill>
          <a:blip r:embed="rId5" cstate="print"/>
          <a:srcRect/>
          <a:stretch>
            <a:fillRect/>
          </a:stretch>
        </p:blipFill>
        <p:spPr bwMode="auto">
          <a:xfrm>
            <a:off x="0" y="0"/>
            <a:ext cx="2423768" cy="271462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ادوار تحكيم وحدت</a:t>
            </a:r>
            <a:endParaRPr lang="en-US" dirty="0"/>
          </a:p>
        </p:txBody>
      </p:sp>
      <p:pic>
        <p:nvPicPr>
          <p:cNvPr id="4" name="Content Placeholder 3" descr="L:\ادوار نيوزآخرين وضعيت اعضاي زنداني سازمان دانش آموختگان ايران اسلامي (ادوار تحكيم وحدت)_files\20100219Advar_Lid_Final.jpg"/>
          <p:cNvPicPr>
            <a:picLocks noGrp="1"/>
          </p:cNvPicPr>
          <p:nvPr>
            <p:ph idx="1"/>
          </p:nvPr>
        </p:nvPicPr>
        <p:blipFill>
          <a:blip r:embed="rId2"/>
          <a:srcRect/>
          <a:stretch>
            <a:fillRect/>
          </a:stretch>
        </p:blipFill>
        <p:spPr bwMode="auto">
          <a:xfrm>
            <a:off x="0" y="2143116"/>
            <a:ext cx="4143372" cy="4214842"/>
          </a:xfrm>
          <a:prstGeom prst="rect">
            <a:avLst/>
          </a:prstGeom>
          <a:ln>
            <a:headEnd/>
            <a:tailEnd/>
          </a:ln>
        </p:spPr>
        <p:style>
          <a:lnRef idx="2">
            <a:schemeClr val="accent5"/>
          </a:lnRef>
          <a:fillRef idx="1">
            <a:schemeClr val="lt1"/>
          </a:fillRef>
          <a:effectRef idx="0">
            <a:schemeClr val="accent5"/>
          </a:effectRef>
          <a:fontRef idx="minor">
            <a:schemeClr val="dk1"/>
          </a:fontRef>
        </p:style>
      </p:pic>
      <p:sp>
        <p:nvSpPr>
          <p:cNvPr id="5" name="Rectangle 4"/>
          <p:cNvSpPr/>
          <p:nvPr/>
        </p:nvSpPr>
        <p:spPr>
          <a:xfrm>
            <a:off x="3857620" y="1428736"/>
            <a:ext cx="5248809" cy="3693319"/>
          </a:xfrm>
          <a:prstGeom prst="rect">
            <a:avLst/>
          </a:prstGeom>
        </p:spPr>
        <p:txBody>
          <a:bodyPr wrap="none">
            <a:spAutoFit/>
          </a:bodyPr>
          <a:lstStyle/>
          <a:p>
            <a:endParaRPr lang="fa-IR" b="1" dirty="0" smtClean="0"/>
          </a:p>
          <a:p>
            <a:pPr algn="r" rtl="1"/>
            <a:r>
              <a:rPr lang="fa-IR" b="1" dirty="0" smtClean="0"/>
              <a:t>احمد زيد آبادي</a:t>
            </a:r>
            <a:r>
              <a:rPr lang="fa-IR" dirty="0" smtClean="0"/>
              <a:t> دبير كل سازمان دانش آموختگان ايران اسلامي</a:t>
            </a:r>
          </a:p>
          <a:p>
            <a:pPr algn="r" rtl="1"/>
            <a:endParaRPr lang="fa-IR" dirty="0" smtClean="0"/>
          </a:p>
          <a:p>
            <a:pPr algn="r" rtl="1"/>
            <a:r>
              <a:rPr lang="fa-IR" b="1" dirty="0" smtClean="0"/>
              <a:t>عبدالله مومني </a:t>
            </a:r>
            <a:r>
              <a:rPr lang="fa-IR" dirty="0" smtClean="0"/>
              <a:t>رئيس شوراي مركزي سازمان دانش آموختگان</a:t>
            </a:r>
          </a:p>
          <a:p>
            <a:pPr algn="r" rtl="1"/>
            <a:r>
              <a:rPr lang="fa-IR" b="1" dirty="0" smtClean="0"/>
              <a:t>علي مليحي</a:t>
            </a:r>
            <a:r>
              <a:rPr lang="fa-IR" dirty="0" smtClean="0"/>
              <a:t> عضو شوراي سياستگذاري و مسوول روابط عمومي</a:t>
            </a:r>
          </a:p>
          <a:p>
            <a:pPr algn="r" rtl="1"/>
            <a:endParaRPr lang="fa-IR" dirty="0" smtClean="0"/>
          </a:p>
          <a:p>
            <a:pPr algn="r" rtl="1"/>
            <a:r>
              <a:rPr lang="fa-IR" b="1" dirty="0" smtClean="0"/>
              <a:t>رشید اسماعیلی</a:t>
            </a:r>
            <a:r>
              <a:rPr lang="fa-IR" dirty="0" smtClean="0"/>
              <a:t> عضو شوراي سياستگذاري سازمان ادوار</a:t>
            </a:r>
          </a:p>
          <a:p>
            <a:pPr algn="r" rtl="1"/>
            <a:r>
              <a:rPr lang="fa-IR" b="1" dirty="0" smtClean="0"/>
              <a:t>كوهزاد اسماعيلي</a:t>
            </a:r>
            <a:r>
              <a:rPr lang="fa-IR" dirty="0" smtClean="0"/>
              <a:t> مسئول شعبه گيلان</a:t>
            </a:r>
          </a:p>
          <a:p>
            <a:pPr algn="r" rtl="1"/>
            <a:r>
              <a:rPr lang="fa-IR" b="1" dirty="0" smtClean="0"/>
              <a:t>سلمان سيما </a:t>
            </a:r>
          </a:p>
          <a:p>
            <a:pPr algn="r" rtl="1"/>
            <a:r>
              <a:rPr lang="fa-IR" b="1" dirty="0" smtClean="0"/>
              <a:t>كاوه قاسمي كرمانشاهي</a:t>
            </a:r>
            <a:endParaRPr lang="fa-IR" dirty="0" smtClean="0"/>
          </a:p>
          <a:p>
            <a:pPr algn="r" rtl="1"/>
            <a:endParaRPr lang="fa-IR" dirty="0" smtClean="0"/>
          </a:p>
          <a:p>
            <a:pPr algn="r" rtl="1"/>
            <a:endParaRPr lang="fa-IR" dirty="0" smtClean="0"/>
          </a:p>
          <a:p>
            <a:pPr algn="r" rtl="1"/>
            <a:endParaRPr lang="en-US" dirty="0"/>
          </a:p>
        </p:txBody>
      </p:sp>
      <p:sp>
        <p:nvSpPr>
          <p:cNvPr id="6" name="TextBox 5"/>
          <p:cNvSpPr txBox="1"/>
          <p:nvPr/>
        </p:nvSpPr>
        <p:spPr>
          <a:xfrm>
            <a:off x="214282" y="5857892"/>
            <a:ext cx="857256"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دوران فعالیت دفتر تحکیم وحدت</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16" y="1857364"/>
            <a:ext cx="1704313" cy="707886"/>
          </a:xfrm>
          <a:prstGeom prst="rect">
            <a:avLst/>
          </a:prstGeom>
          <a:noFill/>
        </p:spPr>
        <p:txBody>
          <a:bodyPr wrap="none" lIns="91440" tIns="45720" rIns="91440" bIns="45720">
            <a:spAutoFit/>
          </a:bodyPr>
          <a:lstStyle/>
          <a:p>
            <a:pPr algn="ctr"/>
            <a:r>
              <a:rPr lang="fa-IR"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دوره اول</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6834761" y="3429000"/>
            <a:ext cx="188064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دوره دوم</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6786578" y="5143512"/>
            <a:ext cx="1859805" cy="707886"/>
          </a:xfrm>
          <a:prstGeom prst="rect">
            <a:avLst/>
          </a:prstGeom>
          <a:noFill/>
        </p:spPr>
        <p:txBody>
          <a:bodyPr wrap="none" lIns="91440" tIns="45720" rIns="91440" bIns="45720">
            <a:spAutoFit/>
          </a:bodyPr>
          <a:lstStyle/>
          <a:p>
            <a:pPr algn="ctr"/>
            <a:r>
              <a:rPr lang="fa-IR"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دوره سوم</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500034" y="1928802"/>
            <a:ext cx="1598515"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58تا61</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571472" y="3643314"/>
            <a:ext cx="15985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61تا68</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500034" y="5000636"/>
            <a:ext cx="1598515" cy="707886"/>
          </a:xfrm>
          <a:prstGeom prst="rect">
            <a:avLst/>
          </a:prstGeom>
          <a:noFill/>
        </p:spPr>
        <p:txBody>
          <a:bodyPr wrap="none" lIns="91440" tIns="45720" rIns="91440" bIns="45720">
            <a:spAutoFit/>
          </a:bodyPr>
          <a:lstStyle/>
          <a:p>
            <a:pPr algn="ctr"/>
            <a:r>
              <a:rPr lang="fa-IR"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68تا76</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0751" y="1332513"/>
            <a:ext cx="7382499" cy="41929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دوران فعالیت دفتر تحکیم وحدت</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16" y="1857364"/>
            <a:ext cx="1766830" cy="584775"/>
          </a:xfrm>
          <a:prstGeom prst="rect">
            <a:avLst/>
          </a:prstGeom>
          <a:noFill/>
        </p:spPr>
        <p:txBody>
          <a:bodyPr wrap="none" lIns="91440" tIns="45720" rIns="91440" bIns="45720">
            <a:spAutoFit/>
          </a:bodyPr>
          <a:lstStyle/>
          <a:p>
            <a:pPr algn="ctr"/>
            <a:r>
              <a:rPr lang="fa-I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دوره چهارم</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6834761" y="3429000"/>
            <a:ext cx="169790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دوره پنجم</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6786578" y="5143512"/>
            <a:ext cx="1941558" cy="707886"/>
          </a:xfrm>
          <a:prstGeom prst="rect">
            <a:avLst/>
          </a:prstGeom>
          <a:noFill/>
        </p:spPr>
        <p:txBody>
          <a:bodyPr wrap="none" lIns="91440" tIns="45720" rIns="91440" bIns="45720">
            <a:spAutoFit/>
          </a:bodyPr>
          <a:lstStyle/>
          <a:p>
            <a:pPr algn="ctr"/>
            <a:r>
              <a:rPr lang="fa-IR"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دوره ششم</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500034" y="1928802"/>
            <a:ext cx="1598515"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76تا79</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571472" y="3643314"/>
            <a:ext cx="15985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79تا83</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500034" y="5000636"/>
            <a:ext cx="1598515" cy="707886"/>
          </a:xfrm>
          <a:prstGeom prst="rect">
            <a:avLst/>
          </a:prstGeom>
          <a:noFill/>
        </p:spPr>
        <p:txBody>
          <a:bodyPr wrap="none" lIns="91440" tIns="45720" rIns="91440" bIns="45720">
            <a:spAutoFit/>
          </a:bodyPr>
          <a:lstStyle/>
          <a:p>
            <a:pPr algn="ctr"/>
            <a:r>
              <a:rPr lang="fa-IR"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83تا88</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اولین شورای مرکزی دفتر تحکیم وحدت</a:t>
            </a:r>
            <a:endParaRPr lang="en-US" dirty="0"/>
          </a:p>
        </p:txBody>
      </p:sp>
      <p:sp>
        <p:nvSpPr>
          <p:cNvPr id="3" name="Content Placeholder 2"/>
          <p:cNvSpPr>
            <a:spLocks noGrp="1"/>
          </p:cNvSpPr>
          <p:nvPr>
            <p:ph idx="1"/>
          </p:nvPr>
        </p:nvSpPr>
        <p:spPr/>
        <p:txBody>
          <a:bodyPr/>
          <a:lstStyle/>
          <a:p>
            <a:pPr algn="r" rtl="1"/>
            <a:r>
              <a:rPr lang="fa-IR" dirty="0" smtClean="0"/>
              <a:t>محسن میردامادی</a:t>
            </a:r>
          </a:p>
          <a:p>
            <a:pPr algn="r" rtl="1"/>
            <a:r>
              <a:rPr lang="fa-IR" dirty="0" smtClean="0"/>
              <a:t>حبیب الله بیطرف</a:t>
            </a:r>
          </a:p>
          <a:p>
            <a:pPr algn="r" rtl="1"/>
            <a:r>
              <a:rPr lang="fa-IR" dirty="0" smtClean="0"/>
              <a:t>ابراهیم اصغر زاده</a:t>
            </a:r>
          </a:p>
          <a:p>
            <a:pPr algn="r" rtl="1"/>
            <a:r>
              <a:rPr lang="fa-IR" dirty="0" smtClean="0"/>
              <a:t>رضا سیف اللهی</a:t>
            </a:r>
          </a:p>
          <a:p>
            <a:pPr algn="r" rtl="1"/>
            <a:r>
              <a:rPr lang="fa-IR" dirty="0" smtClean="0"/>
              <a:t>محمود احمدی نژاد</a:t>
            </a:r>
          </a:p>
          <a:p>
            <a:pPr algn="r" rtl="1"/>
            <a:r>
              <a:rPr lang="fa-IR" dirty="0" smtClean="0"/>
              <a:t>محمدعلی سید نژاد</a:t>
            </a:r>
          </a:p>
          <a:p>
            <a:pPr algn="r" rtl="1"/>
            <a:r>
              <a:rPr lang="fa-IR" dirty="0" smtClean="0"/>
              <a:t>رحیم باطنی</a:t>
            </a:r>
            <a:endParaRPr lang="en-US" dirty="0"/>
          </a:p>
        </p:txBody>
      </p:sp>
      <p:pic>
        <p:nvPicPr>
          <p:cNvPr id="1026" name="Picture 2" descr="I:\mirdamadi.jpg"/>
          <p:cNvPicPr>
            <a:picLocks noChangeAspect="1" noChangeArrowheads="1"/>
          </p:cNvPicPr>
          <p:nvPr/>
        </p:nvPicPr>
        <p:blipFill>
          <a:blip r:embed="rId2" cstate="print"/>
          <a:srcRect/>
          <a:stretch>
            <a:fillRect/>
          </a:stretch>
        </p:blipFill>
        <p:spPr bwMode="auto">
          <a:xfrm>
            <a:off x="4643438" y="1142984"/>
            <a:ext cx="1071570" cy="1595955"/>
          </a:xfrm>
          <a:prstGeom prst="rect">
            <a:avLst/>
          </a:prstGeom>
          <a:noFill/>
        </p:spPr>
      </p:pic>
      <p:pic>
        <p:nvPicPr>
          <p:cNvPr id="1027" name="Picture 3" descr="I:\syfollahi.jpg"/>
          <p:cNvPicPr>
            <a:picLocks noChangeAspect="1" noChangeArrowheads="1"/>
          </p:cNvPicPr>
          <p:nvPr/>
        </p:nvPicPr>
        <p:blipFill>
          <a:blip r:embed="rId3" cstate="print"/>
          <a:srcRect/>
          <a:stretch>
            <a:fillRect/>
          </a:stretch>
        </p:blipFill>
        <p:spPr bwMode="auto">
          <a:xfrm>
            <a:off x="2071670" y="1214422"/>
            <a:ext cx="1214446" cy="1675935"/>
          </a:xfrm>
          <a:prstGeom prst="rect">
            <a:avLst/>
          </a:prstGeom>
          <a:noFill/>
        </p:spPr>
      </p:pic>
      <p:pic>
        <p:nvPicPr>
          <p:cNvPr id="6" name="Picture 2" descr="I:\esther\ahmadinejat2.jpg"/>
          <p:cNvPicPr>
            <a:picLocks noChangeAspect="1" noChangeArrowheads="1"/>
          </p:cNvPicPr>
          <p:nvPr/>
        </p:nvPicPr>
        <p:blipFill>
          <a:blip r:embed="rId4" cstate="print"/>
          <a:srcRect/>
          <a:stretch>
            <a:fillRect/>
          </a:stretch>
        </p:blipFill>
        <p:spPr bwMode="auto">
          <a:xfrm>
            <a:off x="4357686" y="4714884"/>
            <a:ext cx="1214446" cy="1830916"/>
          </a:xfrm>
          <a:prstGeom prst="rect">
            <a:avLst/>
          </a:prstGeom>
          <a:noFill/>
        </p:spPr>
      </p:pic>
      <p:pic>
        <p:nvPicPr>
          <p:cNvPr id="2050" name="Picture 2" descr="I:\bitaraf1.jpg"/>
          <p:cNvPicPr>
            <a:picLocks noChangeAspect="1" noChangeArrowheads="1"/>
          </p:cNvPicPr>
          <p:nvPr/>
        </p:nvPicPr>
        <p:blipFill>
          <a:blip r:embed="rId5" cstate="print"/>
          <a:srcRect/>
          <a:stretch>
            <a:fillRect/>
          </a:stretch>
        </p:blipFill>
        <p:spPr bwMode="auto">
          <a:xfrm>
            <a:off x="3428992" y="1928802"/>
            <a:ext cx="1051561" cy="1643064"/>
          </a:xfrm>
          <a:prstGeom prst="rect">
            <a:avLst/>
          </a:prstGeom>
          <a:noFill/>
        </p:spPr>
      </p:pic>
      <p:pic>
        <p:nvPicPr>
          <p:cNvPr id="8" name="Picture 2" descr="I:\khooeeniha v asgharzadeh.jpg"/>
          <p:cNvPicPr>
            <a:picLocks noChangeAspect="1" noChangeArrowheads="1"/>
          </p:cNvPicPr>
          <p:nvPr/>
        </p:nvPicPr>
        <p:blipFill>
          <a:blip r:embed="rId6" cstate="print"/>
          <a:srcRect/>
          <a:stretch>
            <a:fillRect/>
          </a:stretch>
        </p:blipFill>
        <p:spPr bwMode="auto">
          <a:xfrm>
            <a:off x="428596" y="3000372"/>
            <a:ext cx="2827728" cy="22621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ابراهیم اصغرزاده، محسن میردامادی وحبیب الله بیطرف</a:t>
            </a:r>
            <a:endParaRPr lang="en-US" sz="3200" dirty="0"/>
          </a:p>
        </p:txBody>
      </p:sp>
      <p:pic>
        <p:nvPicPr>
          <p:cNvPr id="1026" name="Picture 2" descr="I:\esther\mirdamadi16.jpg"/>
          <p:cNvPicPr>
            <a:picLocks noGrp="1" noChangeAspect="1" noChangeArrowheads="1"/>
          </p:cNvPicPr>
          <p:nvPr>
            <p:ph idx="1"/>
          </p:nvPr>
        </p:nvPicPr>
        <p:blipFill>
          <a:blip r:embed="rId2" cstate="print"/>
          <a:srcRect/>
          <a:stretch>
            <a:fillRect/>
          </a:stretch>
        </p:blipFill>
        <p:spPr bwMode="auto">
          <a:xfrm>
            <a:off x="428596" y="1151935"/>
            <a:ext cx="8143900" cy="567129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اشغال سفارت آمریکا</a:t>
            </a:r>
            <a:endParaRPr lang="en-US" dirty="0"/>
          </a:p>
        </p:txBody>
      </p:sp>
      <p:sp>
        <p:nvSpPr>
          <p:cNvPr id="3" name="Content Placeholder 2"/>
          <p:cNvSpPr>
            <a:spLocks noGrp="1"/>
          </p:cNvSpPr>
          <p:nvPr>
            <p:ph idx="1"/>
          </p:nvPr>
        </p:nvSpPr>
        <p:spPr>
          <a:xfrm>
            <a:off x="4357686" y="1142984"/>
            <a:ext cx="4329114" cy="5143536"/>
          </a:xfrm>
        </p:spPr>
        <p:txBody>
          <a:bodyPr>
            <a:normAutofit fontScale="92500" lnSpcReduction="20000"/>
          </a:bodyPr>
          <a:lstStyle/>
          <a:p>
            <a:pPr algn="r" rtl="1">
              <a:buNone/>
            </a:pPr>
            <a:r>
              <a:rPr lang="fa-IR" dirty="0" smtClean="0"/>
              <a:t>از شورای مرکزی دفتر تحکیم وحدت :</a:t>
            </a:r>
          </a:p>
          <a:p>
            <a:pPr algn="r" rtl="1"/>
            <a:r>
              <a:rPr lang="fa-IR" dirty="0" smtClean="0"/>
              <a:t>ابراهیم اصغرزاده</a:t>
            </a:r>
          </a:p>
          <a:p>
            <a:pPr algn="r" rtl="1"/>
            <a:r>
              <a:rPr lang="fa-IR" dirty="0" smtClean="0"/>
              <a:t>محسن میردامادی</a:t>
            </a:r>
          </a:p>
          <a:p>
            <a:pPr algn="r" rtl="1"/>
            <a:r>
              <a:rPr lang="fa-IR" dirty="0" smtClean="0"/>
              <a:t>حبیب الله بیطرف</a:t>
            </a:r>
          </a:p>
          <a:p>
            <a:pPr algn="r" rtl="1"/>
            <a:r>
              <a:rPr lang="fa-IR" dirty="0" smtClean="0"/>
              <a:t>رضا سیف اللهی</a:t>
            </a:r>
          </a:p>
          <a:p>
            <a:pPr algn="r" rtl="1"/>
            <a:r>
              <a:rPr lang="fa-IR" dirty="0" smtClean="0"/>
              <a:t>رحیم باطنی</a:t>
            </a:r>
            <a:r>
              <a:rPr lang="fa-IR" sz="1900" dirty="0" smtClean="0"/>
              <a:t>(معاون جهاددانشگاهی)</a:t>
            </a:r>
          </a:p>
          <a:p>
            <a:pPr algn="r" rtl="1">
              <a:buNone/>
            </a:pPr>
            <a:r>
              <a:rPr lang="fa-IR" dirty="0" smtClean="0"/>
              <a:t>برنامه فتح لانه جاسوسی را تدارک دیدند.</a:t>
            </a:r>
          </a:p>
          <a:p>
            <a:pPr algn="r" rtl="1">
              <a:buNone/>
            </a:pPr>
            <a:endParaRPr lang="fa-IR" dirty="0" smtClean="0"/>
          </a:p>
          <a:p>
            <a:pPr algn="r" rtl="1">
              <a:buNone/>
            </a:pPr>
            <a:r>
              <a:rPr lang="fa-IR" dirty="0" smtClean="0"/>
              <a:t>گروگان گرفتن ۶۶ نفرآمریکایی </a:t>
            </a:r>
            <a:endParaRPr lang="en-US" dirty="0"/>
          </a:p>
        </p:txBody>
      </p:sp>
      <p:pic>
        <p:nvPicPr>
          <p:cNvPr id="5" name="Picture 2" descr="I:\ebrahim asgharzadeh.jpg"/>
          <p:cNvPicPr>
            <a:picLocks noChangeAspect="1" noChangeArrowheads="1"/>
          </p:cNvPicPr>
          <p:nvPr/>
        </p:nvPicPr>
        <p:blipFill>
          <a:blip r:embed="rId2" cstate="print"/>
          <a:srcRect/>
          <a:stretch>
            <a:fillRect/>
          </a:stretch>
        </p:blipFill>
        <p:spPr bwMode="auto">
          <a:xfrm>
            <a:off x="0" y="1648992"/>
            <a:ext cx="4167206" cy="52090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3" y="0"/>
            <a:ext cx="8289919" cy="685802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7999">
              <a:srgbClr val="FEE7F2"/>
            </a:gs>
            <a:gs pos="36000">
              <a:srgbClr val="FAC77D"/>
            </a:gs>
            <a:gs pos="61000">
              <a:srgbClr val="FBA97D"/>
            </a:gs>
            <a:gs pos="82001">
              <a:srgbClr val="FBD49C"/>
            </a:gs>
            <a:gs pos="100000">
              <a:srgbClr val="FEE7F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60" y="1285860"/>
            <a:ext cx="6500858" cy="5072098"/>
          </a:xfrm>
        </p:spPr>
        <p:txBody>
          <a:bodyPr>
            <a:normAutofit fontScale="85000" lnSpcReduction="20000"/>
          </a:bodyPr>
          <a:lstStyle/>
          <a:p>
            <a:pPr algn="r" rtl="1">
              <a:buNone/>
            </a:pPr>
            <a:r>
              <a:rPr lang="fa-IR" dirty="0" smtClean="0"/>
              <a:t>علي اصغر زحمتکش</a:t>
            </a:r>
            <a:r>
              <a:rPr lang="fa-IR" sz="2100" dirty="0" smtClean="0"/>
              <a:t>(مسوول حفاظت از گروگانها)</a:t>
            </a:r>
          </a:p>
          <a:p>
            <a:pPr algn="r" rtl="1">
              <a:buNone/>
            </a:pPr>
            <a:r>
              <a:rPr lang="fa-IR" dirty="0" smtClean="0"/>
              <a:t> عباس عبدي  </a:t>
            </a:r>
            <a:r>
              <a:rPr lang="fa-IR" sz="2300" dirty="0" smtClean="0"/>
              <a:t>(به دلیل مشکلات شخصی جدا شد وبه شیراز رفت)</a:t>
            </a:r>
          </a:p>
          <a:p>
            <a:pPr algn="r" rtl="1">
              <a:buNone/>
            </a:pPr>
            <a:r>
              <a:rPr lang="fa-IR" dirty="0" smtClean="0"/>
              <a:t> سيدمحمد هاشمي اصفهاني </a:t>
            </a:r>
            <a:r>
              <a:rPr lang="fa-IR" sz="2300" dirty="0" smtClean="0"/>
              <a:t>ازمدیران نفتی </a:t>
            </a:r>
            <a:r>
              <a:rPr lang="fa-IR" sz="2000" dirty="0" smtClean="0"/>
              <a:t>(  ازدواج با معصومه ابتکار)</a:t>
            </a:r>
          </a:p>
          <a:p>
            <a:pPr algn="r" rtl="1">
              <a:buNone/>
            </a:pPr>
            <a:r>
              <a:rPr lang="fa-IR" dirty="0" smtClean="0"/>
              <a:t> اکبر رفان</a:t>
            </a:r>
            <a:r>
              <a:rPr lang="fa-IR" sz="2100" dirty="0" smtClean="0"/>
              <a:t>(اولین فرمانده نیروی هوایی سپاه)</a:t>
            </a:r>
          </a:p>
          <a:p>
            <a:pPr algn="r" rtl="1">
              <a:buNone/>
            </a:pPr>
            <a:r>
              <a:rPr lang="fa-IR" dirty="0" smtClean="0"/>
              <a:t> محمدرضا خاتمي</a:t>
            </a:r>
            <a:r>
              <a:rPr lang="fa-IR" sz="2100" dirty="0" smtClean="0"/>
              <a:t>(روابط عمومی)</a:t>
            </a:r>
          </a:p>
          <a:p>
            <a:pPr algn="r" rtl="1">
              <a:buNone/>
            </a:pPr>
            <a:r>
              <a:rPr lang="fa-IR" dirty="0" smtClean="0"/>
              <a:t> محسن امين‌زاده</a:t>
            </a:r>
          </a:p>
          <a:p>
            <a:pPr algn="r" rtl="1">
              <a:buNone/>
            </a:pPr>
            <a:r>
              <a:rPr lang="fa-IR" dirty="0" smtClean="0"/>
              <a:t> رحمان دادمان </a:t>
            </a:r>
          </a:p>
          <a:p>
            <a:pPr algn="r" rtl="1">
              <a:buNone/>
            </a:pPr>
            <a:r>
              <a:rPr lang="fa-IR" dirty="0" smtClean="0"/>
              <a:t>شمس‌الدين وهابي</a:t>
            </a:r>
          </a:p>
          <a:p>
            <a:pPr algn="r" rtl="1">
              <a:buNone/>
            </a:pPr>
            <a:r>
              <a:rPr lang="fa-IR" dirty="0" smtClean="0"/>
              <a:t> وفا تابش</a:t>
            </a:r>
          </a:p>
          <a:p>
            <a:pPr algn="r" rtl="1">
              <a:buNone/>
            </a:pPr>
            <a:r>
              <a:rPr lang="fa-IR" dirty="0" smtClean="0"/>
              <a:t> محمدنعيمي‌پور</a:t>
            </a:r>
          </a:p>
          <a:p>
            <a:pPr algn="r" rtl="1">
              <a:buNone/>
            </a:pPr>
            <a:r>
              <a:rPr lang="fa-IR" dirty="0" smtClean="0"/>
              <a:t> حسين شيخ‌الاسلام </a:t>
            </a:r>
          </a:p>
          <a:p>
            <a:pPr algn="r" rtl="1">
              <a:buNone/>
            </a:pPr>
            <a:r>
              <a:rPr lang="fa-IR" dirty="0" smtClean="0"/>
              <a:t>فروز رجايي‌فر</a:t>
            </a:r>
            <a:endParaRPr lang="en-US" dirty="0"/>
          </a:p>
        </p:txBody>
      </p:sp>
      <p:sp>
        <p:nvSpPr>
          <p:cNvPr id="5" name="Rectangle 4"/>
          <p:cNvSpPr/>
          <p:nvPr/>
        </p:nvSpPr>
        <p:spPr>
          <a:xfrm>
            <a:off x="2214546" y="214290"/>
            <a:ext cx="4828566" cy="923330"/>
          </a:xfrm>
          <a:prstGeom prst="rect">
            <a:avLst/>
          </a:prstGeom>
          <a:noFill/>
        </p:spPr>
        <p:txBody>
          <a:bodyPr wrap="none" lIns="91440" tIns="45720" rIns="91440" bIns="45720">
            <a:spAutoFit/>
          </a:bodyPr>
          <a:lstStyle/>
          <a:p>
            <a:pPr algn="ctr"/>
            <a:r>
              <a:rPr lang="fa-I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اعضای شورای بازو</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I:\n00003669-r-b-000.jpg"/>
          <p:cNvPicPr>
            <a:picLocks noChangeAspect="1" noChangeArrowheads="1"/>
          </p:cNvPicPr>
          <p:nvPr/>
        </p:nvPicPr>
        <p:blipFill>
          <a:blip r:embed="rId2" cstate="print"/>
          <a:srcRect/>
          <a:stretch>
            <a:fillRect/>
          </a:stretch>
        </p:blipFill>
        <p:spPr bwMode="auto">
          <a:xfrm>
            <a:off x="-1" y="2928935"/>
            <a:ext cx="5238755" cy="392906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1956</Words>
  <Application>Microsoft Office PowerPoint</Application>
  <PresentationFormat>On-screen Show (4:3)</PresentationFormat>
  <Paragraphs>208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 Yagut</vt:lpstr>
      <vt:lpstr>Calibri</vt:lpstr>
      <vt:lpstr>Tahoma</vt:lpstr>
      <vt:lpstr>Times New Roman</vt:lpstr>
      <vt:lpstr>Office Theme</vt:lpstr>
      <vt:lpstr>PowerPoint Presentation</vt:lpstr>
      <vt:lpstr>PowerPoint Presentation</vt:lpstr>
      <vt:lpstr>دوران فعالیت دفتر تحکیم وحدت</vt:lpstr>
      <vt:lpstr>دوران فعالیت دفتر تحکیم وحدت</vt:lpstr>
      <vt:lpstr>اولین شورای مرکزی دفتر تحکیم وحدت</vt:lpstr>
      <vt:lpstr>ابراهیم اصغرزاده، محسن میردامادی وحبیب الله بیطرف</vt:lpstr>
      <vt:lpstr>اشغال سفارت آمریکا</vt:lpstr>
      <vt:lpstr>PowerPoint Presentation</vt:lpstr>
      <vt:lpstr>PowerPoint Presentation</vt:lpstr>
      <vt:lpstr>تسخیر لانه جاسوسی</vt:lpstr>
      <vt:lpstr>PowerPoint Presentation</vt:lpstr>
      <vt:lpstr>۵۲ گروگان باقیمانده</vt:lpstr>
      <vt:lpstr>PowerPoint Presentation</vt:lpstr>
      <vt:lpstr>پیوستن به سپاه</vt:lpstr>
      <vt:lpstr>اعضای پیوسته به سپاه</vt:lpstr>
      <vt:lpstr>محسن وزوایی ، عباس ورامینی ،حسین شوریده ، مهدی رجب بیگی ، جلال شرفی،علی صبوری، علیرضا هادی پور، غلامحسین بسطامی، سید حسین علم الهدی ، محمد علی جعفری، علی اصغر زحمتکش،حسین دهقان، عزت الله ضرغامی، حبیب الله بیطرف،رحمان دادمان ،معصومه ابتکار، علیرضا افشار، رضا سیف اللهی ، محمدحسین شریف زادگان، حسین شیخ الاسلام،فروز رجایی فر، ابراهیم اصغرزاده، وفا تابش ، سید محمد هاشمی ،محسن میردامادی، محمدرضاخاتمی، محسن امین زاده، محو نعيمي پور،           ،  محمدرضا بهزادیان،حاتم قادري، جواد مظفر ، عباس عبدي ، تقي محمدي ، عباس زري باف ، مجتبی بدیعی،معصومه نورمحمدی ، سید عباس نبوی ، فائزه مصلحی</vt:lpstr>
      <vt:lpstr>مهدی رجب بیگی    سید حسین علم الهدی                                                                                                                                                عباس ورامینی                                                                                               محسن وزوایی</vt:lpstr>
      <vt:lpstr>سرنوشت مکان سفارت</vt:lpstr>
      <vt:lpstr>حاج عباس وراميني</vt:lpstr>
      <vt:lpstr>ازدواج دانشجویان پیرو خط امام با یکدیگر</vt:lpstr>
      <vt:lpstr>برائت جویان</vt:lpstr>
      <vt:lpstr>تقی محمدی</vt:lpstr>
      <vt:lpstr>تقی محمدی پس از انتخاب احمدی نژاد به عنوان رئیس جمهورایران ، آمریکائیها ادعا کردند وی در اشغال سفارت آمریکا نقش داشته است و به این عکس استناد نمودند</vt:lpstr>
      <vt:lpstr>بدترين سرنوشت را در ميان اشغال‌کنندگان سفارت امريکا فردي به نام «عباس زري‌باف» داشت. زري باف که از ابتداي سال 58 وارد سازمان مجاهدين خلق (منافقين) شده بود وارد بخش اطلاعات شد و به نقل از سايت اين گروهک تروريستي مأموريت‌هايي در جهت کشف اقدامات سپاه پاسداران انجام داد. زري‌باف که از حاضرين در لانه بود بسيار به عوامل اطلاعات نخست‌وزيري مانند تقي محمدي و خسرو تهراني نزديک بود. او در سال 60 به زندگي مخفي روي آورد و در سال 61 از ايران خارج شد. زري باف در چهارمين روز عمليات مرصاد به هلاکت رسيد</vt:lpstr>
      <vt:lpstr>جواد مظفر</vt:lpstr>
      <vt:lpstr>PowerPoint Presentation</vt:lpstr>
      <vt:lpstr>تاثیر پذیری از حلقه کیان</vt:lpstr>
      <vt:lpstr>طیف علامه</vt:lpstr>
      <vt:lpstr>ادوار تحكيم وحدت</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56</cp:revision>
  <dcterms:created xsi:type="dcterms:W3CDTF">2010-01-27T17:44:55Z</dcterms:created>
  <dcterms:modified xsi:type="dcterms:W3CDTF">2023-11-05T18:25:56Z</dcterms:modified>
</cp:coreProperties>
</file>