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2"/>
    <p:sldMasterId id="2147483732" r:id="rId3"/>
  </p:sldMasterIdLst>
  <p:notesMasterIdLst>
    <p:notesMasterId r:id="rId19"/>
  </p:notesMasterIdLst>
  <p:sldIdLst>
    <p:sldId id="317" r:id="rId4"/>
    <p:sldId id="256" r:id="rId5"/>
    <p:sldId id="339" r:id="rId6"/>
    <p:sldId id="260" r:id="rId7"/>
    <p:sldId id="268" r:id="rId8"/>
    <p:sldId id="266" r:id="rId9"/>
    <p:sldId id="270" r:id="rId10"/>
    <p:sldId id="264" r:id="rId11"/>
    <p:sldId id="269" r:id="rId12"/>
    <p:sldId id="330" r:id="rId13"/>
    <p:sldId id="263" r:id="rId14"/>
    <p:sldId id="257" r:id="rId15"/>
    <p:sldId id="267" r:id="rId16"/>
    <p:sldId id="258" r:id="rId17"/>
    <p:sldId id="338" r:id="rId18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929" autoAdjust="0"/>
    <p:restoredTop sz="94660"/>
  </p:normalViewPr>
  <p:slideViewPr>
    <p:cSldViewPr>
      <p:cViewPr varScale="1">
        <p:scale>
          <a:sx n="66" d="100"/>
          <a:sy n="66" d="100"/>
        </p:scale>
        <p:origin x="-15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2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99220-5236-4C2B-B36F-2AD94DDECD3B}" type="datetimeFigureOut">
              <a:rPr lang="en-US" smtClean="0"/>
              <a:t>8/28/2012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1B043-B31B-4F33-A7F8-037EEDC14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06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94AD-1467-4BF7-A1AD-C9484F971D2E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10/11/1433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2DEC-546D-4BE4-ACDA-A9A14A821039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94AD-1467-4BF7-A1AD-C9484F971D2E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10/11/1433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2DEC-546D-4BE4-ACDA-A9A14A821039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94AD-1467-4BF7-A1AD-C9484F971D2E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10/11/1433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2DEC-546D-4BE4-ACDA-A9A14A821039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0F81-00D8-4766-95D2-0D2A907A51BE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10/11/1433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0989-E3A7-4D30-981E-4F3C41B1809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0F81-00D8-4766-95D2-0D2A907A51BE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10/11/1433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0989-E3A7-4D30-981E-4F3C41B1809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0F81-00D8-4766-95D2-0D2A907A51BE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10/11/1433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0989-E3A7-4D30-981E-4F3C41B1809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0F81-00D8-4766-95D2-0D2A907A51BE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10/11/1433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0989-E3A7-4D30-981E-4F3C41B1809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0F81-00D8-4766-95D2-0D2A907A51BE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10/11/1433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0989-E3A7-4D30-981E-4F3C41B1809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0F81-00D8-4766-95D2-0D2A907A51BE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10/11/1433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0989-E3A7-4D30-981E-4F3C41B1809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0F81-00D8-4766-95D2-0D2A907A51BE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10/11/1433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0989-E3A7-4D30-981E-4F3C41B1809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0F81-00D8-4766-95D2-0D2A907A51BE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10/11/1433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3F0989-E3A7-4D30-981E-4F3C41B1809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94AD-1467-4BF7-A1AD-C9484F971D2E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10/11/1433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2DEC-546D-4BE4-ACDA-A9A14A821039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0F81-00D8-4766-95D2-0D2A907A51BE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10/11/1433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0989-E3A7-4D30-981E-4F3C41B1809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0F81-00D8-4766-95D2-0D2A907A51BE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10/11/1433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0989-E3A7-4D30-981E-4F3C41B1809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0F81-00D8-4766-95D2-0D2A907A51BE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10/11/1433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0989-E3A7-4D30-981E-4F3C41B1809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94AD-1467-4BF7-A1AD-C9484F971D2E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10/11/1433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2DEC-546D-4BE4-ACDA-A9A14A821039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94AD-1467-4BF7-A1AD-C9484F971D2E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10/11/1433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2DEC-546D-4BE4-ACDA-A9A14A821039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94AD-1467-4BF7-A1AD-C9484F971D2E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10/11/1433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2DEC-546D-4BE4-ACDA-A9A14A821039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94AD-1467-4BF7-A1AD-C9484F971D2E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10/11/1433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2DEC-546D-4BE4-ACDA-A9A14A821039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94AD-1467-4BF7-A1AD-C9484F971D2E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10/11/1433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2DEC-546D-4BE4-ACDA-A9A14A821039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94AD-1467-4BF7-A1AD-C9484F971D2E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10/11/1433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7D2DEC-546D-4BE4-ACDA-A9A14A821039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94AD-1467-4BF7-A1AD-C9484F971D2E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10/11/1433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2DEC-546D-4BE4-ACDA-A9A14A821039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E6B54A6-B010-4693-B074-E2417BF9B515}" type="datetimeFigureOut">
              <a:rPr lang="fa-IR" smtClean="0"/>
              <a:pPr/>
              <a:t>10/11/1433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97E6075-E87E-4951-AAD1-67D5664E0F72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E4A0F81-00D8-4766-95D2-0D2A907A51BE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10/11/1433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33F0989-E3A7-4D30-981E-4F3C41B1809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anye.blogfa.com/post-284.aspx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/>
              <a:t>A</a:t>
            </a:r>
            <a:r>
              <a:rPr lang="fa-IR" sz="1800"/>
              <a:t>- </a:t>
            </a:r>
            <a:fld id="{C66D6001-7A06-486A-BC39-4C72800433FA}" type="slidenum">
              <a:rPr lang="en-US" sz="1800" b="1"/>
              <a:pPr/>
              <a:t>1</a:t>
            </a:fld>
            <a:endParaRPr lang="en-US" sz="1800" b="1"/>
          </a:p>
        </p:txBody>
      </p:sp>
      <p:sp>
        <p:nvSpPr>
          <p:cNvPr id="2099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9923" name="Picture 3" descr="AR5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380538" cy="7091363"/>
          </a:xfrm>
          <a:prstGeom prst="rect">
            <a:avLst/>
          </a:prstGeom>
          <a:noFill/>
        </p:spPr>
      </p:pic>
      <p:pic>
        <p:nvPicPr>
          <p:cNvPr id="209924" name="Picture 4" descr="B052 cop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2349500"/>
            <a:ext cx="2374900" cy="1997075"/>
          </a:xfrm>
          <a:prstGeom prst="rect">
            <a:avLst/>
          </a:prstGeom>
          <a:noFill/>
        </p:spPr>
      </p:pic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r>
              <a:rPr lang="fa-IR" sz="4400" dirty="0" smtClean="0"/>
              <a:t>فوکو یاما </a:t>
            </a:r>
            <a:r>
              <a:rPr lang="fa-IR" sz="4400" dirty="0"/>
              <a:t>براین نکته تاکید کرد که بایستی ماهیت دفاع مقدس از طریق زیر علامت سوال بردن آرمان ها و اهداف آن ، وارونه جلوه داده شود و به خصوص ارزش ها و اسطوره های آن که همواره این دفاع را به عنوان پتانسیل عملیاتی انقلاب زنده نگه می دارد ، مورد هتک و بی حرمتی قرار گیرد. </a:t>
            </a:r>
          </a:p>
        </p:txBody>
      </p:sp>
    </p:spTree>
    <p:extLst/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پس زمینه\Dream (4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1438" y="2673392"/>
            <a:ext cx="8929718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a-I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"مارك پالمر " یكی از استراتژیست‌های معروف آمریكایی است كه از او به عنوان یكی از نوآوران سیاست خارجی ایالات متحده نام می برند. پالمر در دولت های نیكسون، كارتر، ریگان و بوش در وزارت خارجه مشغول بوده و اكنون علاوه بر اینكه مدیر دپارتمان تحقیقاتی "</a:t>
            </a:r>
            <a:r>
              <a:rPr lang="fa-IR" sz="3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مركز سیاست خارجی سابان </a:t>
            </a:r>
            <a:r>
              <a:rPr lang="fa-I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 در </a:t>
            </a:r>
            <a:r>
              <a:rPr lang="fa-IR" sz="3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موسسه بروكینگز </a:t>
            </a:r>
            <a:r>
              <a:rPr lang="fa-I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می باشد، عضو "كمیته خطر جاری " است </a:t>
            </a:r>
            <a:endParaRPr lang="fa-I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Documents and Settings\PC\My Documents\My Pictures\mark palmer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-24"/>
            <a:ext cx="2428883" cy="2590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پس زمینه\Dream (2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338886" y="262574"/>
            <a:ext cx="437651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جمهوري اسلامي از نگاه دشمنان: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0" y="1428736"/>
            <a:ext cx="4643470" cy="50783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مارك پالمر خطاب به مقامات آمريكا :</a:t>
            </a:r>
          </a:p>
          <a:p>
            <a:r>
              <a:rPr lang="fa-IR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جمهوري اسلامي به قدرتي شكست ناپذير تبديل شده است كه با روشهاي سخت نمي توان آن را از پاي درآورد . تنها راه شكست جمهوري اسلامي فروپاشي از درون است.</a:t>
            </a:r>
            <a:endParaRPr lang="fa-IR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075" name="Picture 3" descr="C:\Documents and Settings\PC\My Documents\My Pictures\mark palmer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00108"/>
            <a:ext cx="3714772" cy="3962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پس زمینه\Dream (2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338886" y="262574"/>
            <a:ext cx="437651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جمهوري اسلامي از نگاه دشمنان: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1802" y="928670"/>
            <a:ext cx="5857916" cy="48320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كنت پولاك استراتژيست آمريكا يي</a:t>
            </a:r>
          </a:p>
          <a:p>
            <a:r>
              <a:rPr lang="fa-IR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sym typeface="Wingdings" pitchFamily="2" charset="2"/>
              </a:rPr>
              <a:t>(نويسنده كتاب معماي ايراني)</a:t>
            </a:r>
            <a:endParaRPr lang="fa-IR" sz="4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fa-IR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مابا يك قدرت شيطاني روبرو هستيم كه 30 سال پنج رئيس جمهور آمريكا را با شكست مواجه ساخته است.</a:t>
            </a:r>
            <a:endParaRPr lang="fa-IR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074" name="Picture 2" descr="C:\Documents and Settings\PC\My Documents\My Pictures\kont polak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2786082" cy="3143248"/>
          </a:xfrm>
          <a:prstGeom prst="rect">
            <a:avLst/>
          </a:prstGeom>
          <a:noFill/>
        </p:spPr>
      </p:pic>
      <p:pic>
        <p:nvPicPr>
          <p:cNvPr id="4098" name="Picture 2" descr="C:\Documents and Settings\PC\My Documents\My Pictures\persian puzzle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214686"/>
            <a:ext cx="2509353" cy="364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6" y="2928934"/>
            <a:ext cx="12144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fa-IR" dirty="0"/>
          </a:p>
        </p:txBody>
      </p:sp>
      <p:sp>
        <p:nvSpPr>
          <p:cNvPr id="5" name="Oval 4"/>
          <p:cNvSpPr/>
          <p:nvPr/>
        </p:nvSpPr>
        <p:spPr>
          <a:xfrm>
            <a:off x="3857620" y="2214554"/>
            <a:ext cx="1714512" cy="2286016"/>
          </a:xfrm>
          <a:prstGeom prst="ellips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Oval 5"/>
          <p:cNvSpPr/>
          <p:nvPr/>
        </p:nvSpPr>
        <p:spPr>
          <a:xfrm>
            <a:off x="4286248" y="2786058"/>
            <a:ext cx="857256" cy="1143008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TextBox 6"/>
          <p:cNvSpPr txBox="1"/>
          <p:nvPr/>
        </p:nvSpPr>
        <p:spPr>
          <a:xfrm>
            <a:off x="4286248" y="3143248"/>
            <a:ext cx="7143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b="1" dirty="0" smtClean="0">
                <a:solidFill>
                  <a:srgbClr val="00B050"/>
                </a:solidFill>
              </a:rPr>
              <a:t>تشيع</a:t>
            </a:r>
            <a:endParaRPr lang="fa-IR" sz="20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4810" y="2357430"/>
            <a:ext cx="9286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/>
              <a:t>جمهوري</a:t>
            </a:r>
            <a:endParaRPr lang="fa-IR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14810" y="3916924"/>
            <a:ext cx="9286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/>
              <a:t>اسلامي</a:t>
            </a:r>
            <a:endParaRPr lang="fa-IR" b="1" dirty="0"/>
          </a:p>
        </p:txBody>
      </p:sp>
      <p:sp>
        <p:nvSpPr>
          <p:cNvPr id="10" name="Oval 9"/>
          <p:cNvSpPr/>
          <p:nvPr/>
        </p:nvSpPr>
        <p:spPr>
          <a:xfrm>
            <a:off x="3000364" y="928670"/>
            <a:ext cx="3429024" cy="48577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Oval 11"/>
          <p:cNvSpPr/>
          <p:nvPr/>
        </p:nvSpPr>
        <p:spPr>
          <a:xfrm>
            <a:off x="3428992" y="5214950"/>
            <a:ext cx="714380" cy="92869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Oval 13"/>
          <p:cNvSpPr/>
          <p:nvPr/>
        </p:nvSpPr>
        <p:spPr>
          <a:xfrm rot="19496922">
            <a:off x="5431057" y="5020404"/>
            <a:ext cx="901032" cy="87215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Oval 20"/>
          <p:cNvSpPr/>
          <p:nvPr/>
        </p:nvSpPr>
        <p:spPr>
          <a:xfrm rot="18767343">
            <a:off x="6090148" y="4072882"/>
            <a:ext cx="762727" cy="77161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3" name="Oval 22"/>
          <p:cNvSpPr/>
          <p:nvPr/>
        </p:nvSpPr>
        <p:spPr>
          <a:xfrm rot="16664265">
            <a:off x="6266406" y="2917383"/>
            <a:ext cx="881040" cy="76199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" name="Oval 23"/>
          <p:cNvSpPr/>
          <p:nvPr/>
        </p:nvSpPr>
        <p:spPr>
          <a:xfrm>
            <a:off x="2928926" y="1214422"/>
            <a:ext cx="714380" cy="8572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5" name="Oval 24"/>
          <p:cNvSpPr/>
          <p:nvPr/>
        </p:nvSpPr>
        <p:spPr>
          <a:xfrm rot="19496922">
            <a:off x="3924688" y="646262"/>
            <a:ext cx="734798" cy="7143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6" name="Oval 25"/>
          <p:cNvSpPr/>
          <p:nvPr/>
        </p:nvSpPr>
        <p:spPr>
          <a:xfrm rot="18767343">
            <a:off x="5114481" y="729686"/>
            <a:ext cx="743346" cy="7143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7" name="Oval 26"/>
          <p:cNvSpPr/>
          <p:nvPr/>
        </p:nvSpPr>
        <p:spPr>
          <a:xfrm rot="16664265">
            <a:off x="5900211" y="1665103"/>
            <a:ext cx="812577" cy="7143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" name="Oval 27"/>
          <p:cNvSpPr/>
          <p:nvPr/>
        </p:nvSpPr>
        <p:spPr>
          <a:xfrm>
            <a:off x="2357422" y="2714620"/>
            <a:ext cx="785818" cy="92869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9" name="Oval 28"/>
          <p:cNvSpPr/>
          <p:nvPr/>
        </p:nvSpPr>
        <p:spPr>
          <a:xfrm>
            <a:off x="2643174" y="4214818"/>
            <a:ext cx="714380" cy="8572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4" name="Down Arrow 33"/>
          <p:cNvSpPr/>
          <p:nvPr/>
        </p:nvSpPr>
        <p:spPr>
          <a:xfrm rot="20861379">
            <a:off x="4303732" y="1364380"/>
            <a:ext cx="416906" cy="79798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5" name="Down Arrow 34"/>
          <p:cNvSpPr/>
          <p:nvPr/>
        </p:nvSpPr>
        <p:spPr>
          <a:xfrm rot="1230370">
            <a:off x="4984315" y="1476477"/>
            <a:ext cx="416906" cy="79798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6" name="Down Arrow 35"/>
          <p:cNvSpPr/>
          <p:nvPr/>
        </p:nvSpPr>
        <p:spPr>
          <a:xfrm rot="16200000">
            <a:off x="3301845" y="2831714"/>
            <a:ext cx="416906" cy="79798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7" name="Down Arrow 36"/>
          <p:cNvSpPr/>
          <p:nvPr/>
        </p:nvSpPr>
        <p:spPr>
          <a:xfrm rot="19039611">
            <a:off x="3644244" y="1821578"/>
            <a:ext cx="416906" cy="79798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8" name="Down Arrow 37"/>
          <p:cNvSpPr/>
          <p:nvPr/>
        </p:nvSpPr>
        <p:spPr>
          <a:xfrm rot="6847274">
            <a:off x="5526923" y="3740504"/>
            <a:ext cx="416906" cy="79798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9" name="Down Arrow 38"/>
          <p:cNvSpPr/>
          <p:nvPr/>
        </p:nvSpPr>
        <p:spPr>
          <a:xfrm rot="3474093">
            <a:off x="5503222" y="2069898"/>
            <a:ext cx="416906" cy="79798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40" name="Down Arrow 39"/>
          <p:cNvSpPr/>
          <p:nvPr/>
        </p:nvSpPr>
        <p:spPr>
          <a:xfrm rot="14031702">
            <a:off x="3436820" y="3744196"/>
            <a:ext cx="416906" cy="79798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41" name="Down Arrow 40"/>
          <p:cNvSpPr/>
          <p:nvPr/>
        </p:nvSpPr>
        <p:spPr>
          <a:xfrm rot="8720247">
            <a:off x="5179612" y="4369221"/>
            <a:ext cx="416906" cy="79798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42" name="Down Arrow 41"/>
          <p:cNvSpPr/>
          <p:nvPr/>
        </p:nvSpPr>
        <p:spPr>
          <a:xfrm rot="12670916">
            <a:off x="3978627" y="4509553"/>
            <a:ext cx="416906" cy="79798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43" name="Down Arrow 42"/>
          <p:cNvSpPr/>
          <p:nvPr/>
        </p:nvSpPr>
        <p:spPr>
          <a:xfrm rot="5400000">
            <a:off x="5762673" y="2881269"/>
            <a:ext cx="416906" cy="79798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29058" y="785794"/>
            <a:ext cx="6429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NGO</a:t>
            </a:r>
            <a:endParaRPr lang="fa-IR" dirty="0"/>
          </a:p>
        </p:txBody>
      </p:sp>
      <p:sp>
        <p:nvSpPr>
          <p:cNvPr id="45" name="TextBox 44"/>
          <p:cNvSpPr txBox="1"/>
          <p:nvPr/>
        </p:nvSpPr>
        <p:spPr>
          <a:xfrm>
            <a:off x="5143504" y="785794"/>
            <a:ext cx="64294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/>
              <a:t>فتنه88</a:t>
            </a:r>
            <a:endParaRPr lang="fa-IR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5857884" y="1785926"/>
            <a:ext cx="9286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400" b="1" dirty="0" smtClean="0"/>
              <a:t>اقليت هاي ديني</a:t>
            </a:r>
            <a:endParaRPr lang="fa-IR" sz="1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928926" y="1282471"/>
            <a:ext cx="64294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/>
              <a:t>فرق ضاله</a:t>
            </a:r>
            <a:endParaRPr lang="fa-IR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285984" y="2782669"/>
            <a:ext cx="78581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/>
              <a:t>باندهاي فساد</a:t>
            </a:r>
            <a:endParaRPr lang="fa-IR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2571736" y="4282867"/>
            <a:ext cx="7143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/>
              <a:t>عرفان كاذب</a:t>
            </a:r>
            <a:endParaRPr lang="fa-IR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3428992" y="5286388"/>
            <a:ext cx="78581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/>
              <a:t>ضد</a:t>
            </a:r>
          </a:p>
          <a:p>
            <a:pPr algn="ctr"/>
            <a:r>
              <a:rPr lang="fa-IR" b="1" dirty="0" smtClean="0"/>
              <a:t>انقلاب</a:t>
            </a:r>
            <a:endParaRPr lang="fa-IR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5357818" y="5126508"/>
            <a:ext cx="10001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/>
              <a:t>شبكه هاي نفوذ</a:t>
            </a:r>
            <a:endParaRPr lang="fa-IR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5929322" y="4143380"/>
            <a:ext cx="92869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/>
              <a:t>باندهاي اقتصادي</a:t>
            </a:r>
            <a:endParaRPr lang="fa-IR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286512" y="3000372"/>
            <a:ext cx="7143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/>
              <a:t>قوميت گرايي</a:t>
            </a:r>
            <a:endParaRPr lang="fa-IR" b="1" dirty="0"/>
          </a:p>
        </p:txBody>
      </p:sp>
      <p:sp>
        <p:nvSpPr>
          <p:cNvPr id="54" name="Oval 53"/>
          <p:cNvSpPr/>
          <p:nvPr/>
        </p:nvSpPr>
        <p:spPr>
          <a:xfrm>
            <a:off x="571472" y="4929198"/>
            <a:ext cx="1143008" cy="164307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5" name="Oval 54"/>
          <p:cNvSpPr/>
          <p:nvPr/>
        </p:nvSpPr>
        <p:spPr>
          <a:xfrm>
            <a:off x="7643834" y="4643446"/>
            <a:ext cx="1143008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6" name="Oval 55"/>
          <p:cNvSpPr/>
          <p:nvPr/>
        </p:nvSpPr>
        <p:spPr>
          <a:xfrm>
            <a:off x="7643834" y="214290"/>
            <a:ext cx="1143008" cy="164307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7" name="Oval 56"/>
          <p:cNvSpPr/>
          <p:nvPr/>
        </p:nvSpPr>
        <p:spPr>
          <a:xfrm>
            <a:off x="785786" y="214290"/>
            <a:ext cx="1214446" cy="1643074"/>
          </a:xfrm>
          <a:prstGeom prst="ellipse">
            <a:avLst/>
          </a:prstGeom>
          <a:ln w="57150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8" name="Right Arrow 57"/>
          <p:cNvSpPr/>
          <p:nvPr/>
        </p:nvSpPr>
        <p:spPr>
          <a:xfrm rot="1568331">
            <a:off x="1857356" y="1376694"/>
            <a:ext cx="857256" cy="571504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9" name="Right Arrow 58"/>
          <p:cNvSpPr/>
          <p:nvPr/>
        </p:nvSpPr>
        <p:spPr>
          <a:xfrm rot="20822997">
            <a:off x="1661344" y="5089424"/>
            <a:ext cx="857256" cy="571504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0" name="Right Arrow 59"/>
          <p:cNvSpPr/>
          <p:nvPr/>
        </p:nvSpPr>
        <p:spPr>
          <a:xfrm rot="12045614">
            <a:off x="6839715" y="4732234"/>
            <a:ext cx="857256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1" name="Right Arrow 60"/>
          <p:cNvSpPr/>
          <p:nvPr/>
        </p:nvSpPr>
        <p:spPr>
          <a:xfrm rot="9985116">
            <a:off x="6841695" y="1121759"/>
            <a:ext cx="857256" cy="57150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2" name="Rectangle 61"/>
          <p:cNvSpPr/>
          <p:nvPr/>
        </p:nvSpPr>
        <p:spPr>
          <a:xfrm>
            <a:off x="857224" y="714356"/>
            <a:ext cx="10342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b="1" cap="none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صهيونيسم</a:t>
            </a:r>
          </a:p>
          <a:p>
            <a:pPr algn="ctr"/>
            <a:r>
              <a:rPr lang="fa-IR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بين الملل</a:t>
            </a:r>
            <a:endParaRPr lang="en-US" b="1" cap="none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30887" y="5354437"/>
            <a:ext cx="10583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b="1" cap="none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سازمانهاي</a:t>
            </a:r>
          </a:p>
          <a:p>
            <a:pPr algn="ctr"/>
            <a:r>
              <a:rPr lang="fa-IR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بين الملل</a:t>
            </a:r>
            <a:endParaRPr lang="en-US" b="1" cap="none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754442" y="5143512"/>
            <a:ext cx="8370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b="1" cap="none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دولتهاي</a:t>
            </a:r>
          </a:p>
          <a:p>
            <a:pPr algn="ctr"/>
            <a:r>
              <a:rPr lang="fa-IR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غربي</a:t>
            </a:r>
            <a:endParaRPr lang="en-US" b="1" cap="none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617620" y="714356"/>
            <a:ext cx="1072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b="1" cap="none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رسانه هاي</a:t>
            </a:r>
          </a:p>
          <a:p>
            <a:pPr algn="ctr"/>
            <a:r>
              <a:rPr lang="fa-IR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بين المللي</a:t>
            </a:r>
            <a:endParaRPr lang="en-US" b="1" cap="none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6" name="Oval 65"/>
          <p:cNvSpPr/>
          <p:nvPr/>
        </p:nvSpPr>
        <p:spPr>
          <a:xfrm>
            <a:off x="4500562" y="5357826"/>
            <a:ext cx="714380" cy="8572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7" name="TextBox 66"/>
          <p:cNvSpPr txBox="1"/>
          <p:nvPr/>
        </p:nvSpPr>
        <p:spPr>
          <a:xfrm>
            <a:off x="4429124" y="5429264"/>
            <a:ext cx="78581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/>
              <a:t>جريان انحراف</a:t>
            </a:r>
            <a:endParaRPr lang="fa-IR" b="1" dirty="0"/>
          </a:p>
        </p:txBody>
      </p:sp>
      <p:sp>
        <p:nvSpPr>
          <p:cNvPr id="68" name="Down Arrow 67"/>
          <p:cNvSpPr/>
          <p:nvPr/>
        </p:nvSpPr>
        <p:spPr>
          <a:xfrm rot="10271510">
            <a:off x="4596521" y="4521621"/>
            <a:ext cx="416906" cy="79798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714744" y="214290"/>
            <a:ext cx="213872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راهکارها وابزار فروپاشی</a:t>
            </a:r>
            <a:endParaRPr lang="en-U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7770429" y="2786058"/>
            <a:ext cx="1172355" cy="1307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وهابیت</a:t>
            </a:r>
            <a:endParaRPr lang="fa-IR" dirty="0"/>
          </a:p>
        </p:txBody>
      </p:sp>
      <p:sp>
        <p:nvSpPr>
          <p:cNvPr id="4" name="Right Arrow 3"/>
          <p:cNvSpPr/>
          <p:nvPr/>
        </p:nvSpPr>
        <p:spPr>
          <a:xfrm flipH="1" flipV="1">
            <a:off x="7143768" y="3178967"/>
            <a:ext cx="626660" cy="607222"/>
          </a:xfrm>
          <a:prstGeom prst="rightArrow">
            <a:avLst>
              <a:gd name="adj1" fmla="val 50000"/>
              <a:gd name="adj2" fmla="val 572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Oval 10"/>
          <p:cNvSpPr/>
          <p:nvPr/>
        </p:nvSpPr>
        <p:spPr>
          <a:xfrm>
            <a:off x="0" y="2542096"/>
            <a:ext cx="1374352" cy="12440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اسلام امریکایی عثمانی</a:t>
            </a:r>
            <a:endParaRPr lang="fa-IR" dirty="0"/>
          </a:p>
        </p:txBody>
      </p:sp>
      <p:sp>
        <p:nvSpPr>
          <p:cNvPr id="13" name="Right Arrow 12"/>
          <p:cNvSpPr/>
          <p:nvPr/>
        </p:nvSpPr>
        <p:spPr>
          <a:xfrm rot="21415502">
            <a:off x="1366720" y="29443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2" grpId="0" animBg="1"/>
      <p:bldP spid="14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/>
      <p:bldP spid="63" grpId="0"/>
      <p:bldP spid="64" grpId="0"/>
      <p:bldP spid="65" grpId="0"/>
      <p:bldP spid="66" grpId="0" animBg="1"/>
      <p:bldP spid="67" grpId="0"/>
      <p:bldP spid="6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>
            <a:normAutofit/>
          </a:bodyPr>
          <a:lstStyle/>
          <a:p>
            <a:pPr algn="ctr"/>
            <a:r>
              <a:rPr lang="fa-IR" sz="6000" dirty="0" smtClean="0">
                <a:solidFill>
                  <a:srgbClr val="FF0000"/>
                </a:solidFill>
              </a:rPr>
              <a:t>لاحول ولا قوه الا بالله العلی العظیم</a:t>
            </a:r>
            <a:endParaRPr lang="fa-IR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14686"/>
            <a:ext cx="8229600" cy="2911483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fa-IR" sz="8000" dirty="0">
                <a:solidFill>
                  <a:srgbClr val="00B050"/>
                </a:solidFill>
              </a:rPr>
              <a:t>والسلام علیکم ورحمه الله </a:t>
            </a:r>
            <a:r>
              <a:rPr lang="fa-IR" sz="8000" dirty="0" smtClean="0">
                <a:solidFill>
                  <a:srgbClr val="00B050"/>
                </a:solidFill>
              </a:rPr>
              <a:t>وبرکاته</a:t>
            </a:r>
            <a:endParaRPr lang="en-US" sz="8000" dirty="0" smtClean="0">
              <a:solidFill>
                <a:srgbClr val="00B050"/>
              </a:solidFill>
            </a:endParaRPr>
          </a:p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www.mohsenzade.com</a:t>
            </a:r>
            <a:endParaRPr lang="fa-IR" sz="8000" dirty="0">
              <a:solidFill>
                <a:srgbClr val="FF0000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17287" y="154558"/>
            <a:ext cx="3695243" cy="923330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آرايش دو جبهه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5429256" y="2000240"/>
            <a:ext cx="3429024" cy="464347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Oval 6"/>
          <p:cNvSpPr/>
          <p:nvPr/>
        </p:nvSpPr>
        <p:spPr>
          <a:xfrm>
            <a:off x="428596" y="1928802"/>
            <a:ext cx="3214710" cy="464347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Oval 7"/>
          <p:cNvSpPr/>
          <p:nvPr/>
        </p:nvSpPr>
        <p:spPr>
          <a:xfrm>
            <a:off x="5715008" y="2786058"/>
            <a:ext cx="2857520" cy="378621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Oval 8"/>
          <p:cNvSpPr/>
          <p:nvPr/>
        </p:nvSpPr>
        <p:spPr>
          <a:xfrm>
            <a:off x="5929322" y="3286124"/>
            <a:ext cx="2428892" cy="328614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Oval 9"/>
          <p:cNvSpPr/>
          <p:nvPr/>
        </p:nvSpPr>
        <p:spPr>
          <a:xfrm>
            <a:off x="6215074" y="4143380"/>
            <a:ext cx="1857388" cy="207170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Rectangle 11"/>
          <p:cNvSpPr/>
          <p:nvPr/>
        </p:nvSpPr>
        <p:spPr>
          <a:xfrm>
            <a:off x="6429388" y="4714884"/>
            <a:ext cx="1306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a-IR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تشيع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23163" y="3357562"/>
            <a:ext cx="12153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2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جمهوري </a:t>
            </a:r>
          </a:p>
          <a:p>
            <a:pPr algn="ctr"/>
            <a:r>
              <a:rPr lang="fa-IR" sz="2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اسلامي</a:t>
            </a:r>
            <a:endParaRPr lang="en-US" sz="2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16685" y="2857496"/>
            <a:ext cx="95571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جهان اسلام</a:t>
            </a:r>
            <a:endParaRPr lang="en-US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29388" y="2357430"/>
            <a:ext cx="141737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a-IR" sz="1600" b="1" cap="none" spc="0" dirty="0" smtClean="0">
                <a:ln/>
                <a:effectLst/>
              </a:rPr>
              <a:t>جهان ضد استکبار</a:t>
            </a:r>
            <a:endParaRPr lang="en-US" sz="1600" b="1" cap="none" spc="0" dirty="0">
              <a:ln/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91492" y="1170021"/>
            <a:ext cx="1252275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0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ضدسلطه غرب</a:t>
            </a:r>
            <a:endParaRPr lang="en-US" sz="20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91680" y="1170021"/>
            <a:ext cx="109437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سلطه طلب غرب</a:t>
            </a:r>
            <a:endParaRPr lang="en-US" sz="2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>
            <a:off x="714348" y="2786058"/>
            <a:ext cx="2643206" cy="36433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Oval 18"/>
          <p:cNvSpPr/>
          <p:nvPr/>
        </p:nvSpPr>
        <p:spPr>
          <a:xfrm>
            <a:off x="1000100" y="3357562"/>
            <a:ext cx="2071702" cy="300039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Oval 19"/>
          <p:cNvSpPr/>
          <p:nvPr/>
        </p:nvSpPr>
        <p:spPr>
          <a:xfrm>
            <a:off x="1357290" y="4286256"/>
            <a:ext cx="1428760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Rectangle 20"/>
          <p:cNvSpPr/>
          <p:nvPr/>
        </p:nvSpPr>
        <p:spPr>
          <a:xfrm>
            <a:off x="1571604" y="4929198"/>
            <a:ext cx="9108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يهود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28728" y="3714752"/>
            <a:ext cx="120417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600" b="1" cap="none" spc="300" dirty="0" smtClean="0">
                <a:ln w="1143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صهيونيسم</a:t>
            </a:r>
            <a:endParaRPr lang="en-US" sz="1600" b="1" cap="none" spc="300" dirty="0">
              <a:ln w="1143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59545" y="2967335"/>
            <a:ext cx="12121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a-IR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فراماسونري</a:t>
            </a:r>
            <a:endParaRPr lang="en-US" sz="2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45857" y="2143116"/>
            <a:ext cx="16401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6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جبهه ليبرال </a:t>
            </a:r>
          </a:p>
          <a:p>
            <a:pPr algn="ctr"/>
            <a:r>
              <a:rPr lang="fa-IR" sz="16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دمکراسي غرب</a:t>
            </a:r>
            <a:endParaRPr lang="en-US" sz="16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5" name="Left Arrow Callout 24"/>
          <p:cNvSpPr/>
          <p:nvPr/>
        </p:nvSpPr>
        <p:spPr>
          <a:xfrm>
            <a:off x="4071934" y="3429000"/>
            <a:ext cx="1285884" cy="1857388"/>
          </a:xfrm>
          <a:prstGeom prst="leftArrowCallout">
            <a:avLst>
              <a:gd name="adj1" fmla="val 37692"/>
              <a:gd name="adj2" fmla="val 140555"/>
              <a:gd name="adj3" fmla="val 25000"/>
              <a:gd name="adj4" fmla="val 64025"/>
            </a:avLst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FF0000"/>
              </a:solidFill>
            </a:endParaRPr>
          </a:p>
        </p:txBody>
      </p:sp>
      <p:sp>
        <p:nvSpPr>
          <p:cNvPr id="26" name="Right Arrow Callout 25"/>
          <p:cNvSpPr/>
          <p:nvPr/>
        </p:nvSpPr>
        <p:spPr>
          <a:xfrm>
            <a:off x="3643306" y="3429000"/>
            <a:ext cx="428628" cy="1857388"/>
          </a:xfrm>
          <a:prstGeom prst="rightArrowCallout">
            <a:avLst>
              <a:gd name="adj1" fmla="val 25000"/>
              <a:gd name="adj2" fmla="val 185714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Oval 1"/>
          <p:cNvSpPr/>
          <p:nvPr/>
        </p:nvSpPr>
        <p:spPr>
          <a:xfrm>
            <a:off x="7681440" y="1711644"/>
            <a:ext cx="891088" cy="77602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rgbClr val="FF0000"/>
                </a:solidFill>
              </a:rPr>
              <a:t>ولایت فقیه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545715" y="3196050"/>
            <a:ext cx="1143009" cy="130017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/>
              <a:t>ولایت فقیه</a:t>
            </a:r>
          </a:p>
        </p:txBody>
      </p:sp>
      <p:sp>
        <p:nvSpPr>
          <p:cNvPr id="4" name="Oval 3"/>
          <p:cNvSpPr/>
          <p:nvPr/>
        </p:nvSpPr>
        <p:spPr>
          <a:xfrm>
            <a:off x="4855609" y="5497841"/>
            <a:ext cx="1236182" cy="136015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/>
              <a:t>ولایت فقیه</a:t>
            </a:r>
          </a:p>
        </p:txBody>
      </p:sp>
      <p:sp>
        <p:nvSpPr>
          <p:cNvPr id="11" name="Oval 10"/>
          <p:cNvSpPr/>
          <p:nvPr/>
        </p:nvSpPr>
        <p:spPr>
          <a:xfrm>
            <a:off x="5929322" y="5961338"/>
            <a:ext cx="1378982" cy="136474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/>
              <a:t>ولایت فقیه</a:t>
            </a:r>
          </a:p>
        </p:txBody>
      </p:sp>
      <p:sp>
        <p:nvSpPr>
          <p:cNvPr id="36" name="Oval 35"/>
          <p:cNvSpPr/>
          <p:nvPr/>
        </p:nvSpPr>
        <p:spPr>
          <a:xfrm>
            <a:off x="4429124" y="4357694"/>
            <a:ext cx="1176140" cy="121783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/>
              <a:t>ولایت فقیه</a:t>
            </a:r>
          </a:p>
        </p:txBody>
      </p:sp>
      <p:sp>
        <p:nvSpPr>
          <p:cNvPr id="37" name="Oval 36"/>
          <p:cNvSpPr/>
          <p:nvPr/>
        </p:nvSpPr>
        <p:spPr>
          <a:xfrm>
            <a:off x="4644008" y="2435502"/>
            <a:ext cx="1247485" cy="99349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/>
              <a:t>ولایت فقیه</a:t>
            </a:r>
          </a:p>
        </p:txBody>
      </p:sp>
      <p:sp>
        <p:nvSpPr>
          <p:cNvPr id="38" name="Oval 37"/>
          <p:cNvSpPr/>
          <p:nvPr/>
        </p:nvSpPr>
        <p:spPr>
          <a:xfrm>
            <a:off x="5373552" y="1711645"/>
            <a:ext cx="1273850" cy="101624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/>
              <a:t>ولایت فقیه</a:t>
            </a:r>
          </a:p>
        </p:txBody>
      </p:sp>
      <p:sp>
        <p:nvSpPr>
          <p:cNvPr id="39" name="Oval 38"/>
          <p:cNvSpPr/>
          <p:nvPr/>
        </p:nvSpPr>
        <p:spPr>
          <a:xfrm>
            <a:off x="7274376" y="5961338"/>
            <a:ext cx="1110986" cy="116814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/>
              <a:t>ولایت فقیه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50" y="2911475"/>
            <a:ext cx="749300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183" y="5359300"/>
            <a:ext cx="755650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552" y="6325732"/>
            <a:ext cx="762000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137" y="1728686"/>
            <a:ext cx="804863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530" y="1117341"/>
            <a:ext cx="1034234" cy="128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40" y="2036479"/>
            <a:ext cx="992160" cy="122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build="p"/>
      <p:bldP spid="13" grpId="0" build="p"/>
      <p:bldP spid="14" grpId="0" build="p"/>
      <p:bldP spid="15" grpId="0" build="p"/>
      <p:bldP spid="16" grpId="0" build="p" animBg="1"/>
      <p:bldP spid="17" grpId="0" build="p" animBg="1"/>
      <p:bldP spid="18" grpId="0" animBg="1"/>
      <p:bldP spid="19" grpId="0" animBg="1"/>
      <p:bldP spid="20" grpId="0" animBg="1"/>
      <p:bldP spid="21" grpId="0" build="p"/>
      <p:bldP spid="22" grpId="0" build="p"/>
      <p:bldP spid="23" grpId="0" build="p"/>
      <p:bldP spid="24" grpId="0" build="p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4664"/>
            <a:ext cx="9036496" cy="6264696"/>
          </a:xfrm>
        </p:spPr>
        <p:txBody>
          <a:bodyPr>
            <a:noAutofit/>
          </a:bodyPr>
          <a:lstStyle/>
          <a:p>
            <a:pPr algn="r"/>
            <a:r>
              <a:rPr lang="fa-IR" sz="9600" smtClean="0">
                <a:solidFill>
                  <a:srgbClr val="FF0000"/>
                </a:solidFill>
              </a:rPr>
              <a:t>لتجدن </a:t>
            </a:r>
            <a:r>
              <a:rPr lang="fa-IR" sz="9600" dirty="0" smtClean="0">
                <a:solidFill>
                  <a:srgbClr val="FF0000"/>
                </a:solidFill>
              </a:rPr>
              <a:t>اشدالناس عداوه للذین امنوا الیهود</a:t>
            </a:r>
            <a:endParaRPr lang="fa-IR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53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5984" y="357166"/>
            <a:ext cx="4966424" cy="923330"/>
          </a:xfrm>
          <a:prstGeom prst="rect">
            <a:avLst/>
          </a:prstGeom>
          <a:solidFill>
            <a:srgbClr val="FF0000"/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تشيع از نگاه دشمنان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84873" y="1643050"/>
            <a:ext cx="535915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فرانسوا توال در كتاب ژئوپليتيك شيعه: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2682429"/>
            <a:ext cx="6429420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Low"/>
            <a:r>
              <a:rPr lang="fa-I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شيعه به قدرتي تبديل شده است كه نمي توان با قدرت سخت افزارانه آن را حذف كرد بلكه در اينصورت شيعه مقاوم تر مي شود.</a:t>
            </a:r>
          </a:p>
          <a:p>
            <a:pPr algn="justLow"/>
            <a:r>
              <a:rPr lang="fa-I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تنها راه از پاي درآوردن شيعه تهي سازي از درون است.</a:t>
            </a:r>
            <a:endParaRPr lang="fa-IR" sz="4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928803"/>
            <a:ext cx="229892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پس زمینه\Dream (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857488" y="428604"/>
            <a:ext cx="6072198" cy="5509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a-IR" sz="3200" b="1" dirty="0" smtClean="0"/>
              <a:t>فرانســيس فوکوياماوی در سال 1989 با نگارش مقاله </a:t>
            </a:r>
            <a:r>
              <a:rPr lang="fa-IR" sz="3200" b="1" dirty="0" smtClean="0">
                <a:hlinkClick r:id="rId3" tooltip="(پایان تاریخ و واپسین آخرین انسان) "/>
              </a:rPr>
              <a:t>(پایان تاریخ و واپسین انسان) "</a:t>
            </a:r>
            <a:r>
              <a:rPr lang="en-US" sz="3200" b="1" dirty="0" smtClean="0">
                <a:hlinkClick r:id="rId3" tooltip="(پایان تاریخ و واپسین آخرین انسان) "/>
              </a:rPr>
              <a:t>The end of history and the last man"</a:t>
            </a:r>
            <a:r>
              <a:rPr lang="en-US" sz="3200" b="1" dirty="0" smtClean="0"/>
              <a:t> </a:t>
            </a:r>
            <a:r>
              <a:rPr lang="fa-IR" sz="3200" b="1" dirty="0" smtClean="0"/>
              <a:t>که در سال 1991 با تفصیل بیشتر و به همین نام، به صورت کتاب چاپ گردید، به شهرت جهانی رسید. در این دو نوشته، فوکویاما به دفاع تاریخی از ارزشها ی سیاسی غربی برخاست و استدلال کرد که رویدادهای اواخر قرن بیستم نشان می دهد که اجماعی جهانی به نفع دموکراسی لیبرال بوجود آمده است. </a:t>
            </a:r>
            <a:endParaRPr lang="fa-IR" sz="3200" b="1" dirty="0"/>
          </a:p>
        </p:txBody>
      </p:sp>
      <p:pic>
        <p:nvPicPr>
          <p:cNvPr id="1026" name="Picture 2" descr="C:\Documents and Settings\PC\My Documents\My Pictures\fokoyama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14290"/>
            <a:ext cx="1975164" cy="2214578"/>
          </a:xfrm>
          <a:prstGeom prst="rect">
            <a:avLst/>
          </a:prstGeom>
          <a:noFill/>
        </p:spPr>
      </p:pic>
      <p:pic>
        <p:nvPicPr>
          <p:cNvPr id="1027" name="Picture 3" descr="C:\Documents and Settings\PC\My Documents\My Pictures\fukuyama_history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714620"/>
            <a:ext cx="2331119" cy="3571876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857488" y="5791818"/>
            <a:ext cx="607222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كتاب پايان تاريخ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5984" y="357166"/>
            <a:ext cx="4966424" cy="923330"/>
          </a:xfrm>
          <a:prstGeom prst="rect">
            <a:avLst/>
          </a:prstGeom>
          <a:solidFill>
            <a:srgbClr val="FF0000"/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تشيع از نگاه دشمنان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75425" y="1571612"/>
            <a:ext cx="696857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فرانسيس فوكوياما در نشست بيت المقدس 1365: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3071810"/>
            <a:ext cx="8001056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شيعه با2 بال پرواز مي كند يك بال سرخ كه ريشه در كربلا دارد دوم بال سبز يعني اميد به منجي عالم بشريت و يك زره به تن دارد به نام ولايت پذيري .</a:t>
            </a:r>
          </a:p>
          <a:p>
            <a:r>
              <a:rPr lang="fa-I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براي نابودي شيعه بايد زره ولايت پذيري را از تن او درآورد سپس بالهاي او را شكست.</a:t>
            </a:r>
            <a:endParaRPr lang="fa-IR" sz="4000" dirty="0"/>
          </a:p>
        </p:txBody>
      </p:sp>
      <p:pic>
        <p:nvPicPr>
          <p:cNvPr id="2050" name="Picture 2" descr="C:\Documents and Settings\PC\My Documents\My Pictures\francis fokoy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1895475" cy="2419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86578" y="3071810"/>
            <a:ext cx="2063385" cy="830997"/>
          </a:xfrm>
          <a:prstGeom prst="rect">
            <a:avLst/>
          </a:prstGeom>
          <a:solidFill>
            <a:srgbClr val="FF0000"/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دونوع مهندسي</a:t>
            </a:r>
          </a:p>
          <a:p>
            <a:pPr algn="ctr"/>
            <a:r>
              <a:rPr lang="fa-IR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پيشنهادي فوكوياما</a:t>
            </a:r>
            <a:endParaRPr lang="en-US" sz="2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PC\My Documents\My Pictures\francis fokoy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14290"/>
            <a:ext cx="1895475" cy="2419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cxnSp>
        <p:nvCxnSpPr>
          <p:cNvPr id="10" name="Straight Arrow Connector 9"/>
          <p:cNvCxnSpPr>
            <a:stCxn id="3" idx="1"/>
          </p:cNvCxnSpPr>
          <p:nvPr/>
        </p:nvCxnSpPr>
        <p:spPr>
          <a:xfrm rot="10800000">
            <a:off x="5929322" y="1357299"/>
            <a:ext cx="857256" cy="21300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" idx="1"/>
          </p:cNvCxnSpPr>
          <p:nvPr/>
        </p:nvCxnSpPr>
        <p:spPr>
          <a:xfrm rot="10800000" flipV="1">
            <a:off x="5857884" y="3487308"/>
            <a:ext cx="928694" cy="18705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86182" y="1000108"/>
            <a:ext cx="214314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مهندسي معكوس</a:t>
            </a:r>
            <a:endParaRPr lang="fa-I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14744" y="5039037"/>
            <a:ext cx="214314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مهندسي صحيح</a:t>
            </a:r>
            <a:endParaRPr lang="fa-I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0397" y="1000108"/>
            <a:ext cx="228139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a-IR" sz="2400" b="1" dirty="0" smtClean="0">
                <a:solidFill>
                  <a:srgbClr val="00B050"/>
                </a:solidFill>
              </a:rPr>
              <a:t>تهاجم به  ولایت فقیه</a:t>
            </a:r>
            <a:endParaRPr lang="fa-IR" sz="2400" dirty="0">
              <a:solidFill>
                <a:srgbClr val="00B050"/>
              </a:solidFill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3071802" y="1071546"/>
            <a:ext cx="571504" cy="357190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Left Arrow 16"/>
          <p:cNvSpPr/>
          <p:nvPr/>
        </p:nvSpPr>
        <p:spPr>
          <a:xfrm>
            <a:off x="3071802" y="5072074"/>
            <a:ext cx="571504" cy="357190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Rectangle 17"/>
          <p:cNvSpPr/>
          <p:nvPr/>
        </p:nvSpPr>
        <p:spPr>
          <a:xfrm>
            <a:off x="500034" y="4857760"/>
            <a:ext cx="246093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بی اعتبار کردن اسطوره ها و </a:t>
            </a:r>
          </a:p>
          <a:p>
            <a:r>
              <a:rPr lang="fa-IR" b="1" dirty="0" smtClean="0">
                <a:solidFill>
                  <a:srgbClr val="FF0000"/>
                </a:solidFill>
              </a:rPr>
              <a:t>قهرمان های انقلاب و جنگ</a:t>
            </a:r>
            <a:endParaRPr lang="fa-IR" dirty="0"/>
          </a:p>
        </p:txBody>
      </p:sp>
      <p:sp>
        <p:nvSpPr>
          <p:cNvPr id="19" name="Down Arrow 18"/>
          <p:cNvSpPr/>
          <p:nvPr/>
        </p:nvSpPr>
        <p:spPr>
          <a:xfrm>
            <a:off x="1500166" y="1500174"/>
            <a:ext cx="285752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TextBox 19"/>
          <p:cNvSpPr txBox="1"/>
          <p:nvPr/>
        </p:nvSpPr>
        <p:spPr>
          <a:xfrm>
            <a:off x="-32" y="2285992"/>
            <a:ext cx="607223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/>
              <a:t>فراهم شدن زمينه از بين بردن تاثيرگذاري كربلا واعتقاد به مهدي موعود(عج)</a:t>
            </a:r>
            <a:endParaRPr lang="fa-I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PC\My Documents\My Pictures\223481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3810000" cy="29289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71934" y="928670"/>
            <a:ext cx="4857784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Low"/>
            <a:r>
              <a:rPr lang="fa-IR" sz="2400" b="1" dirty="0" smtClean="0"/>
              <a:t>"... اینها (رزمندگان ایرانی) فاو را تسخیر کردند و می روند کربلا را هم بگیرند ، بعد از آن ، اینجا (اشاره به اورشلیم یا بیت المقدس که محل سخنرانی فوکویاما بوده) را هم قطعا میگیرند...بايد پیش از وقوع چنان فاجعه ای جنگ به هر صورت متوقف شود </a:t>
            </a:r>
            <a:endParaRPr lang="fa-IR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4565692" y="285728"/>
            <a:ext cx="4459875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فوكوياما در اورشليم با نشان دادن اين عكس گفت :</a:t>
            </a:r>
            <a:endParaRPr lang="en-US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3286124"/>
            <a:ext cx="8858312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3600" b="1" dirty="0" smtClean="0"/>
              <a:t>وي برای پس از جنگ پروژه مهندسی معکوس برای شیعه را پیشنهاد داد. فوکویاما معنی و مفهوم مهندسی معکوس برای شیعیان ایران را درابتدا "تهاجم به  ولایت فقیه" ذکر نمود و تاکید کرد که "تا ولایت فقیه را نزنید ، نمی توانید به ساحت قدسی کربلا و مهدی تجاوز کنید" .</a:t>
            </a:r>
            <a:endParaRPr lang="fa-I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پس زمینه\Dream (4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596" y="928670"/>
            <a:ext cx="8501122" cy="56323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Low"/>
            <a:r>
              <a:rPr lang="fa-IR" sz="4000" b="1" dirty="0" smtClean="0"/>
              <a:t>طرح ديگر فوكوياما تحت عنوان مهندسی صحیح درباره سیاست هایی که بایستی از سوی کانون های فرهنگی و هنری غرب به درون ایران تزریق شود را هم ذکر کرد. فوکویاما از جمله این سیاست ها را </a:t>
            </a:r>
            <a:r>
              <a:rPr lang="fa-IR" sz="4000" b="1" dirty="0" smtClean="0">
                <a:solidFill>
                  <a:srgbClr val="FF0000"/>
                </a:solidFill>
              </a:rPr>
              <a:t>بی اعتبار کردن اسطوره ها و قهرمان های انقلاب و جنگ </a:t>
            </a:r>
            <a:r>
              <a:rPr lang="fa-IR" sz="4000" b="1" dirty="0" smtClean="0"/>
              <a:t>ذکر کرد و گفت که به هر شکل بایستی در سخنرانی ها ، کتاب ها ، داستان ها و فیلم ها ، از پدیده های انقلاب اسلامی به ویژه جنگ تحمیلی و دفاع مقدس اسطوره زدایی شود</a:t>
            </a:r>
            <a:endParaRPr lang="fa-IR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4565692" y="285728"/>
            <a:ext cx="245291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فوكوياما در اورشليم گفت :</a:t>
            </a:r>
            <a:endParaRPr lang="en-US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2007-05-01T03:33:23Z</outs:dateTime>
      <outs:isPinned>true</outs:isPinned>
    </outs:relatedDate>
    <outs:relatedDate>
      <outs:type>2</outs:type>
      <outs:displayName>Created</outs:displayName>
      <outs:dateTime>2011-08-06T06:42:16Z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TASHAKORI-ST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fatemeh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29EAA247-88BD-4F77-82F9-CE05BDE616F8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734</Words>
  <Application>Microsoft Office PowerPoint</Application>
  <PresentationFormat>On-screen Show (4:3)</PresentationFormat>
  <Paragraphs>84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Angles</vt:lpstr>
      <vt:lpstr>1_Angles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لاحول ولا قوه الا بالله العلی العظیم</vt:lpstr>
    </vt:vector>
  </TitlesOfParts>
  <Company>M-SYASI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TASHAKORI-ST</dc:creator>
  <cp:lastModifiedBy>MohsenZadeh</cp:lastModifiedBy>
  <cp:revision>173</cp:revision>
  <dcterms:created xsi:type="dcterms:W3CDTF">2011-08-06T06:42:16Z</dcterms:created>
  <dcterms:modified xsi:type="dcterms:W3CDTF">2012-08-28T18:26:49Z</dcterms:modified>
</cp:coreProperties>
</file>