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07/7/12/main" val="0"/>
    </p:ext>
    <p:ext uri="{D31A062A-798A-4329-ABDD-BBA856620510}">
      <p14:defaultImageDpi xmlns:p14="http://schemas.microsoft.com/office/powerpoint/2007/7/12/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5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xmlns:mc="http://schemas.openxmlformats.org/markup-compatibility/2006" xmlns:a14="http://schemas.microsoft.com/office/drawing/2007/7/7/main" val="000000" mc:Ignorable="">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xmlns:mc="http://schemas.openxmlformats.org/markup-compatibility/2006" xmlns:a14="http://schemas.microsoft.com/office/drawing/2007/7/7/main" val="FFFFFF" mc:Ignorable=""/>
                </a:solidFill>
              </a:defRPr>
            </a:lvl1pPr>
            <a:extLst/>
          </a:lstStyle>
          <a:p>
            <a:fld id="{21D02F72-B396-47BD-9527-8263CAD36A26}" type="datetimeFigureOut">
              <a:rPr lang="fa-IR" smtClean="0"/>
              <a:t>01/11/1430</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xmlns:mc="http://schemas.openxmlformats.org/markup-compatibility/2006" xmlns:a14="http://schemas.microsoft.com/office/drawing/2007/7/7/main" val="FFFFFF" mc:Ignorable=""/>
                </a:solidFill>
              </a:defRPr>
            </a:lvl1pPr>
            <a:extLst/>
          </a:lstStyle>
          <a:p>
            <a:fld id="{B56695CA-40F6-42AE-AF01-C14BCB912878}"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D02F72-B396-47BD-9527-8263CAD36A26}" type="datetimeFigureOut">
              <a:rPr lang="fa-IR" smtClean="0"/>
              <a:t>01/11/1430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B56695CA-40F6-42AE-AF01-C14BCB912878}"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D02F72-B396-47BD-9527-8263CAD36A26}" type="datetimeFigureOut">
              <a:rPr lang="fa-IR" smtClean="0"/>
              <a:t>01/11/1430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B56695CA-40F6-42AE-AF01-C14BCB912878}"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D02F72-B396-47BD-9527-8263CAD36A26}" type="datetimeFigureOut">
              <a:rPr lang="fa-IR" smtClean="0"/>
              <a:t>01/11/1430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B56695CA-40F6-42AE-AF01-C14BCB912878}" type="slidenum">
              <a:rPr lang="fa-IR" smtClean="0"/>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xmlns:mc="http://schemas.openxmlformats.org/markup-compatibility/2006" xmlns:a14="http://schemas.microsoft.com/office/drawing/2007/7/7/main" val="000000" mc:Ignorable="">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1D02F72-B396-47BD-9527-8263CAD36A26}" type="datetimeFigureOut">
              <a:rPr lang="fa-IR" smtClean="0"/>
              <a:t>01/11/1430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B56695CA-40F6-42AE-AF01-C14BCB912878}" type="slidenum">
              <a:rPr lang="fa-IR" smtClean="0"/>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D02F72-B396-47BD-9527-8263CAD36A26}" type="datetimeFigureOut">
              <a:rPr lang="fa-IR" smtClean="0"/>
              <a:t>01/11/1430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B56695CA-40F6-42AE-AF01-C14BCB912878}" type="slidenum">
              <a:rPr lang="fa-IR" smtClean="0"/>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1D02F72-B396-47BD-9527-8263CAD36A26}" type="datetimeFigureOut">
              <a:rPr lang="fa-IR" smtClean="0"/>
              <a:t>01/11/1430</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B56695CA-40F6-42AE-AF01-C14BCB912878}"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1D02F72-B396-47BD-9527-8263CAD36A26}" type="datetimeFigureOut">
              <a:rPr lang="fa-IR" smtClean="0"/>
              <a:t>01/11/1430</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B56695CA-40F6-42AE-AF01-C14BCB912878}" type="slidenum">
              <a:rPr lang="fa-IR" smtClean="0"/>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1D02F72-B396-47BD-9527-8263CAD36A26}" type="datetimeFigureOut">
              <a:rPr lang="fa-IR" smtClean="0"/>
              <a:t>01/11/1430</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B56695CA-40F6-42AE-AF01-C14BCB912878}"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1D02F72-B396-47BD-9527-8263CAD36A26}" type="datetimeFigureOut">
              <a:rPr lang="fa-IR" smtClean="0"/>
              <a:t>01/11/1430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B56695CA-40F6-42AE-AF01-C14BCB912878}"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xmlns:mc="http://schemas.openxmlformats.org/markup-compatibility/2006" xmlns:a14="http://schemas.microsoft.com/office/drawing/2007/7/7/main" val="000000" mc:Ignorable=""/>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1D02F72-B396-47BD-9527-8263CAD36A26}" type="datetimeFigureOut">
              <a:rPr lang="fa-IR" smtClean="0"/>
              <a:t>01/11/1430</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56695CA-40F6-42AE-AF01-C14BCB912878}" type="slidenum">
              <a:rPr lang="fa-IR" smtClean="0"/>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1D02F72-B396-47BD-9527-8263CAD36A26}" type="datetimeFigureOut">
              <a:rPr lang="fa-IR" smtClean="0"/>
              <a:t>01/11/1430</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56695CA-40F6-42AE-AF01-C14BCB912878}"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xmlns:mc="http://schemas.openxmlformats.org/markup-compatibility/2006" xmlns:a14="http://schemas.microsoft.com/office/drawing/2007/7/7/main" val="000000" mc:Ignorable="">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fa.wikipedia.org/wiki/%D8%B2%D8%A8%D8%A7%D9%86_%D8%AF%DB%8C%D9%86%DB%8C" TargetMode="External"/><Relationship Id="rId2" Type="http://schemas.openxmlformats.org/officeDocument/2006/relationships/hyperlink" Target="http://fa.wikipedia.org/wiki/%D9%87%D9%86%D8%AF%D9%88%D8%B3%D8%AA%D8%A7%D9%86" TargetMode="External"/><Relationship Id="rId1" Type="http://schemas.openxmlformats.org/officeDocument/2006/relationships/slideLayout" Target="../slideLayouts/slideLayout2.xml"/><Relationship Id="rId6" Type="http://schemas.openxmlformats.org/officeDocument/2006/relationships/hyperlink" Target="http://fa.wikipedia.org/wiki/%D8%AC%D8%A7%DB%8C%D9%86%DB%8C%D8%B3%D9%85" TargetMode="External"/><Relationship Id="rId5" Type="http://schemas.openxmlformats.org/officeDocument/2006/relationships/hyperlink" Target="http://fa.wikipedia.org/wiki/%D8%A8%D9%88%D8%AF%DB%8C%D8%B3%D9%85" TargetMode="External"/><Relationship Id="rId4" Type="http://schemas.openxmlformats.org/officeDocument/2006/relationships/hyperlink" Target="http://fa.wikipedia.org/wiki/%D9%87%D9%86%D8%AF%D9%88%DB%8C%DB%8C%D8%B3%D9%85" TargetMode="Externa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43248"/>
            <a:ext cx="7772400" cy="2500330"/>
          </a:xfrm>
        </p:spPr>
        <p:txBody>
          <a:bodyPr>
            <a:normAutofit fontScale="90000"/>
          </a:bodyPr>
          <a:lstStyle/>
          <a:p>
            <a:pPr marL="347472" indent="-347472" algn="justLow">
              <a:spcBef>
                <a:spcPts val="648"/>
              </a:spcBef>
              <a:buSzPts val="2700"/>
              <a:buFont typeface="Arial"/>
              <a:buChar char="•"/>
            </a:pPr>
            <a:r>
              <a:rPr lang="fa-IR" sz="2700" b="1" dirty="0">
                <a:solidFill>
                  <a:srgbClr xmlns:mc="http://schemas.openxmlformats.org/markup-compatibility/2006" xmlns:a14="http://schemas.microsoft.com/office/drawing/2007/7/7/main" val="C00000" mc:Ignorable=""/>
                </a:solidFill>
                <a:latin typeface="Times New Roman"/>
                <a:ea typeface="Times New Roman"/>
                <a:cs typeface="Tahoma"/>
              </a:rPr>
              <a:t>ترنسندنتال </a:t>
            </a:r>
            <a:r>
              <a:rPr lang="fa-IR" sz="9600" b="1" dirty="0">
                <a:solidFill>
                  <a:srgbClr xmlns:mc="http://schemas.openxmlformats.org/markup-compatibility/2006" xmlns:a14="http://schemas.microsoft.com/office/drawing/2007/7/7/main" val="C00000" mc:Ignorable=""/>
                </a:solidFill>
                <a:latin typeface="Times New Roman"/>
                <a:ea typeface="Times New Roman"/>
                <a:cs typeface="Tahoma"/>
              </a:rPr>
              <a:t>مدیتیشن</a:t>
            </a:r>
            <a:r>
              <a:rPr lang="fa-IR" sz="2700" b="1" dirty="0">
                <a:solidFill>
                  <a:srgbClr xmlns:mc="http://schemas.openxmlformats.org/markup-compatibility/2006" xmlns:a14="http://schemas.microsoft.com/office/drawing/2007/7/7/main" val="C00000" mc:Ignorable=""/>
                </a:solidFill>
                <a:latin typeface="Times New Roman"/>
                <a:ea typeface="Times New Roman"/>
                <a:cs typeface="Tahoma"/>
              </a:rPr>
              <a:t> ( </a:t>
            </a:r>
            <a:r>
              <a:rPr lang="en-US" sz="2700" b="1" dirty="0">
                <a:solidFill>
                  <a:srgbClr xmlns:mc="http://schemas.openxmlformats.org/markup-compatibility/2006" xmlns:a14="http://schemas.microsoft.com/office/drawing/2007/7/7/main" val="C00000" mc:Ignorable=""/>
                </a:solidFill>
                <a:latin typeface="Tahoma"/>
                <a:ea typeface="Times New Roman"/>
                <a:cs typeface="+mn-cs"/>
              </a:rPr>
              <a:t> T</a:t>
            </a:r>
            <a:r>
              <a:rPr lang="fa-IR" sz="2700" b="1" dirty="0">
                <a:solidFill>
                  <a:srgbClr xmlns:mc="http://schemas.openxmlformats.org/markup-compatibility/2006" xmlns:a14="http://schemas.microsoft.com/office/drawing/2007/7/7/main" val="C00000" mc:Ignorable=""/>
                </a:solidFill>
                <a:latin typeface="Times New Roman"/>
                <a:ea typeface="Times New Roman"/>
              </a:rPr>
              <a:t>.</a:t>
            </a:r>
            <a:r>
              <a:rPr lang="en-US" sz="2700" b="1" dirty="0">
                <a:solidFill>
                  <a:srgbClr xmlns:mc="http://schemas.openxmlformats.org/markup-compatibility/2006" xmlns:a14="http://schemas.microsoft.com/office/drawing/2007/7/7/main" val="C00000" mc:Ignorable=""/>
                </a:solidFill>
                <a:latin typeface="Tahoma"/>
                <a:ea typeface="Times New Roman"/>
                <a:cs typeface="+mn-cs"/>
              </a:rPr>
              <a:t>M</a:t>
            </a:r>
            <a:r>
              <a:rPr lang="fa-IR" sz="2700" b="1" dirty="0">
                <a:solidFill>
                  <a:srgbClr xmlns:mc="http://schemas.openxmlformats.org/markup-compatibility/2006" xmlns:a14="http://schemas.microsoft.com/office/drawing/2007/7/7/main" val="C00000" mc:Ignorable=""/>
                </a:solidFill>
                <a:latin typeface="Times New Roman"/>
                <a:ea typeface="Times New Roman"/>
              </a:rPr>
              <a:t> ) یا مدیتیشن متعالی </a:t>
            </a:r>
            <a:r>
              <a:rPr lang="en-US" sz="2000" dirty="0">
                <a:latin typeface="Times New Roman"/>
                <a:ea typeface="Times New Roman"/>
                <a:cs typeface="+mn-cs"/>
              </a:rPr>
              <a:t/>
            </a:r>
            <a:br>
              <a:rPr lang="en-US" sz="2000" dirty="0">
                <a:latin typeface="Times New Roman"/>
                <a:ea typeface="Times New Roman"/>
                <a:cs typeface="+mn-cs"/>
              </a:rPr>
            </a:br>
            <a:endParaRPr lang="fa-IR" dirty="0"/>
          </a:p>
        </p:txBody>
      </p:sp>
      <p:sp>
        <p:nvSpPr>
          <p:cNvPr id="3" name="Subtitle 2"/>
          <p:cNvSpPr>
            <a:spLocks noGrp="1"/>
          </p:cNvSpPr>
          <p:nvPr>
            <p:ph type="subTitle" idx="1"/>
          </p:nvPr>
        </p:nvSpPr>
        <p:spPr>
          <a:xfrm>
            <a:off x="1371600" y="500042"/>
            <a:ext cx="6400800" cy="1928826"/>
          </a:xfrm>
        </p:spPr>
        <p:txBody>
          <a:bodyPr>
            <a:noAutofit/>
          </a:bodyPr>
          <a:lstStyle/>
          <a:p>
            <a:pPr algn="ctr"/>
            <a:r>
              <a:rPr lang="fa-IR" sz="9600" dirty="0" smtClean="0">
                <a:solidFill>
                  <a:srgbClr xmlns:mc="http://schemas.openxmlformats.org/markup-compatibility/2006" xmlns:a14="http://schemas.microsoft.com/office/drawing/2007/7/7/main" val="00B050" mc:Ignorable=""/>
                </a:solidFill>
              </a:rPr>
              <a:t>بسم الله الرحمن الرحیم</a:t>
            </a:r>
            <a:endParaRPr lang="fa-IR" sz="9600" dirty="0">
              <a:solidFill>
                <a:srgbClr xmlns:mc="http://schemas.openxmlformats.org/markup-compatibility/2006" xmlns:a14="http://schemas.microsoft.com/office/drawing/2007/7/7/main" val="00B050" mc:Ignorable=""/>
              </a:solidFill>
            </a:endParaRPr>
          </a:p>
        </p:txBody>
      </p:sp>
    </p:spTree>
    <p:extLst>
      <p:ext uri="{BB962C8B-B14F-4D97-AF65-F5344CB8AC3E}">
        <p14:creationId xmlns:p14="http://schemas.microsoft.com/office/powerpoint/2007/7/12/main" val="2490705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228600" indent="-347472" algn="justLow">
              <a:spcBef>
                <a:spcPts val="720"/>
              </a:spcBef>
              <a:buSzPts val="3000"/>
              <a:buFont typeface="Arial"/>
              <a:buChar char="•"/>
            </a:pPr>
            <a:r>
              <a:rPr lang="fa-IR" sz="3600" dirty="0">
                <a:latin typeface="Times New Roman"/>
                <a:ea typeface="Times New Roman"/>
                <a:cs typeface="Times New Roman"/>
              </a:rPr>
              <a:t>«بودا» به عنوان بنیانگذار اصلی مدیتیشن شمرده می شود که حدوداً به 500 سال قبل از میلاد مسیح (ع) تعلق دارد و بطور کلی مدیتیشن در شکل متداول خود پیرو سبکی شرقی است، به بیان دیگر ، بنیان هندی و بودایی دارد ، هر چند در قرن اخیر از همتا های دیگری چون تمرین های جدید یوگای تعالیم اقتدار شخصی دون خوان ، اشو و دیگران نیز پیروی می </a:t>
            </a:r>
            <a:r>
              <a:rPr lang="fa-IR" sz="3600" dirty="0" smtClean="0">
                <a:latin typeface="Times New Roman"/>
                <a:ea typeface="Times New Roman"/>
                <a:cs typeface="Times New Roman"/>
              </a:rPr>
              <a:t>کند</a:t>
            </a:r>
          </a:p>
          <a:p>
            <a:pPr marL="228600" indent="-347472" algn="justLow">
              <a:spcBef>
                <a:spcPts val="720"/>
              </a:spcBef>
              <a:buSzPts val="3000"/>
              <a:buFont typeface="Arial"/>
              <a:buChar char="•"/>
            </a:pPr>
            <a:r>
              <a:rPr lang="fa-IR" sz="2000" dirty="0" smtClean="0">
                <a:latin typeface="Times New Roman"/>
                <a:ea typeface="Times New Roman"/>
                <a:cs typeface="Times New Roman"/>
              </a:rPr>
              <a:t>- </a:t>
            </a:r>
            <a:r>
              <a:rPr lang="fa-IR" sz="2000" dirty="0">
                <a:latin typeface="Times New Roman"/>
                <a:ea typeface="Times New Roman"/>
                <a:cs typeface="Times New Roman"/>
              </a:rPr>
              <a:t>اشو ، در هوای اشراق ( 365 مدیتیشن روزانه ) ترجمه فرشید قهرمان، فریبا مقدم ، ص 182 </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517189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Autofit/>
          </a:bodyPr>
          <a:lstStyle/>
          <a:p>
            <a:pPr marL="210312" indent="-347472" algn="justLow">
              <a:spcBef>
                <a:spcPts val="600"/>
              </a:spcBef>
              <a:buSzPts val="2500"/>
              <a:buFont typeface="Arial"/>
              <a:buChar char="•"/>
            </a:pPr>
            <a:r>
              <a:rPr lang="fa-IR" sz="2800" dirty="0">
                <a:latin typeface="Times New Roman"/>
                <a:ea typeface="Times New Roman"/>
                <a:cs typeface="Tahoma"/>
              </a:rPr>
              <a:t>گفته می شود که </a:t>
            </a:r>
            <a:r>
              <a:rPr lang="fa-IR" sz="2800" dirty="0">
                <a:solidFill>
                  <a:srgbClr xmlns:mc="http://schemas.openxmlformats.org/markup-compatibility/2006" xmlns:a14="http://schemas.microsoft.com/office/drawing/2007/7/7/main" val="C00000" mc:Ignorable=""/>
                </a:solidFill>
                <a:latin typeface="Times New Roman"/>
                <a:ea typeface="Times New Roman"/>
                <a:cs typeface="Tahoma"/>
              </a:rPr>
              <a:t>مدیتیشن </a:t>
            </a:r>
            <a:r>
              <a:rPr lang="fa-IR" sz="2800" dirty="0">
                <a:latin typeface="Times New Roman"/>
                <a:ea typeface="Times New Roman"/>
                <a:cs typeface="Tahoma"/>
              </a:rPr>
              <a:t>دارای </a:t>
            </a:r>
            <a:r>
              <a:rPr lang="fa-IR" sz="2800" dirty="0">
                <a:solidFill>
                  <a:srgbClr xmlns:mc="http://schemas.openxmlformats.org/markup-compatibility/2006" xmlns:a14="http://schemas.microsoft.com/office/drawing/2007/7/7/main" val="C00000" mc:Ignorable=""/>
                </a:solidFill>
                <a:latin typeface="Times New Roman"/>
                <a:ea typeface="Times New Roman"/>
                <a:cs typeface="Tahoma"/>
              </a:rPr>
              <a:t>دو نوعِ اصولی و غیر اصولی و نوع ترکیبی این دو </a:t>
            </a:r>
            <a:r>
              <a:rPr lang="fa-IR" sz="2800" dirty="0">
                <a:latin typeface="Times New Roman"/>
                <a:ea typeface="Times New Roman"/>
                <a:cs typeface="Tahoma"/>
              </a:rPr>
              <a:t>است و </a:t>
            </a:r>
            <a:r>
              <a:rPr lang="fa-IR" sz="2800" dirty="0">
                <a:solidFill>
                  <a:srgbClr xmlns:mc="http://schemas.openxmlformats.org/markup-compatibility/2006" xmlns:a14="http://schemas.microsoft.com/office/drawing/2007/7/7/main" val="C00000" mc:Ignorable=""/>
                </a:solidFill>
                <a:latin typeface="Times New Roman"/>
                <a:ea typeface="Times New Roman"/>
                <a:cs typeface="Tahoma"/>
              </a:rPr>
              <a:t>نوع اصولی آن به سه بخش خارجی ( بیرونی ) میانی و درونی</a:t>
            </a:r>
            <a:r>
              <a:rPr lang="fa-IR" sz="2800" dirty="0">
                <a:latin typeface="Times New Roman"/>
                <a:ea typeface="Times New Roman"/>
                <a:cs typeface="Tahoma"/>
              </a:rPr>
              <a:t> تقسیم می شود . در      روش های اصولی خارجی بیشتر از روش های تعمق ، شمارش نفس و نیلوفر هزار برگ استفاده می شود، در حالی که در نوع اصولی درونی ، روش حباب یا من کیستم را بیشتر به کار می برند، </a:t>
            </a:r>
            <a:r>
              <a:rPr lang="fa-IR" sz="2800" dirty="0">
                <a:solidFill>
                  <a:srgbClr xmlns:mc="http://schemas.openxmlformats.org/markup-compatibility/2006" xmlns:a14="http://schemas.microsoft.com/office/drawing/2007/7/7/main" val="C00000" mc:Ignorable=""/>
                </a:solidFill>
                <a:latin typeface="Times New Roman"/>
                <a:ea typeface="Times New Roman"/>
                <a:cs typeface="Tahoma"/>
              </a:rPr>
              <a:t>مدیتیشن </a:t>
            </a:r>
            <a:r>
              <a:rPr lang="fa-IR" sz="2800" dirty="0">
                <a:latin typeface="Times New Roman"/>
                <a:ea typeface="Times New Roman"/>
                <a:cs typeface="Tahoma"/>
              </a:rPr>
              <a:t>می تواند در خلوت یا در جمع به صورت انفرادی یا گروهی       انجام شود، برخی آن را در حالت نشسته، « </a:t>
            </a:r>
            <a:r>
              <a:rPr lang="fa-IR" sz="2800" dirty="0">
                <a:solidFill>
                  <a:srgbClr xmlns:mc="http://schemas.openxmlformats.org/markup-compatibility/2006" xmlns:a14="http://schemas.microsoft.com/office/drawing/2007/7/7/main" val="C00000" mc:Ignorable=""/>
                </a:solidFill>
                <a:latin typeface="Times New Roman"/>
                <a:ea typeface="Times New Roman"/>
                <a:cs typeface="Tahoma"/>
              </a:rPr>
              <a:t>ذاذن » </a:t>
            </a:r>
            <a:r>
              <a:rPr lang="fa-IR" sz="2800" dirty="0">
                <a:latin typeface="Times New Roman"/>
                <a:ea typeface="Times New Roman"/>
                <a:cs typeface="Tahoma"/>
              </a:rPr>
              <a:t>و برخی در حالت ایستاده </a:t>
            </a:r>
            <a:r>
              <a:rPr lang="fa-IR" sz="2800" dirty="0">
                <a:solidFill>
                  <a:srgbClr xmlns:mc="http://schemas.openxmlformats.org/markup-compatibility/2006" xmlns:a14="http://schemas.microsoft.com/office/drawing/2007/7/7/main" val="C00000" mc:Ignorable=""/>
                </a:solidFill>
                <a:latin typeface="Times New Roman"/>
                <a:ea typeface="Times New Roman"/>
                <a:cs typeface="Tahoma"/>
              </a:rPr>
              <a:t>« کین هین» </a:t>
            </a:r>
            <a:r>
              <a:rPr lang="fa-IR" sz="2800" dirty="0">
                <a:latin typeface="Times New Roman"/>
                <a:ea typeface="Times New Roman"/>
                <a:cs typeface="Tahoma"/>
              </a:rPr>
              <a:t>انجام می دهند.</a:t>
            </a:r>
            <a:endParaRPr lang="en-US" sz="2800" dirty="0">
              <a:latin typeface="Times New Roman"/>
              <a:ea typeface="Times New Roman"/>
            </a:endParaRPr>
          </a:p>
          <a:p>
            <a:pPr marL="347472" indent="-347472">
              <a:spcBef>
                <a:spcPts val="456"/>
              </a:spcBef>
            </a:pPr>
            <a:r>
              <a:rPr lang="fa-IR" sz="2000" dirty="0">
                <a:latin typeface="Times New Roman"/>
                <a:ea typeface="Times New Roman"/>
                <a:cs typeface="Times New Roman"/>
              </a:rPr>
              <a:t>-  هویت، جیمز ، مراقبه </a:t>
            </a:r>
            <a:r>
              <a:rPr lang="en-US" sz="2000" dirty="0">
                <a:latin typeface="Times New Roman"/>
                <a:ea typeface="Times New Roman"/>
                <a:cs typeface="B Mitra"/>
              </a:rPr>
              <a:t>meditation </a:t>
            </a:r>
            <a:r>
              <a:rPr lang="fa-IR" sz="2000" dirty="0">
                <a:latin typeface="Times New Roman"/>
                <a:ea typeface="Times New Roman"/>
                <a:cs typeface="Times New Roman"/>
              </a:rPr>
              <a:t> ، ترجمه منوچهر شادان، ص 67 ، 93 ، 181 ، 273 و یا سایت </a:t>
            </a:r>
            <a:r>
              <a:rPr lang="en-US" sz="2000" dirty="0">
                <a:latin typeface="Times New Roman"/>
                <a:ea typeface="Times New Roman"/>
                <a:cs typeface="B Mitra"/>
              </a:rPr>
              <a:t>www</a:t>
            </a:r>
            <a:r>
              <a:rPr lang="fa-IR" sz="2000" dirty="0">
                <a:latin typeface="Times New Roman"/>
                <a:ea typeface="Times New Roman"/>
                <a:cs typeface="Times New Roman"/>
              </a:rPr>
              <a:t>.</a:t>
            </a:r>
            <a:r>
              <a:rPr lang="en-US" sz="2000" dirty="0">
                <a:latin typeface="Times New Roman"/>
                <a:ea typeface="Times New Roman"/>
                <a:cs typeface="B Mitra"/>
              </a:rPr>
              <a:t>hamsaran</a:t>
            </a:r>
            <a:r>
              <a:rPr lang="fa-IR" sz="2000" dirty="0">
                <a:latin typeface="Times New Roman"/>
                <a:ea typeface="Times New Roman"/>
                <a:cs typeface="Times New Roman"/>
              </a:rPr>
              <a:t>.</a:t>
            </a:r>
            <a:r>
              <a:rPr lang="en-US" sz="2000" dirty="0">
                <a:latin typeface="Times New Roman"/>
                <a:ea typeface="Times New Roman"/>
                <a:cs typeface="B Mitra"/>
              </a:rPr>
              <a:t>modnles</a:t>
            </a:r>
            <a:r>
              <a:rPr lang="ar-SA" sz="2800" baseline="30000" dirty="0">
                <a:latin typeface="Times New Roman"/>
                <a:ea typeface="Times New Roman"/>
                <a:cs typeface="Times New Roman"/>
              </a:rPr>
              <a:t> </a:t>
            </a:r>
            <a:endParaRPr lang="en-US" sz="2800" dirty="0">
              <a:latin typeface="Times New Roman"/>
              <a:ea typeface="Times New Roman"/>
            </a:endParaRPr>
          </a:p>
          <a:p>
            <a:endParaRPr lang="fa-IR" sz="28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887048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210312" indent="-347472" algn="justLow">
              <a:spcBef>
                <a:spcPts val="768"/>
              </a:spcBef>
              <a:buSzPts val="3200"/>
              <a:buFont typeface="Arial"/>
              <a:buChar char="•"/>
            </a:pPr>
            <a:r>
              <a:rPr lang="fa-IR" sz="3600" dirty="0">
                <a:latin typeface="Times New Roman"/>
                <a:ea typeface="Times New Roman"/>
                <a:cs typeface="Tahoma"/>
              </a:rPr>
              <a:t>بیشترین نوع انجام یافته ، روش « مانترا» ( تکرار) است .در تبلیغات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مدیتیشن ،</a:t>
            </a:r>
            <a:r>
              <a:rPr lang="fa-IR" sz="3600" dirty="0">
                <a:latin typeface="Times New Roman"/>
                <a:ea typeface="Times New Roman"/>
                <a:cs typeface="Tahoma"/>
              </a:rPr>
              <a:t> بیشتر از نتایجی مثل رفع خستگی و فشارهای عصبی و افسردگی و نگرانی صحبت می شود،  </a:t>
            </a:r>
            <a:r>
              <a:rPr lang="fa-IR" sz="3600" dirty="0" smtClean="0">
                <a:latin typeface="Times New Roman"/>
                <a:ea typeface="Times New Roman"/>
                <a:cs typeface="Tahoma"/>
              </a:rPr>
              <a:t>هم </a:t>
            </a:r>
            <a:r>
              <a:rPr lang="fa-IR" sz="3600" dirty="0">
                <a:latin typeface="Times New Roman"/>
                <a:ea typeface="Times New Roman"/>
                <a:cs typeface="Tahoma"/>
              </a:rPr>
              <a:t>چنین از تنظیم مکانیسم های بدن با شکیبایی در تمرین ها که گاه در دراز مدت منجر به آگاهی می شود ، سخن در میان است.</a:t>
            </a:r>
            <a:endParaRPr lang="en-US" sz="3600" dirty="0">
              <a:latin typeface="Times New Roman"/>
              <a:ea typeface="Times New Roman"/>
            </a:endParaRPr>
          </a:p>
          <a:p>
            <a:pPr marL="347472" indent="-347472">
              <a:spcBef>
                <a:spcPts val="576"/>
              </a:spcBef>
            </a:pPr>
            <a:r>
              <a:rPr lang="fa-IR" sz="2000" dirty="0">
                <a:latin typeface="Times New Roman"/>
                <a:ea typeface="Times New Roman"/>
                <a:cs typeface="Times New Roman"/>
              </a:rPr>
              <a:t>-   موسوی گرمارودی ، رویا، مدیتیشن یاآرامش کاذب ، کتاب نقد ، شماره 45، ص 141</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92807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210312" indent="-347472" algn="justLow">
              <a:spcBef>
                <a:spcPts val="768"/>
              </a:spcBef>
              <a:buSzPts val="3200"/>
              <a:buFont typeface="Arial"/>
              <a:buChar char="•"/>
            </a:pPr>
            <a:r>
              <a:rPr lang="fa-IR" sz="3600" dirty="0">
                <a:latin typeface="Times New Roman"/>
                <a:ea typeface="Times New Roman"/>
                <a:cs typeface="Tahoma"/>
              </a:rPr>
              <a:t>شاید به خاطر مفهوم مدیتیشن، ساده ترین پاسخ این باشد که در چنین طریقتی که خود را وابسته به گروه و دسته و دینی نمی شمرد، هدف به تسامح رساندن افکار به ویژه افکار مسیحی امروزی بوده است، زیرا در آن از موجبات جنبش های سیاسی ، ضد دولتی و یا اقتصادی خبری نیست، این تمرین ها ، نه جانبدار مسلک و مذهب خاصی هستند ونه به روش های منطقی تفکر و تحلیل مسائل کاری دارند، </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019012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Autofit/>
          </a:bodyPr>
          <a:lstStyle/>
          <a:p>
            <a:pPr marL="210312" indent="-347472" algn="justLow">
              <a:spcBef>
                <a:spcPts val="768"/>
              </a:spcBef>
              <a:buSzPts val="3200"/>
              <a:buFont typeface="Arial"/>
              <a:buChar char="•"/>
            </a:pPr>
            <a:r>
              <a:rPr lang="fa-IR" sz="3600" dirty="0">
                <a:latin typeface="Times New Roman"/>
                <a:ea typeface="Times New Roman"/>
                <a:cs typeface="Tahoma"/>
              </a:rPr>
              <a:t>بلکه با خالی کردن ذهن از طریق روش های گوناگون ، مفری برای جسم و ذهن خسته بشر ماشینی شده یا تکنولوژی زده امروز هستند از سویی ، انسان عصر حاضر برای یافتن دریچه ای به سمت معنا، تمایل شدید نشان می دهد ، بنابر این برای افکار و جوامعی که در پی تسامح و تساهل هستند ، لزوم مدیتیشن با چنان دور نمای تاریخی ، و زبانی جهانی و به روز شونده حتماً پر هیاهو و هیجان انگیز است،</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901601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spcBef>
                <a:spcPts val="720"/>
              </a:spcBef>
              <a:buSzPts val="3000"/>
              <a:buFont typeface="Arial"/>
              <a:buChar char="•"/>
            </a:pPr>
            <a:r>
              <a:rPr lang="fa-IR" sz="3000" dirty="0">
                <a:ea typeface="Times New Roman"/>
                <a:cs typeface="Tahoma"/>
              </a:rPr>
              <a:t>در مدیتیشن بیشتر بر فلسفه کاربردی آن تاکید شده و می شود، یعنی می </a:t>
            </a:r>
            <a:r>
              <a:rPr lang="fa-IR" sz="3000" dirty="0">
                <a:solidFill>
                  <a:srgbClr xmlns:mc="http://schemas.openxmlformats.org/markup-compatibility/2006" xmlns:a14="http://schemas.microsoft.com/office/drawing/2007/7/7/main" val="C00000" mc:Ignorable=""/>
                </a:solidFill>
                <a:ea typeface="Times New Roman"/>
                <a:cs typeface="Tahoma"/>
              </a:rPr>
              <a:t>گویند مدیتیشن ، روش کاربردی خاصی است که می تواند به عنوان طریقتی     محسوب شود که در آن توجهی به اولوهیت نشده است.</a:t>
            </a:r>
            <a:r>
              <a:rPr lang="fa-IR" sz="3000" dirty="0">
                <a:ea typeface="Times New Roman"/>
                <a:cs typeface="Tahoma"/>
              </a:rPr>
              <a:t>پس همانطور که می بینیم در تعاریف یوگا هم این اندیشه پلورالیستی ( کثرت گرایانه) وجود دارد: </a:t>
            </a:r>
            <a:r>
              <a:rPr lang="fa-IR" sz="3000" dirty="0" smtClean="0">
                <a:ea typeface="Times New Roman"/>
                <a:cs typeface="Tahoma"/>
              </a:rPr>
              <a:t>« </a:t>
            </a:r>
            <a:r>
              <a:rPr lang="fa-IR" sz="3000" dirty="0">
                <a:ea typeface="Times New Roman"/>
                <a:cs typeface="Tahoma"/>
              </a:rPr>
              <a:t>نظامی از فرهنگ جسمی – فکری است. شخص می تواند یهودی ، مسلمان، بودایی ، هندی یا مسیحی و   بی اعتقاد باشد.» </a:t>
            </a:r>
            <a:r>
              <a:rPr lang="fa-IR" sz="2200" dirty="0">
                <a:latin typeface="Times New Roman"/>
                <a:ea typeface="Times New Roman"/>
                <a:cs typeface="Times New Roman"/>
              </a:rPr>
              <a:t> -  هویت ، جیمز ، مراقبه ، ترجمه منوچهر شادان، ص 194 یا ترجمه از سایت  </a:t>
            </a:r>
            <a:r>
              <a:rPr lang="en-US" sz="2200" dirty="0">
                <a:latin typeface="Times New Roman"/>
                <a:ea typeface="Times New Roman"/>
                <a:cs typeface="B Mitra"/>
              </a:rPr>
              <a:t>meditationyoga</a:t>
            </a:r>
            <a:r>
              <a:rPr lang="fa-IR" sz="2200" dirty="0">
                <a:latin typeface="Times New Roman"/>
                <a:ea typeface="Times New Roman"/>
                <a:cs typeface="Times New Roman"/>
              </a:rPr>
              <a:t>/</a:t>
            </a:r>
            <a:r>
              <a:rPr lang="en-US" sz="2200" dirty="0">
                <a:latin typeface="Times New Roman"/>
                <a:ea typeface="Times New Roman"/>
                <a:cs typeface="B Mitra"/>
              </a:rPr>
              <a:t>meditation yoga@msn usets</a:t>
            </a:r>
            <a:r>
              <a:rPr lang="fa-IR" sz="2200" dirty="0">
                <a:latin typeface="Times New Roman"/>
                <a:ea typeface="Times New Roman"/>
                <a:cs typeface="Times New Roman"/>
              </a:rPr>
              <a:t>.</a:t>
            </a:r>
            <a:r>
              <a:rPr lang="en-US" sz="2200" dirty="0">
                <a:latin typeface="Times New Roman"/>
                <a:ea typeface="Times New Roman"/>
                <a:cs typeface="B Mitra"/>
              </a:rPr>
              <a:t>com</a:t>
            </a:r>
            <a:r>
              <a:rPr lang="en-US" sz="2200" dirty="0">
                <a:latin typeface="B Mitra"/>
                <a:ea typeface="Times New Roman"/>
              </a:rPr>
              <a:t> </a:t>
            </a:r>
            <a:endParaRPr lang="en-US" sz="1500" dirty="0">
              <a:latin typeface="Times New Roman"/>
              <a:ea typeface="Times New Roman"/>
            </a:endParaRPr>
          </a:p>
          <a:p>
            <a:endParaRPr lang="fa-IR" dirty="0"/>
          </a:p>
        </p:txBody>
      </p:sp>
      <p:sp>
        <p:nvSpPr>
          <p:cNvPr id="2" name="Title 1"/>
          <p:cNvSpPr>
            <a:spLocks noGrp="1"/>
          </p:cNvSpPr>
          <p:nvPr>
            <p:ph type="title"/>
          </p:nvPr>
        </p:nvSpPr>
        <p:spPr>
          <a:xfrm flipV="1">
            <a:off x="457200" y="142852"/>
            <a:ext cx="8229600" cy="131786"/>
          </a:xfrm>
        </p:spPr>
        <p:txBody>
          <a:bodyPr>
            <a:normAutofit fontScale="90000"/>
          </a:bodyPr>
          <a:lstStyle/>
          <a:p>
            <a:endParaRPr lang="fa-IR" dirty="0"/>
          </a:p>
        </p:txBody>
      </p:sp>
    </p:spTree>
    <p:extLst>
      <p:ext uri="{BB962C8B-B14F-4D97-AF65-F5344CB8AC3E}">
        <p14:creationId xmlns:p14="http://schemas.microsoft.com/office/powerpoint/2007/7/12/main" val="516560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Autofit/>
          </a:bodyPr>
          <a:lstStyle/>
          <a:p>
            <a:pPr marL="210312" indent="-347472" algn="justLow">
              <a:spcBef>
                <a:spcPts val="768"/>
              </a:spcBef>
              <a:buSzPts val="3200"/>
              <a:buFont typeface="Arial"/>
              <a:buChar char="•"/>
            </a:pPr>
            <a:r>
              <a:rPr lang="fa-IR" sz="4800" dirty="0">
                <a:latin typeface="Times New Roman"/>
                <a:ea typeface="Times New Roman"/>
                <a:cs typeface="Tahoma"/>
              </a:rPr>
              <a:t>این در حالی است که در جای دیگر باز بیان می کند که « یکی از اهداف یوگا ، پرروش درک فرا حسی و همانند معنای لغت انگلیسی آن« یوک » به مفهوم« شناخت خویش»  شیء و جهان و یکی شدن آن است.» </a:t>
            </a:r>
            <a:endParaRPr lang="en-US" sz="4800" dirty="0">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261701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a:bodyPr>
          <a:lstStyle/>
          <a:p>
            <a:pPr marL="210312" indent="-347472" algn="justLow">
              <a:spcBef>
                <a:spcPts val="768"/>
              </a:spcBef>
              <a:buSzPts val="3200"/>
              <a:buFont typeface="Arial"/>
              <a:buChar char="•"/>
            </a:pPr>
            <a:r>
              <a:rPr lang="fa-IR" sz="4400" dirty="0">
                <a:latin typeface="Times New Roman"/>
                <a:ea typeface="Times New Roman"/>
                <a:cs typeface="Tahoma"/>
              </a:rPr>
              <a:t>حال چگونه ممکن است بین اعتقاد به کثرت باوری دینی و مسلکی و اعتقاد به درک فراحس (متافیزیک) و خدا را جمع کرد؟ بنابراین به نوعی کثرت باوری دینی با اهداف شناخت خویش ، شئی و جهان و یا مفاهیم فرای این سه در تناقص است؛</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031736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a:bodyPr>
          <a:lstStyle/>
          <a:p>
            <a:pPr marL="347472" indent="-347472">
              <a:spcBef>
                <a:spcPts val="768"/>
              </a:spcBef>
              <a:buSzPts val="3200"/>
              <a:buFont typeface="Arial"/>
              <a:buChar char="•"/>
            </a:pPr>
            <a:r>
              <a:rPr lang="fa-IR" sz="3200" dirty="0">
                <a:ea typeface="Times New Roman"/>
                <a:cs typeface="Tahoma"/>
              </a:rPr>
              <a:t>زیرا اگر تمام یوگی ها و مدیتیتورها با تمام کثرت های فرقه ای ، دینی یا مذهبی و غیره خود با هر هدفی اعم از شخصی یا انسانی و ماورایی ، تمرین هایی را انجام دهند و به نتیجه یکسانی دست یابند و به آگاهی ویژه ای برسند، در حقیقت به دهکده جهانی فاضله ای می رسیم که نه تنها تمام تمرین کنندگان را به آرامش می رساند، بلکه هدف های لیبرالیست های محتاط و محافظه کار را نیز بر آورده می سازد،</a:t>
            </a:r>
            <a:endParaRPr lang="fa-IR" sz="3200" dirty="0">
              <a:cs typeface="Calibri"/>
            </a:endParaRPr>
          </a:p>
          <a:p>
            <a:endParaRPr lang="fa-IR" sz="32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877233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210312" indent="-347472" algn="justLow">
              <a:spcBef>
                <a:spcPts val="648"/>
              </a:spcBef>
              <a:buSzPts val="2700"/>
              <a:buFont typeface="Arial"/>
              <a:buChar char="•"/>
            </a:pPr>
            <a:r>
              <a:rPr lang="fa-IR" sz="3200" dirty="0">
                <a:latin typeface="Times New Roman"/>
                <a:ea typeface="Times New Roman"/>
                <a:cs typeface="Times New Roman"/>
              </a:rPr>
              <a:t>ولی تاکنون از چنین نتایجی حتی در      گروه های کوچک هم خبری نیست، در نهایت می توان هدف مدیتیشن را که لزوم آن نیز محسوب می شود – حال با هر سبک و روش و بنیان وتعریفی که باشد – همان آرامش درونی و به تبع آن، آرامش بیرونی فرد و امنیت، اما از راه فراموشی یا پاک کردن       صورت مسئله های ذهنی، نه کلنجار با چیستی ها و چراهای ذهنی ، درونی و بیرونی افراد. تنها نتیجه یکسانی که تمام مدیتیتورها بدان دست می یابند، همان آرامش است ، اما آرامش از چه و در چه چیز؟</a:t>
            </a:r>
            <a:endParaRPr lang="en-US" sz="3200" dirty="0">
              <a:latin typeface="Times New Roman"/>
              <a:ea typeface="Times New Roman"/>
            </a:endParaRPr>
          </a:p>
          <a:p>
            <a:pPr marL="347472" indent="-347472">
              <a:spcBef>
                <a:spcPts val="480"/>
              </a:spcBef>
            </a:pPr>
            <a:r>
              <a:rPr lang="fa-IR" sz="2000" dirty="0">
                <a:latin typeface="Times New Roman"/>
                <a:ea typeface="Times New Roman"/>
                <a:cs typeface="Times New Roman"/>
              </a:rPr>
              <a:t>- موسوی گرما رودی ، رویا ، مدیتیشن یا آرامش کاذب ، کتاب نقد ، شماره 45 ، ص 143</a:t>
            </a:r>
            <a:endParaRPr lang="en-US" sz="2000" dirty="0">
              <a:latin typeface="Times New Roman"/>
              <a:ea typeface="Times New Roman"/>
            </a:endParaRPr>
          </a:p>
          <a:p>
            <a:endParaRPr lang="fa-IR" sz="32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3657762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Autofit/>
          </a:bodyPr>
          <a:lstStyle/>
          <a:p>
            <a:pPr marL="228600" indent="-347472" algn="just">
              <a:spcBef>
                <a:spcPts val="720"/>
              </a:spcBef>
              <a:buSzPts val="3000"/>
              <a:buFont typeface="Arial"/>
              <a:buChar char="•"/>
            </a:pPr>
            <a:r>
              <a:rPr lang="fa-IR" sz="3600" dirty="0">
                <a:solidFill>
                  <a:srgbClr xmlns:mc="http://schemas.openxmlformats.org/markup-compatibility/2006" xmlns:a14="http://schemas.microsoft.com/office/drawing/2007/7/7/main" val="C00000" mc:Ignorable=""/>
                </a:solidFill>
                <a:latin typeface="Times New Roman"/>
                <a:ea typeface="Times New Roman"/>
                <a:cs typeface="Times New Roman"/>
              </a:rPr>
              <a:t>«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ماهاریشی ماهش یوگی» </a:t>
            </a:r>
            <a:r>
              <a:rPr lang="fa-IR" sz="3600" dirty="0">
                <a:latin typeface="Times New Roman"/>
                <a:ea typeface="Times New Roman"/>
                <a:cs typeface="Tahoma"/>
              </a:rPr>
              <a:t>بنیانگذار روش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a:t>
            </a:r>
            <a:r>
              <a:rPr lang="en-US" sz="3600" dirty="0">
                <a:solidFill>
                  <a:srgbClr xmlns:mc="http://schemas.openxmlformats.org/markup-compatibility/2006" xmlns:a14="http://schemas.microsoft.com/office/drawing/2007/7/7/main" val="C00000" mc:Ignorable=""/>
                </a:solidFill>
                <a:latin typeface="Tahoma"/>
                <a:ea typeface="Times New Roman"/>
              </a:rPr>
              <a:t> T</a:t>
            </a:r>
            <a:r>
              <a:rPr lang="fa-IR" sz="3600" dirty="0">
                <a:solidFill>
                  <a:srgbClr xmlns:mc="http://schemas.openxmlformats.org/markup-compatibility/2006" xmlns:a14="http://schemas.microsoft.com/office/drawing/2007/7/7/main" val="C00000" mc:Ignorable=""/>
                </a:solidFill>
                <a:latin typeface="Times New Roman"/>
                <a:ea typeface="Times New Roman"/>
                <a:cs typeface="Times New Roman"/>
              </a:rPr>
              <a:t>.</a:t>
            </a:r>
            <a:r>
              <a:rPr lang="en-US" sz="3600" dirty="0">
                <a:solidFill>
                  <a:srgbClr xmlns:mc="http://schemas.openxmlformats.org/markup-compatibility/2006" xmlns:a14="http://schemas.microsoft.com/office/drawing/2007/7/7/main" val="C00000" mc:Ignorable=""/>
                </a:solidFill>
                <a:latin typeface="Tahoma"/>
                <a:ea typeface="Times New Roman"/>
              </a:rPr>
              <a:t>M</a:t>
            </a:r>
            <a:r>
              <a:rPr lang="fa-IR" sz="3600" dirty="0">
                <a:solidFill>
                  <a:srgbClr xmlns:mc="http://schemas.openxmlformats.org/markup-compatibility/2006" xmlns:a14="http://schemas.microsoft.com/office/drawing/2007/7/7/main" val="C00000" mc:Ignorable=""/>
                </a:solidFill>
                <a:latin typeface="Times New Roman"/>
                <a:ea typeface="Times New Roman"/>
                <a:cs typeface="Times New Roman"/>
              </a:rPr>
              <a:t> ) </a:t>
            </a:r>
            <a:r>
              <a:rPr lang="fa-IR" sz="3600" dirty="0">
                <a:latin typeface="Times New Roman"/>
                <a:ea typeface="Times New Roman"/>
                <a:cs typeface="Times New Roman"/>
              </a:rPr>
              <a:t>است که ادعا می شود توان بازیابی و بازسازی جنبه های مختلف زندگی را داراست ، پیام او این است: «با </a:t>
            </a:r>
            <a:r>
              <a:rPr lang="en-US" sz="3600" dirty="0">
                <a:latin typeface="Tahoma"/>
                <a:ea typeface="Times New Roman"/>
              </a:rPr>
              <a:t> T</a:t>
            </a:r>
            <a:r>
              <a:rPr lang="fa-IR" sz="3600" dirty="0">
                <a:latin typeface="Times New Roman"/>
                <a:ea typeface="Times New Roman"/>
                <a:cs typeface="Times New Roman"/>
              </a:rPr>
              <a:t>.</a:t>
            </a:r>
            <a:r>
              <a:rPr lang="en-US" sz="3600" dirty="0">
                <a:latin typeface="Tahoma"/>
                <a:ea typeface="Times New Roman"/>
              </a:rPr>
              <a:t>M</a:t>
            </a:r>
            <a:r>
              <a:rPr lang="fa-IR" sz="3600" dirty="0">
                <a:latin typeface="Times New Roman"/>
                <a:ea typeface="Times New Roman"/>
                <a:cs typeface="Times New Roman"/>
              </a:rPr>
              <a:t> می توان به هستی متعالی نایل شد» او در ایالت « مادهیا پرادش » هند متولد شد،اما اولین سال های عمر او در </a:t>
            </a:r>
            <a:r>
              <a:rPr lang="fa-IR" sz="3600" dirty="0" smtClean="0">
                <a:latin typeface="Times New Roman"/>
                <a:ea typeface="Times New Roman"/>
                <a:cs typeface="Times New Roman"/>
              </a:rPr>
              <a:t>هاله </a:t>
            </a:r>
            <a:r>
              <a:rPr lang="fa-IR" sz="3600" dirty="0">
                <a:latin typeface="Times New Roman"/>
                <a:ea typeface="Times New Roman"/>
                <a:cs typeface="Times New Roman"/>
              </a:rPr>
              <a:t>ای از رمز و راز قرار دارد، او خودش در  </a:t>
            </a:r>
            <a:r>
              <a:rPr lang="fa-IR" sz="3600" dirty="0" smtClean="0">
                <a:latin typeface="Times New Roman"/>
                <a:ea typeface="Times New Roman"/>
                <a:cs typeface="Times New Roman"/>
              </a:rPr>
              <a:t>این </a:t>
            </a:r>
            <a:r>
              <a:rPr lang="fa-IR" sz="3600" dirty="0">
                <a:latin typeface="Times New Roman"/>
                <a:ea typeface="Times New Roman"/>
                <a:cs typeface="Times New Roman"/>
              </a:rPr>
              <a:t>باره گفت:« دیرنشین ها قرار نیست درباره خودشان حرف بزنند، پیام مهم است نه شخص.»</a:t>
            </a:r>
            <a:endParaRPr lang="en-US" sz="3600" dirty="0">
              <a:latin typeface="Times New Roman"/>
              <a:ea typeface="Times New Roman"/>
            </a:endParaRPr>
          </a:p>
          <a:p>
            <a:pPr marL="347472" indent="-347472">
              <a:spcBef>
                <a:spcPts val="528"/>
              </a:spcBef>
            </a:pPr>
            <a:r>
              <a:rPr lang="fa-IR" sz="1800" dirty="0">
                <a:latin typeface="Times New Roman"/>
                <a:ea typeface="Times New Roman"/>
                <a:cs typeface="Times New Roman"/>
              </a:rPr>
              <a:t>-  شریف زاده ، بهمن ، عرفان دینی معنویت گرایی نو پدید،ص 190 </a:t>
            </a:r>
            <a:endParaRPr lang="en-US" sz="18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714881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a:bodyPr>
          <a:lstStyle/>
          <a:p>
            <a:pPr marL="347472" indent="-347472" algn="justLow">
              <a:spcBef>
                <a:spcPts val="720"/>
              </a:spcBef>
              <a:buSzPts val="3000"/>
              <a:buFont typeface="Arial"/>
              <a:buChar char="•"/>
            </a:pPr>
            <a:r>
              <a:rPr lang="fa-IR" sz="3200" dirty="0">
                <a:latin typeface="Times New Roman"/>
                <a:ea typeface="Times New Roman"/>
                <a:cs typeface="Tahoma"/>
              </a:rPr>
              <a:t>در </a:t>
            </a:r>
            <a:r>
              <a:rPr lang="fa-IR" sz="3200" dirty="0">
                <a:solidFill>
                  <a:srgbClr xmlns:mc="http://schemas.openxmlformats.org/markup-compatibility/2006" xmlns:a14="http://schemas.microsoft.com/office/drawing/2007/7/7/main" val="C00000" mc:Ignorable=""/>
                </a:solidFill>
                <a:latin typeface="Times New Roman"/>
                <a:ea typeface="Times New Roman"/>
                <a:cs typeface="Tahoma"/>
              </a:rPr>
              <a:t>مدیتیشن </a:t>
            </a:r>
            <a:r>
              <a:rPr lang="fa-IR" sz="3200" dirty="0">
                <a:latin typeface="Times New Roman"/>
                <a:ea typeface="Times New Roman"/>
                <a:cs typeface="Tahoma"/>
              </a:rPr>
              <a:t>سه مرحله را قبل از رسیدن به آرامش بیان می کنند:</a:t>
            </a:r>
            <a:endParaRPr lang="en-US" sz="3200" dirty="0">
              <a:latin typeface="Times New Roman"/>
              <a:ea typeface="Times New Roman"/>
            </a:endParaRPr>
          </a:p>
          <a:p>
            <a:pPr marL="347472" indent="-347472" algn="justLow">
              <a:spcBef>
                <a:spcPts val="720"/>
              </a:spcBef>
            </a:pPr>
            <a:r>
              <a:rPr lang="fa-IR" sz="3200" dirty="0">
                <a:latin typeface="Times New Roman"/>
                <a:ea typeface="Times New Roman"/>
                <a:cs typeface="Tahoma"/>
              </a:rPr>
              <a:t>ابتدا با ذهن طبیعی روبه رو هستیم که با هجوم افکار در مورد خانواده، پول ، غذا، شغل ، سرگرمی ها، دوستان و... مواجه است، در مرحله دوم، ذهن تمرکز کننده را داریم که بر شیء یا موضوعی متمرکز می شود و منحرف کنندهایی – خطوراتی – نیز بر آن وارد می شود، ولی آن شیء یا موضوع مورد تمرکز، خود بر آن خطورات تاثیر می گذارد </a:t>
            </a:r>
            <a:endParaRPr lang="en-US" sz="3200" dirty="0">
              <a:latin typeface="Times New Roman"/>
              <a:ea typeface="Times New Roman"/>
            </a:endParaRPr>
          </a:p>
          <a:p>
            <a:endParaRPr lang="fa-IR" sz="3200" dirty="0"/>
          </a:p>
        </p:txBody>
      </p:sp>
      <p:sp>
        <p:nvSpPr>
          <p:cNvPr id="2" name="Title 1"/>
          <p:cNvSpPr>
            <a:spLocks noGrp="1"/>
          </p:cNvSpPr>
          <p:nvPr>
            <p:ph type="title"/>
          </p:nvPr>
        </p:nvSpPr>
        <p:spPr>
          <a:xfrm>
            <a:off x="457200" y="274638"/>
            <a:ext cx="8229600" cy="82528"/>
          </a:xfrm>
        </p:spPr>
        <p:txBody>
          <a:bodyPr>
            <a:normAutofit fontScale="90000"/>
          </a:bodyPr>
          <a:lstStyle/>
          <a:p>
            <a:endParaRPr lang="fa-IR" dirty="0"/>
          </a:p>
        </p:txBody>
      </p:sp>
    </p:spTree>
    <p:extLst>
      <p:ext uri="{BB962C8B-B14F-4D97-AF65-F5344CB8AC3E}">
        <p14:creationId xmlns:p14="http://schemas.microsoft.com/office/powerpoint/2007/7/12/main" val="659623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Autofit/>
          </a:bodyPr>
          <a:lstStyle/>
          <a:p>
            <a:pPr marL="347472" indent="-347472" algn="justLow">
              <a:spcBef>
                <a:spcPts val="768"/>
              </a:spcBef>
              <a:buSzPts val="3200"/>
              <a:buFont typeface="Arial"/>
              <a:buChar char="•"/>
            </a:pPr>
            <a:r>
              <a:rPr lang="fa-IR" sz="3600" dirty="0">
                <a:latin typeface="Times New Roman"/>
                <a:ea typeface="Times New Roman"/>
                <a:cs typeface="Tahoma"/>
              </a:rPr>
              <a:t>تا اینکه در مرحله سوم، ذهن مدیتیشن کننده می ماند و شی مورد تمرکز در بیرون ازذهن باقی می ماند، بنابراین ،این نتایج ناگهانی به دست نمی آید ودر همین مرحله سوم که مسأله فراموشی مطرح می شود ، یعنی تمرکز بر چیزی تا رسیدن به ذهن تهی شده از افکار وخطورات و بالاخره در مرحله آخر ، ذهن باشیء و موضوع یکی می شود، بدین ترتیب که دیگر چیزی در بیرون ذهن وجود ندارد و هر دو یکی شده اند، </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3551409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a:bodyPr>
          <a:lstStyle/>
          <a:p>
            <a:pPr marL="347472" indent="-347472" algn="justLow">
              <a:spcBef>
                <a:spcPts val="768"/>
              </a:spcBef>
              <a:buSzPts val="3200"/>
              <a:buFont typeface="Arial"/>
              <a:buChar char="•"/>
            </a:pPr>
            <a:r>
              <a:rPr lang="fa-IR" sz="4000" dirty="0">
                <a:latin typeface="Times New Roman"/>
                <a:ea typeface="Times New Roman"/>
                <a:cs typeface="Tahoma"/>
              </a:rPr>
              <a:t>اگر قرار باشد که مراحل مدیتیشن درعین این که یکی پیش نیاز دیگری محسوب می شود، حالت ارتقایی نیز داشته باشد، باید از شناخت درون و خود، به شناخت جهان و از آن جا به شناخت خالق جهان پی برد، یعنی از جسم به در آمده به جهان انسانی پا گذارد و از جهان معنا به هدف خلقت رسید.</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91519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spcBef>
                <a:spcPts val="768"/>
              </a:spcBef>
              <a:buSzPts val="3200"/>
              <a:buFont typeface="Arial"/>
              <a:buChar char="•"/>
            </a:pPr>
            <a:r>
              <a:rPr lang="fa-IR" sz="3600" dirty="0">
                <a:ea typeface="Times New Roman"/>
                <a:cs typeface="Tahoma"/>
              </a:rPr>
              <a:t>در حالی که در مراحل عالی و سطوح بسیار بالای تمرینات تی .ام و یوگا بیشتر بر یکی شدن با روح جهان و تجربه درونی یکپارچگی با جهان یا موضوع مورد تمرکز تاکید می شود این مراحل انسان را به تهی شدگی از خطورات گوناگون می رساند، اما هیچ سخنی از ارتقاء و دوام این سطوح و فراتر رفتن از آن نیست، چه رسد به ضمانت اجرایی هر یک از تعابیر ذکر شده،</a:t>
            </a:r>
            <a:endParaRPr lang="fa-IR" sz="3600" dirty="0">
              <a:cs typeface="Calibri"/>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64115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spcBef>
                <a:spcPts val="768"/>
              </a:spcBef>
              <a:buSzPts val="3200"/>
              <a:buFont typeface="Arial"/>
              <a:buChar char="•"/>
            </a:pPr>
            <a:r>
              <a:rPr lang="fa-IR" sz="4000" dirty="0">
                <a:ea typeface="Times New Roman"/>
                <a:cs typeface="Tahoma"/>
              </a:rPr>
              <a:t>در حالی که درعرفان دینی ما پس از مرحله ، فنای </a:t>
            </a:r>
            <a:r>
              <a:rPr lang="fa-IR" sz="4000" dirty="0">
                <a:solidFill>
                  <a:srgbClr xmlns:mc="http://schemas.openxmlformats.org/markup-compatibility/2006" xmlns:a14="http://schemas.microsoft.com/office/drawing/2007/7/7/main" val="00B050" mc:Ignorable=""/>
                </a:solidFill>
                <a:ea typeface="Times New Roman"/>
                <a:cs typeface="Tahoma"/>
              </a:rPr>
              <a:t>«فی الله» </a:t>
            </a:r>
            <a:r>
              <a:rPr lang="fa-IR" sz="4000" dirty="0">
                <a:ea typeface="Times New Roman"/>
                <a:cs typeface="Tahoma"/>
              </a:rPr>
              <a:t>-اگر درصدد مقایسه ناقص آن با مراحل تی.ام باشیم - </a:t>
            </a:r>
            <a:r>
              <a:rPr lang="fa-IR" sz="4000" dirty="0">
                <a:solidFill>
                  <a:srgbClr xmlns:mc="http://schemas.openxmlformats.org/markup-compatibility/2006" xmlns:a14="http://schemas.microsoft.com/office/drawing/2007/7/7/main" val="00B050" mc:Ignorable=""/>
                </a:solidFill>
                <a:ea typeface="Times New Roman"/>
                <a:cs typeface="Tahoma"/>
              </a:rPr>
              <a:t>« بقای بالله» </a:t>
            </a:r>
            <a:r>
              <a:rPr lang="fa-IR" sz="4000" dirty="0">
                <a:ea typeface="Times New Roman"/>
                <a:cs typeface="Tahoma"/>
              </a:rPr>
              <a:t>وجود دارد که تا بی نهایت    می تواند درجات و رتبه و مرحله داشته باشد، حال به نظر می رسد، بهتر است با این منظور بپردازیم به اینکه مدیتیشن هدف است یا وسیله؟</a:t>
            </a:r>
            <a:endParaRPr lang="fa-IR" sz="4000" dirty="0">
              <a:cs typeface="Calibri"/>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334623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68"/>
              </a:spcBef>
              <a:buSzPts val="3200"/>
              <a:buFont typeface="Arial"/>
              <a:buChar char="•"/>
            </a:pPr>
            <a:r>
              <a:rPr lang="fa-IR" sz="3600" dirty="0">
                <a:latin typeface="Times New Roman"/>
                <a:ea typeface="Times New Roman"/>
                <a:cs typeface="Tahoma"/>
              </a:rPr>
              <a:t>گاهی تمرین کننده ها، مدیتیشن را با هدف های فردی، گروهی ، جسمانی ، درمانی و بالاخره برای کسب آرامش انجام می دهند، افرادی هم مدیتیشن را نه هدف می دانند و نه وسیله، و فقط به آن به چشم جدیدترین تمرین دم دستی ، به روز و مدرنی می نگرند، که می تواند تجربه ای نو و ماجرا جویانه باشد.</a:t>
            </a:r>
            <a:endParaRPr lang="en-US" sz="3600" dirty="0">
              <a:latin typeface="Times New Roman"/>
              <a:ea typeface="Times New Roman"/>
            </a:endParaRPr>
          </a:p>
          <a:p>
            <a:pPr marL="347472" indent="-347472">
              <a:spcBef>
                <a:spcPts val="384"/>
              </a:spcBef>
            </a:pPr>
            <a:r>
              <a:rPr lang="fa-IR" sz="3600" dirty="0">
                <a:latin typeface="Times New Roman"/>
                <a:ea typeface="Times New Roman"/>
                <a:cs typeface="Times New Roman"/>
              </a:rPr>
              <a:t>- همان ، ص 145</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6357115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68"/>
              </a:spcBef>
              <a:buSzPts val="3200"/>
              <a:buFont typeface="Arial"/>
              <a:buChar char="•"/>
            </a:pPr>
            <a:r>
              <a:rPr lang="fa-IR" sz="3600" dirty="0">
                <a:latin typeface="Times New Roman"/>
                <a:ea typeface="Times New Roman"/>
                <a:cs typeface="Tahoma"/>
              </a:rPr>
              <a:t>در مواردی که مدیتیشن به عنوان هدف برگزیده می شود چند اشکال بر آن مترتب است: </a:t>
            </a:r>
            <a:endParaRPr lang="en-US" sz="3600" dirty="0">
              <a:latin typeface="Times New Roman"/>
              <a:ea typeface="Times New Roman"/>
            </a:endParaRPr>
          </a:p>
          <a:p>
            <a:pPr marL="347472" indent="-347472" algn="justLow">
              <a:spcBef>
                <a:spcPts val="768"/>
              </a:spcBef>
            </a:pPr>
            <a:r>
              <a:rPr lang="fa-IR" sz="3600" dirty="0">
                <a:latin typeface="Times New Roman"/>
                <a:ea typeface="Times New Roman"/>
                <a:cs typeface="Tahoma"/>
              </a:rPr>
              <a:t>نخست : محدود کردن شناخت بشر به آگاهی ذهنی – بدنی صِرف که به نوعی ، حد قائل شدن برای دانش بشری است ، چرا که اگر فرد تمرین کننده را به اهداف عالی تری نیز        رهنمون شویم ، ممکن است خود را بدین حال محدود نکند، </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902354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68"/>
              </a:spcBef>
              <a:buSzPts val="3200"/>
              <a:buFont typeface="Arial"/>
              <a:buChar char="•"/>
            </a:pPr>
            <a:r>
              <a:rPr lang="fa-IR" sz="3600" dirty="0">
                <a:latin typeface="Times New Roman"/>
                <a:ea typeface="Times New Roman"/>
                <a:cs typeface="Tahoma"/>
              </a:rPr>
              <a:t>دوم : یکسان انگاری این هدف با وسیله ای است که برای رسیدن بدان انتخاب کرده اند و این دور باطلی را ایجاد می کند، یعنی مدیتیشن برای مدیتیشن. گاه تنها نام های دیگری بر یکی از دو مورد گذاشته می شود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مثل مدیتیشن برای آرامش یا آرامش برای مدیتیشن ، زیرا تی.ام انجام می دهیم که آرام باشیم و در آرامش می نشینم تا مدیتیشن کنیم</a:t>
            </a:r>
            <a:r>
              <a:rPr lang="fa-IR" sz="3600" dirty="0">
                <a:latin typeface="Times New Roman"/>
                <a:ea typeface="Times New Roman"/>
                <a:cs typeface="Tahoma"/>
              </a:rPr>
              <a:t>.</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160616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68"/>
              </a:spcBef>
              <a:buSzPts val="3200"/>
              <a:buFont typeface="Arial"/>
              <a:buChar char="•"/>
            </a:pPr>
            <a:r>
              <a:rPr lang="fa-IR" sz="3600" dirty="0">
                <a:latin typeface="Times New Roman"/>
                <a:ea typeface="Times New Roman"/>
                <a:cs typeface="Tahoma"/>
              </a:rPr>
              <a:t>در چنین حالاتی در مقایسه با دیدگاه های عرفان الهی ، می توان چنین گفت: که  ماندن در یک حال و مقام چون بت قرار دادن آنهاست. بنابراین در یک مرتبه یا مقام و یا حالی ، در جا زدن سالک را از ارتقاء باز می دارد، اگر ریاضتی برای </a:t>
            </a:r>
            <a:r>
              <a:rPr lang="fa-IR" sz="3600" dirty="0">
                <a:solidFill>
                  <a:srgbClr xmlns:mc="http://schemas.openxmlformats.org/markup-compatibility/2006" xmlns:a14="http://schemas.microsoft.com/office/drawing/2007/7/7/main" val="00B050" mc:Ignorable=""/>
                </a:solidFill>
                <a:latin typeface="Times New Roman"/>
                <a:ea typeface="Times New Roman"/>
                <a:cs typeface="Tahoma"/>
              </a:rPr>
              <a:t>سالک الی الله </a:t>
            </a:r>
            <a:r>
              <a:rPr lang="fa-IR" sz="3600" dirty="0">
                <a:latin typeface="Times New Roman"/>
                <a:ea typeface="Times New Roman"/>
                <a:cs typeface="Tahoma"/>
              </a:rPr>
              <a:t>تنها صرف خود ریاضت یا کسب مرتبه و مقامی ( حتی معنوی ) انجام گیرد، حجاب و مانعی برای رسیدن به هدف بالاتر و اصلی است.</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024077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a:bodyPr>
          <a:lstStyle/>
          <a:p>
            <a:r>
              <a:rPr lang="fa-IR" sz="4000" dirty="0">
                <a:latin typeface="Times New Roman"/>
                <a:ea typeface="Times New Roman"/>
                <a:cs typeface="Tahoma"/>
              </a:rPr>
              <a:t>اگر در آیینه دل،به تجلیات بنگریم و عامل تجلی را نبینیم، هر تجلی خود حجاب است.اگر صورت کثرات به گونه ای در </a:t>
            </a:r>
            <a:r>
              <a:rPr lang="fa-IR" sz="4000" dirty="0" smtClean="0">
                <a:latin typeface="Times New Roman"/>
                <a:ea typeface="Times New Roman"/>
                <a:cs typeface="Tahoma"/>
              </a:rPr>
              <a:t>دل رفت </a:t>
            </a:r>
            <a:r>
              <a:rPr lang="fa-IR" sz="4000" dirty="0">
                <a:latin typeface="Times New Roman"/>
                <a:ea typeface="Times New Roman"/>
                <a:cs typeface="Tahoma"/>
              </a:rPr>
              <a:t>و آمد کنند که مانع قبول تجلی های بالاتر شوند، در واقع محروم مانده ایم. گاهی جنس حجاب ها از نوع نورانی است ( به مناجات شعبانیه رجوع کنید.) </a:t>
            </a:r>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561369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Autofit/>
          </a:bodyPr>
          <a:lstStyle/>
          <a:p>
            <a:pPr marL="347472" indent="-347472">
              <a:spcBef>
                <a:spcPts val="768"/>
              </a:spcBef>
              <a:buSzPts val="3200"/>
              <a:buFont typeface="Arial"/>
              <a:buChar char="•"/>
            </a:pPr>
            <a:r>
              <a:rPr lang="fa-IR" sz="4000" dirty="0">
                <a:ea typeface="Times New Roman"/>
                <a:cs typeface="Tahoma"/>
              </a:rPr>
              <a:t>به نظر می رسد او در بین سالهای 1911 تا 1918 .م به دنیا آمده است ، تحصیلات دانشگاهی خود را در رشته فیزیک در دانشگاه«الله آباد» به پایان رساند . از سال 1940 .م تا 1953 .م نزد </a:t>
            </a:r>
            <a:r>
              <a:rPr lang="fa-IR" sz="4000" dirty="0">
                <a:solidFill>
                  <a:srgbClr xmlns:mc="http://schemas.openxmlformats.org/markup-compatibility/2006" xmlns:a14="http://schemas.microsoft.com/office/drawing/2007/7/7/main" val="C00000" mc:Ignorable=""/>
                </a:solidFill>
                <a:ea typeface="Times New Roman"/>
                <a:cs typeface="Tahoma"/>
              </a:rPr>
              <a:t>« سوامی براهماناندا ساراسوات» ملقب به «گورودو» (استاد الهی) که به نوعی بالاترین مقام معنوی </a:t>
            </a:r>
            <a:r>
              <a:rPr lang="fa-IR" sz="4000" dirty="0">
                <a:ea typeface="Times New Roman"/>
                <a:cs typeface="Tahoma"/>
              </a:rPr>
              <a:t>هند محسوب می شود، در هیمالیا آموزش دید.</a:t>
            </a:r>
            <a:endParaRPr lang="fa-IR" sz="4000" dirty="0">
              <a:cs typeface="Calibri"/>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6919293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Autofit/>
          </a:bodyPr>
          <a:lstStyle/>
          <a:p>
            <a:pPr marL="347472" indent="-347472" algn="justLow">
              <a:spcBef>
                <a:spcPts val="768"/>
              </a:spcBef>
              <a:buSzPts val="3200"/>
              <a:buFont typeface="Arial"/>
              <a:buChar char="•"/>
            </a:pPr>
            <a:r>
              <a:rPr lang="fa-IR" sz="4800" b="1" dirty="0">
                <a:latin typeface="Times New Roman"/>
                <a:ea typeface="Times New Roman"/>
                <a:cs typeface="Tahoma"/>
              </a:rPr>
              <a:t>نقد مبانی </a:t>
            </a:r>
            <a:endParaRPr lang="en-US" sz="4800" dirty="0">
              <a:latin typeface="Times New Roman"/>
              <a:ea typeface="Times New Roman"/>
            </a:endParaRPr>
          </a:p>
          <a:p>
            <a:pPr marL="347472" indent="-347472" algn="justLow">
              <a:spcBef>
                <a:spcPts val="768"/>
              </a:spcBef>
            </a:pPr>
            <a:r>
              <a:rPr lang="fa-IR" sz="4800" dirty="0">
                <a:latin typeface="Times New Roman"/>
                <a:ea typeface="Times New Roman"/>
                <a:cs typeface="Times New Roman"/>
              </a:rPr>
              <a:t>آرامش و طمانینه نفس که نقطه مقابل اضطراب و بی قراری است، ممکن است ریشه الهی ، فطری و عقلانی داشته باشد، و در نتیجه پایدار و ماندگار باشد یا ریشه نفسانی ، دنیایی یا روانکاوانه داشته و ناپدار و زودگذر باشد،</a:t>
            </a:r>
            <a:endParaRPr lang="en-US" sz="4800" dirty="0">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5760278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793001"/>
          </a:xfrm>
        </p:spPr>
        <p:txBody>
          <a:bodyPr>
            <a:normAutofit/>
          </a:bodyPr>
          <a:lstStyle/>
          <a:p>
            <a:pPr marL="347472" indent="-347472">
              <a:spcBef>
                <a:spcPts val="768"/>
              </a:spcBef>
              <a:buSzPts val="3200"/>
              <a:buFont typeface="Arial"/>
              <a:buChar char="•"/>
            </a:pPr>
            <a:r>
              <a:rPr lang="fa-IR" sz="3600" dirty="0">
                <a:ea typeface="Times New Roman"/>
                <a:cs typeface="Tahoma"/>
              </a:rPr>
              <a:t>آرامش سازنده، در اوج حرکت و مجاهده علمی و عملی تا رسیدن به سر منزل مقصود و وصول به مطلوب و محبوب است و آرامشِ ویران گرِ تخدیر کننده، رخوت زا و حرکت سوز است و انسان بما هو انسان از حیث فطری و انسان مدرن و جدید در چالش های روزگار و تضادهای متنوع دنیای امروز ، بیش از هر زمان دنبال گمشده خویش یعنی آرامش صادق صائب و کار آمد است. </a:t>
            </a:r>
            <a:endParaRPr lang="fa-IR" sz="3600" dirty="0">
              <a:cs typeface="Calibri"/>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1526767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68"/>
              </a:spcBef>
              <a:buSzPts val="3200"/>
              <a:buFont typeface="Arial"/>
              <a:buChar char="•"/>
            </a:pPr>
            <a:r>
              <a:rPr lang="fa-IR" sz="3600" dirty="0">
                <a:latin typeface="Times New Roman"/>
                <a:ea typeface="Times New Roman"/>
                <a:cs typeface="Tahoma"/>
              </a:rPr>
              <a:t>متاسفانه مکتب ها ، آیین ها و جریان های معنویت گرا و نومعنویت گرایی خلق و حادث شده اند که دارای مبنای اومانیستی ، سکولاریستی و لیبرالیستی اند و آرامش موقتی با عواملی چون تمرکز ذهنی، مواد تخدیری ، گیاهان دارویی ، توهم زا و روان گردان و ... می کوشد به نیاز انسان معاصر پاسخ دهد.</a:t>
            </a:r>
            <a:endParaRPr lang="en-US" sz="3600" dirty="0">
              <a:latin typeface="Times New Roman"/>
              <a:ea typeface="Times New Roman"/>
            </a:endParaRPr>
          </a:p>
          <a:p>
            <a:pPr marL="347472" indent="-347472">
              <a:spcBef>
                <a:spcPts val="384"/>
              </a:spcBef>
            </a:pPr>
            <a:r>
              <a:rPr lang="fa-IR" sz="2000" dirty="0">
                <a:latin typeface="Times New Roman"/>
                <a:ea typeface="Times New Roman"/>
                <a:cs typeface="Times New Roman"/>
              </a:rPr>
              <a:t>- </a:t>
            </a:r>
            <a:r>
              <a:rPr lang="fa-IR" sz="2000" dirty="0">
                <a:latin typeface="Times New Roman"/>
                <a:ea typeface="Times New Roman"/>
                <a:cs typeface="B Mitra"/>
              </a:rPr>
              <a:t>رودگر ، محمد جواد، آرامش پایدار ، کتاب نقد ، شماره 45 ، زمستان 86 ، ص 109</a:t>
            </a:r>
            <a:endParaRPr lang="en-US" sz="20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896572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793001"/>
          </a:xfrm>
        </p:spPr>
        <p:txBody>
          <a:bodyPr>
            <a:noAutofit/>
          </a:bodyPr>
          <a:lstStyle/>
          <a:p>
            <a:pPr marL="347472" indent="-347472" algn="justLow">
              <a:spcBef>
                <a:spcPts val="768"/>
              </a:spcBef>
              <a:buSzPts val="3200"/>
              <a:buFont typeface="Arial"/>
              <a:buChar char="•"/>
            </a:pPr>
            <a:r>
              <a:rPr lang="fa-IR" sz="3600" dirty="0">
                <a:latin typeface="Times New Roman"/>
                <a:ea typeface="Times New Roman"/>
                <a:cs typeface="Tahoma"/>
              </a:rPr>
              <a:t>آرامش و قرار درونی و روحی ، هم نیاز راستین و همیشگی انسان و هم گمشده حقیقی اوست؛ زیرا انسانی که از عوامل معنا ( لاهوت و جبروت و ملکوت ) به عالم ماده ( ناسوت ، طبیعت ) در توسن نزول هبوط کرد، با هزاران مظاهر فریبنده و چالش های زندگی رو به رو و دچار غفلت، فراموشی و حرص و آزمندی شدو بیماری های اخلاقی و رذایل درونی مانند کبر ،    حسد ، فزون طلبی و ... نیز به او روی آورد،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4426557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r>
              <a:rPr lang="fa-IR" sz="3600" dirty="0">
                <a:latin typeface="Times New Roman"/>
                <a:ea typeface="Times New Roman"/>
                <a:cs typeface="Tahoma"/>
              </a:rPr>
              <a:t>به سبب داشته هایش مضطرب است که از دست ندهد و برای آن چه ندارد، در نا آرامی بسر می برد که چگونه به دست آورد و اگر الهی اندیش ، الهی بینش و الهی روش نباشد، یعنی دارای تفکر دینی و جهان بینی اسلامی و وحیانی نباشد ، نه به حکمت و قدرت الهی ایمان می آورد و نه حافظ و نگهبان بودن خدا را باور می کند.</a:t>
            </a:r>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6626341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r>
              <a:rPr lang="fa-IR" sz="4000" dirty="0">
                <a:latin typeface="Times New Roman"/>
                <a:ea typeface="Times New Roman"/>
                <a:cs typeface="Tahoma"/>
              </a:rPr>
              <a:t>و خود یعنی خود خاکی ، سفلی و پندارش را اصالت داده و همه کاره روزگار می شناسد و آن گاه که چیزی را دارا شد ، غصه و نگرانی از دست دادنش و آنچه را نداشت، اضطراب و حرص به دست آوردنش را دردل می پروراند و دچار فقر روحی و خلا درونی می شود و آرامش خویش را به مخاطره انداخته و از دست می دهد </a:t>
            </a:r>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784592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648"/>
              </a:spcBef>
              <a:buSzPts val="2700"/>
              <a:buFont typeface="Arial"/>
              <a:buChar char="•"/>
            </a:pPr>
            <a:r>
              <a:rPr lang="fa-IR" sz="2700" dirty="0">
                <a:latin typeface="Times New Roman"/>
                <a:ea typeface="Times New Roman"/>
                <a:cs typeface="Tahoma"/>
              </a:rPr>
              <a:t>و اگر مکتبی ، مکتب رنج باشد و جهان را فقط با عنصر فقدان، عدم، زوال پذیری داشته ها و یاس پروری تفسیر کند و ریشه های رنج زایی و راه های رهایی از رنج را تنها با روش های«سلبی» محض نشان دهد، آن هم بدون اینکه تفسیرهای مثبت و راهکارهای عملی « ایجابی » را در مواجهه با دردها و رنج ها ارائه دهد و حتی آغاز و انجام انسان و جهان را منهای خدا بنگرد، راه چاره کامل و جامعی نیست ، مانند مکتب </a:t>
            </a:r>
            <a:r>
              <a:rPr lang="fa-IR" sz="2700" b="1" dirty="0">
                <a:latin typeface="Times New Roman"/>
                <a:ea typeface="Times New Roman"/>
                <a:cs typeface="Times New Roman"/>
              </a:rPr>
              <a:t> </a:t>
            </a:r>
            <a:r>
              <a:rPr lang="fa-IR" sz="2700" dirty="0">
                <a:solidFill>
                  <a:srgbClr xmlns:mc="http://schemas.openxmlformats.org/markup-compatibility/2006" xmlns:a14="http://schemas.microsoft.com/office/drawing/2007/7/7/main" val="C00000" mc:Ignorable=""/>
                </a:solidFill>
                <a:latin typeface="Times New Roman"/>
                <a:ea typeface="Times New Roman"/>
                <a:cs typeface="Times New Roman"/>
              </a:rPr>
              <a:t>«بودیسم» یا برخی از شبه عرفان ها و عرفان های مدرنیستی و نو ظهور که تنها راه چاره را در خلوت و خلسه های بدون هدف و تخدیر کننده یا رفتن به عوالم وهم و خیال به وسیله ی گیاهان دارویی ، توهم زا و روان گردان می دانند</a:t>
            </a:r>
            <a:endParaRPr lang="en-US" sz="2000" dirty="0">
              <a:solidFill>
                <a:srgbClr xmlns:mc="http://schemas.openxmlformats.org/markup-compatibility/2006" xmlns:a14="http://schemas.microsoft.com/office/drawing/2007/7/7/main" val="C00000" mc:Ignorable=""/>
              </a:solidFill>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437017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a:bodyPr>
          <a:lstStyle/>
          <a:p>
            <a:pPr marL="347472" indent="-347472">
              <a:spcBef>
                <a:spcPts val="720"/>
              </a:spcBef>
              <a:buSzPts val="3000"/>
              <a:buFont typeface="Arial"/>
              <a:buChar char="•"/>
            </a:pPr>
            <a:r>
              <a:rPr lang="fa-IR" sz="3000" dirty="0">
                <a:ea typeface="Times New Roman"/>
                <a:cs typeface="Tahoma"/>
              </a:rPr>
              <a:t>و نیز برخی به وسیله </a:t>
            </a:r>
            <a:r>
              <a:rPr lang="fa-IR" sz="3000" dirty="0">
                <a:solidFill>
                  <a:srgbClr xmlns:mc="http://schemas.openxmlformats.org/markup-compatibility/2006" xmlns:a14="http://schemas.microsoft.com/office/drawing/2007/7/7/main" val="C00000" mc:Ignorable=""/>
                </a:solidFill>
                <a:ea typeface="Times New Roman"/>
                <a:cs typeface="Tahoma"/>
              </a:rPr>
              <a:t>سحر و جادو، نوشیدن مشروبات الکلی، استفاده از مواد مخدر و .... </a:t>
            </a:r>
            <a:r>
              <a:rPr lang="fa-IR" sz="3000" dirty="0">
                <a:ea typeface="Times New Roman"/>
                <a:cs typeface="Tahoma"/>
              </a:rPr>
              <a:t>می کوشند دردهای طاقت فرسای انسان مدرن و غرق در تکنولوژی و صنعت الکترونیک یا تحت ولایت تکنیک و نفسانیت را درمان کنند، همچنین می کوشند به کمک </a:t>
            </a:r>
            <a:r>
              <a:rPr lang="fa-IR" sz="3000" dirty="0">
                <a:solidFill>
                  <a:srgbClr xmlns:mc="http://schemas.openxmlformats.org/markup-compatibility/2006" xmlns:a14="http://schemas.microsoft.com/office/drawing/2007/7/7/main" val="C00000" mc:Ignorable=""/>
                </a:solidFill>
                <a:ea typeface="Times New Roman"/>
                <a:cs typeface="Tahoma"/>
              </a:rPr>
              <a:t>فال ، تمرکز نفس ، مراقبه های سطحی ، تلفیق های مصنوعی و موقتی و حتی ذکرهای بی معناو مجهول</a:t>
            </a:r>
            <a:r>
              <a:rPr lang="fa-IR" sz="3000" dirty="0">
                <a:ea typeface="Times New Roman"/>
                <a:cs typeface="Tahoma"/>
              </a:rPr>
              <a:t> که آدمی را از واقعیت ها و چالش های زندگی خارج می سازد، آرامش زودگذر و قشری را حاکم کنند</a:t>
            </a:r>
            <a:r>
              <a:rPr lang="fa-IR" sz="3000" dirty="0">
                <a:solidFill>
                  <a:srgbClr xmlns:mc="http://schemas.openxmlformats.org/markup-compatibility/2006" xmlns:a14="http://schemas.microsoft.com/office/drawing/2007/7/7/main" val="C00000" mc:Ignorable=""/>
                </a:solidFill>
                <a:ea typeface="Times New Roman"/>
                <a:cs typeface="Tahoma"/>
              </a:rPr>
              <a:t>، مانند «اکیست ها» ، عرفان های «وین دائر»، «کوئیلو» ، «کاستاندا» و....</a:t>
            </a:r>
            <a:endParaRPr lang="fa-IR" sz="3000" dirty="0">
              <a:solidFill>
                <a:srgbClr xmlns:mc="http://schemas.openxmlformats.org/markup-compatibility/2006" xmlns:a14="http://schemas.microsoft.com/office/drawing/2007/7/7/main" val="C00000" mc:Ignorable=""/>
              </a:solidFill>
              <a:cs typeface="Calibri"/>
            </a:endParaRPr>
          </a:p>
          <a:p>
            <a:endParaRPr lang="fa-IR" dirty="0"/>
          </a:p>
        </p:txBody>
      </p:sp>
      <p:sp>
        <p:nvSpPr>
          <p:cNvPr id="2" name="Title 1"/>
          <p:cNvSpPr>
            <a:spLocks noGrp="1"/>
          </p:cNvSpPr>
          <p:nvPr>
            <p:ph type="title"/>
          </p:nvPr>
        </p:nvSpPr>
        <p:spPr>
          <a:xfrm flipV="1">
            <a:off x="457200" y="142852"/>
            <a:ext cx="8229600" cy="131786"/>
          </a:xfrm>
        </p:spPr>
        <p:txBody>
          <a:bodyPr>
            <a:normAutofit fontScale="90000"/>
          </a:bodyPr>
          <a:lstStyle/>
          <a:p>
            <a:endParaRPr lang="fa-IR" dirty="0"/>
          </a:p>
        </p:txBody>
      </p:sp>
    </p:spTree>
    <p:extLst>
      <p:ext uri="{BB962C8B-B14F-4D97-AF65-F5344CB8AC3E}">
        <p14:creationId xmlns:p14="http://schemas.microsoft.com/office/powerpoint/2007/7/12/main" val="14265703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20"/>
              </a:spcBef>
              <a:buSzPts val="3000"/>
              <a:buFont typeface="Arial"/>
              <a:buChar char="•"/>
            </a:pPr>
            <a:r>
              <a:rPr lang="fa-IR" sz="3000" dirty="0">
                <a:latin typeface="Tahoma"/>
                <a:ea typeface="Times New Roman"/>
              </a:rPr>
              <a:t>اینها نه تنها راه چاره اصیل ، حقیقی ، واقعی ، دائمی ، معنا دار ، هدفدار ، روشمند و جامع و کامل نیستند ، بلکه تنها برای لحظاتی مفیدند تا آدمی را از تضادها و درگیری های روزمره زندگی خارج کنند ، در حقیقت این شیوه ها ، فرار از واقعیت ، ضعیف کردن نیروهای خفته درونی ، انرژی های ماورایی انسان و از کار انداختن قدرت روح انسان است، انسانی که می تواند به وسیله تصعید تکاملی خود و قرار گرفتن در جاذبه کمال مطلق و ماوراء اندیشی ونیز انس با حقایق ملکوتی در همین عالم ماده، به آرامش و طمأنینه صادق و پایدار دست یابد ، آرامشی که نیاز درون و غذای روح انسان است.</a:t>
            </a:r>
            <a:endParaRPr lang="en-US" sz="2200" dirty="0">
              <a:latin typeface="Times New Roman"/>
              <a:ea typeface="Times New Roman"/>
            </a:endParaRPr>
          </a:p>
          <a:p>
            <a:pPr marL="347472" indent="-347472">
              <a:spcBef>
                <a:spcPts val="360"/>
              </a:spcBef>
            </a:pPr>
            <a:r>
              <a:rPr lang="ar-SA" sz="1500" dirty="0">
                <a:latin typeface="Times New Roman"/>
                <a:ea typeface="Times New Roman"/>
                <a:cs typeface="Times New Roman"/>
              </a:rPr>
              <a:t>1</a:t>
            </a:r>
            <a:r>
              <a:rPr lang="ar-SA" sz="2200" dirty="0">
                <a:latin typeface="Times New Roman"/>
                <a:ea typeface="Times New Roman"/>
                <a:cs typeface="Times New Roman"/>
              </a:rPr>
              <a:t>- رودگر،محمد جواد،آرامش پایدار،کتاب نقد،شماره 45، زمستان 86،ص111</a:t>
            </a:r>
            <a:r>
              <a:rPr lang="ar-SA" sz="1500" dirty="0">
                <a:latin typeface="Times New Roman"/>
                <a:ea typeface="Times New Roman"/>
                <a:cs typeface="Times New Roman"/>
              </a:rPr>
              <a:t> </a:t>
            </a:r>
            <a:endParaRPr lang="en-US" sz="15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8736059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68"/>
              </a:spcBef>
              <a:buSzPts val="3200"/>
              <a:buFont typeface="Arial"/>
              <a:buChar char="•"/>
            </a:pPr>
            <a:r>
              <a:rPr lang="fa-IR" sz="4400" dirty="0">
                <a:latin typeface="Times New Roman"/>
                <a:ea typeface="Times New Roman"/>
                <a:cs typeface="Tahoma"/>
              </a:rPr>
              <a:t>استاد شهید مرتضی مطهری در این باره می فرماید: « آنچه احتیاج روح را رفع می کند و به او قوت و نیرو می بخشد و آرامش و اطمینان می دهد، ماده و مادیات نیست ، معنویات است.»</a:t>
            </a:r>
            <a:endParaRPr lang="en-US" sz="4400" dirty="0">
              <a:latin typeface="Times New Roman"/>
              <a:ea typeface="Times New Roman"/>
            </a:endParaRPr>
          </a:p>
          <a:p>
            <a:pPr marL="347472" indent="-347472">
              <a:spcBef>
                <a:spcPts val="576"/>
              </a:spcBef>
            </a:pPr>
            <a:r>
              <a:rPr lang="fa-IR" sz="2000" dirty="0">
                <a:latin typeface="Times New Roman"/>
                <a:ea typeface="Times New Roman"/>
                <a:cs typeface="B Mitra"/>
              </a:rPr>
              <a:t>مطهری ، مرتضی ، حکمت ها و اندرزها ، ج 2 ، ص 148 </a:t>
            </a:r>
            <a:r>
              <a:rPr lang="fa-IR" sz="2000" dirty="0">
                <a:latin typeface="Times New Roman"/>
                <a:ea typeface="Times New Roman"/>
                <a:cs typeface="Times New Roman"/>
              </a:rPr>
              <a:t> </a:t>
            </a:r>
            <a:r>
              <a:rPr lang="ar-SA" sz="2000" dirty="0">
                <a:latin typeface="Times New Roman"/>
                <a:ea typeface="Times New Roman"/>
                <a:cs typeface="Times New Roman"/>
              </a:rPr>
              <a:t>- 2</a:t>
            </a:r>
            <a:endParaRPr lang="en-US" sz="20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46746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228600" indent="-347472" algn="just">
              <a:spcBef>
                <a:spcPts val="768"/>
              </a:spcBef>
              <a:buSzPts val="3200"/>
              <a:buFont typeface="Arial"/>
              <a:buChar char="•"/>
            </a:pPr>
            <a:r>
              <a:rPr lang="fa-IR" sz="4400" dirty="0">
                <a:latin typeface="Times New Roman"/>
                <a:ea typeface="Times New Roman"/>
                <a:cs typeface="Times New Roman"/>
              </a:rPr>
              <a:t>پس از مرگ استادش به مدت 2 سال در غاری خلوت گزید، در سال 1957</a:t>
            </a:r>
            <a:r>
              <a:rPr lang="fa-IR" sz="4400" dirty="0">
                <a:solidFill>
                  <a:srgbClr xmlns:mc="http://schemas.openxmlformats.org/markup-compatibility/2006" xmlns:a14="http://schemas.microsoft.com/office/drawing/2007/7/7/main" val="C00000" mc:Ignorable=""/>
                </a:solidFill>
                <a:latin typeface="Times New Roman"/>
                <a:ea typeface="Times New Roman"/>
                <a:cs typeface="Times New Roman"/>
              </a:rPr>
              <a:t> .م جنبش نوزایی معنوی </a:t>
            </a:r>
            <a:r>
              <a:rPr lang="fa-IR" sz="4400" dirty="0">
                <a:latin typeface="Times New Roman"/>
                <a:ea typeface="Times New Roman"/>
                <a:cs typeface="Times New Roman"/>
              </a:rPr>
              <a:t>خود را در شهر «مَدرس» به منظور اشاعه معنویت مورد نظر خویش در همه جهان بنا نهاد و به اولین سفر از سلسله سفرهای دور دنیای خود به منظور ارائه این تکنیک به مردم جهان پرداخت،</a:t>
            </a:r>
            <a:endParaRPr lang="en-US" sz="4400" dirty="0">
              <a:latin typeface="Times New Roman"/>
              <a:ea typeface="Times New Roman"/>
            </a:endParaRPr>
          </a:p>
          <a:p>
            <a:endParaRPr lang="fa-IR" sz="44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3265213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68"/>
              </a:spcBef>
              <a:buSzPts val="3200"/>
              <a:buFont typeface="Arial"/>
              <a:buChar char="•"/>
            </a:pPr>
            <a:r>
              <a:rPr lang="fa-IR" sz="3600" dirty="0">
                <a:latin typeface="Times New Roman"/>
                <a:ea typeface="Times New Roman"/>
                <a:cs typeface="Tahoma"/>
              </a:rPr>
              <a:t>بنابراین انسان عصر جدید از چند جهت نگران و دارای آشوب های درونی است؛ </a:t>
            </a:r>
            <a:endParaRPr lang="en-US" sz="3600" dirty="0">
              <a:latin typeface="Times New Roman"/>
              <a:ea typeface="Times New Roman"/>
            </a:endParaRPr>
          </a:p>
          <a:p>
            <a:pPr marL="347472" indent="-347472" algn="justLow">
              <a:spcBef>
                <a:spcPts val="768"/>
              </a:spcBef>
            </a:pPr>
            <a:r>
              <a:rPr lang="fa-IR" sz="3600" b="1" dirty="0">
                <a:latin typeface="Times New Roman"/>
                <a:ea typeface="Times New Roman"/>
                <a:cs typeface="Tahoma"/>
              </a:rPr>
              <a:t>الف –</a:t>
            </a:r>
            <a:r>
              <a:rPr lang="fa-IR" sz="3600" dirty="0">
                <a:latin typeface="Times New Roman"/>
                <a:ea typeface="Times New Roman"/>
                <a:cs typeface="Times New Roman"/>
              </a:rPr>
              <a:t> از جنبه های شخصی که خود بر دو گونه است: </a:t>
            </a:r>
            <a:endParaRPr lang="en-US" sz="3600" dirty="0">
              <a:latin typeface="Times New Roman"/>
              <a:ea typeface="Times New Roman"/>
            </a:endParaRPr>
          </a:p>
          <a:p>
            <a:pPr marL="347472" indent="-347472" algn="justLow">
              <a:spcBef>
                <a:spcPts val="768"/>
              </a:spcBef>
              <a:tabLst>
                <a:tab pos="457200" algn="l"/>
              </a:tabLst>
            </a:pPr>
            <a:r>
              <a:rPr lang="fa-IR" sz="3600" dirty="0">
                <a:latin typeface="Times New Roman"/>
                <a:ea typeface="Times New Roman"/>
                <a:cs typeface="Tahoma"/>
              </a:rPr>
              <a:t>برخی گرفتار گذشته تاریک یا بار گناه های فکری- رفتاری اند و از انحراف های اعتقادی ، اخلاقی و نیز انحطاط های عملی – کرداری یا گناه در رنج و عذاب ذهنی و روحی به سر می برند.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3893710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648"/>
              </a:spcBef>
              <a:buSzPts val="2700"/>
              <a:buFont typeface="+mj-lt"/>
              <a:buAutoNum type="arabicParenR"/>
              <a:tabLst>
                <a:tab pos="457200" algn="l"/>
              </a:tabLst>
            </a:pPr>
            <a:r>
              <a:rPr lang="fa-IR" sz="2700" dirty="0">
                <a:latin typeface="Times New Roman"/>
                <a:ea typeface="Times New Roman"/>
                <a:cs typeface="Tahoma"/>
              </a:rPr>
              <a:t>برخی نیز آینده تاریک و مبهمی را فرا روی خود دیده، احتمال گرفتار آمدن در چنگال بیماری هایی چون ایدز ، اعتیادهای پیچیده و پنهان که - چون طاعون انسان جدید را در معرض خطر و آلودگی قرار داده است -  آن ها را تهدید می کند . نا امنی های اجتماعی ، اقتصادی و ... نیز گذشته تاریک و آینده تاریک، انسان را با هزاران نا آرامی درونی و چالش وجودی روبه رو کرده است ، به گونه ای که در اوج آسایش های ظاهری ، اضطراب و ناامنی های واقعی را رها نمی کند و آینده تاریک را نیز از بُعد شخصی در عقاید، اخلاق و رفتارهای تعریف نشده رقم زده و دچار خلاء های معرفتی ، معنویتی شده است.</a:t>
            </a:r>
            <a:endParaRPr lang="en-US" sz="20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3726286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a:bodyPr>
          <a:lstStyle/>
          <a:p>
            <a:pPr marL="347472" indent="-347472" algn="justLow">
              <a:spcBef>
                <a:spcPts val="720"/>
              </a:spcBef>
              <a:buSzPts val="3000"/>
              <a:buFont typeface="Arial"/>
              <a:buChar char="•"/>
            </a:pPr>
            <a:r>
              <a:rPr lang="fa-IR" sz="3600" b="1" dirty="0">
                <a:latin typeface="Times New Roman"/>
                <a:ea typeface="Times New Roman"/>
                <a:cs typeface="Tahoma"/>
              </a:rPr>
              <a:t>ب –</a:t>
            </a:r>
            <a:r>
              <a:rPr lang="fa-IR" sz="3600" dirty="0">
                <a:latin typeface="Times New Roman"/>
                <a:ea typeface="Times New Roman"/>
                <a:cs typeface="Times New Roman"/>
              </a:rPr>
              <a:t> از جنبه های اجتماعی هم بر دو گونه است: </a:t>
            </a:r>
            <a:endParaRPr lang="en-US" sz="3600" dirty="0">
              <a:latin typeface="Times New Roman"/>
              <a:ea typeface="Times New Roman"/>
            </a:endParaRPr>
          </a:p>
          <a:p>
            <a:pPr marL="347472" indent="-347472" algn="justLow">
              <a:spcBef>
                <a:spcPts val="720"/>
              </a:spcBef>
            </a:pPr>
            <a:r>
              <a:rPr lang="fa-IR" sz="3600" dirty="0">
                <a:latin typeface="Times New Roman"/>
                <a:ea typeface="Times New Roman"/>
                <a:cs typeface="Times New Roman"/>
              </a:rPr>
              <a:t>1) آسایش های مادی و تمدنی منهای آرامش : در جهان معاصر با آسایش بدون آرامش   مواجهه ایم و می توان گفت که در صد بالایی از انسان ها نیز در فقر مادی و معنوی به سر  می برند و تمدن جدید تنها به استثمار آن ها می پردازد، و بدیهی ترین حقوق انسانی آن ها را ادا نمی کند و بلکه انسان های فراموش شده یا دوزخیان روی زمین هستند که در شرق و غرب عالم وجود دارند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65860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Autofit/>
          </a:bodyPr>
          <a:lstStyle/>
          <a:p>
            <a:pPr marL="347472" indent="-347472">
              <a:spcBef>
                <a:spcPts val="720"/>
              </a:spcBef>
              <a:buSzPts val="3000"/>
              <a:buFont typeface="Arial"/>
              <a:buChar char="•"/>
            </a:pPr>
            <a:r>
              <a:rPr lang="fa-IR" sz="3600" dirty="0">
                <a:ea typeface="Times New Roman"/>
                <a:cs typeface="Tahoma"/>
              </a:rPr>
              <a:t>و از صلح و آرامش ، عدالت و امنیت و حتی فرهنگ و تمدن نیز بی بهره و محرومند و این اتفاق نامیمون در همین </a:t>
            </a:r>
            <a:r>
              <a:rPr lang="fa-IR" sz="3600" dirty="0">
                <a:solidFill>
                  <a:srgbClr xmlns:mc="http://schemas.openxmlformats.org/markup-compatibility/2006" xmlns:a14="http://schemas.microsoft.com/office/drawing/2007/7/7/main" val="C00000" mc:Ignorable=""/>
                </a:solidFill>
                <a:ea typeface="Times New Roman"/>
                <a:cs typeface="Tahoma"/>
              </a:rPr>
              <a:t>دهکده جهانی « </a:t>
            </a:r>
            <a:r>
              <a:rPr lang="fa-IR" sz="3600" b="1" dirty="0">
                <a:solidFill>
                  <a:srgbClr xmlns:mc="http://schemas.openxmlformats.org/markup-compatibility/2006" xmlns:a14="http://schemas.microsoft.com/office/drawing/2007/7/7/main" val="C00000" mc:Ignorable=""/>
                </a:solidFill>
                <a:ea typeface="Times New Roman"/>
                <a:cs typeface="Tahoma"/>
              </a:rPr>
              <a:t>مک لوهان</a:t>
            </a:r>
            <a:r>
              <a:rPr lang="fa-IR" sz="3600" dirty="0">
                <a:solidFill>
                  <a:srgbClr xmlns:mc="http://schemas.openxmlformats.org/markup-compatibility/2006" xmlns:a14="http://schemas.microsoft.com/office/drawing/2007/7/7/main" val="C00000" mc:Ignorable=""/>
                </a:solidFill>
                <a:ea typeface="Times New Roman"/>
                <a:cs typeface="Calibri"/>
              </a:rPr>
              <a:t> » و نظم نوین جهانی نظام سلطه و مدیریت علمی لیبرال دموکراسی غرب </a:t>
            </a:r>
            <a:r>
              <a:rPr lang="fa-IR" sz="3600" dirty="0">
                <a:ea typeface="Times New Roman"/>
                <a:cs typeface="Calibri"/>
              </a:rPr>
              <a:t>جلوه گری می کند. جمع آسایش و آرامش تنها برای انسان های هدفدار، توحید اندیش ، به فطرت سلیم برگشته ، مسئولیت پذیر و مبداء و معاد باور خواهد بود، چنین انسان هایی از رنج عمومی در جهان در رنج هستند، ولی این رنج را برای لذات دنیوی و طبیعی خود نمی خواهند،</a:t>
            </a:r>
            <a:endParaRPr lang="fa-IR" sz="3600" dirty="0">
              <a:cs typeface="Calibri"/>
            </a:endParaRPr>
          </a:p>
          <a:p>
            <a:endParaRPr lang="fa-IR" sz="36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4981500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spcBef>
                <a:spcPts val="768"/>
              </a:spcBef>
              <a:buSzPts val="3200"/>
              <a:buFont typeface="Arial"/>
              <a:buChar char="•"/>
            </a:pPr>
            <a:r>
              <a:rPr lang="fa-IR" sz="3600" dirty="0">
                <a:ea typeface="Times New Roman"/>
                <a:cs typeface="Tahoma"/>
              </a:rPr>
              <a:t>بلکه برای نوع دوستی و عدم حاکمیت عدالت اجتماعی و جهانی به جان می خرند، چنین انسان هایی همواره در سوز و گدازند تا بتوانند با انقلاب های فکری – فرهنگی و تحول سازی معنوی، به عنوان احیاگران و مصلحان ، نقش آفرین باشند و بشر جدید را از دردهای جدید نجات دهند.</a:t>
            </a:r>
            <a:r>
              <a:rPr lang="en-US" sz="3600" dirty="0"/>
              <a:t> </a:t>
            </a:r>
            <a:r>
              <a:rPr lang="ar-SA" sz="2000" dirty="0">
                <a:latin typeface="Times New Roman"/>
                <a:ea typeface="Times New Roman"/>
                <a:cs typeface="Times New Roman"/>
              </a:rPr>
              <a:t>1-</a:t>
            </a:r>
            <a:r>
              <a:rPr lang="ar-SA" sz="2000" dirty="0">
                <a:latin typeface="Times New Roman"/>
                <a:ea typeface="Times New Roman"/>
                <a:cs typeface="B Mitra"/>
              </a:rPr>
              <a:t>رودگر، محمد جواد، آرامش پایدار، کتاب نقد، شماره 45، زمستان 86،ص113</a:t>
            </a:r>
            <a:r>
              <a:rPr lang="ar-SA" sz="2000" dirty="0">
                <a:latin typeface="Times New Roman"/>
                <a:ea typeface="Times New Roman"/>
                <a:cs typeface="Times New Roman"/>
              </a:rPr>
              <a:t> </a:t>
            </a:r>
            <a:endParaRPr lang="en-US" sz="20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9117629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648"/>
              </a:spcBef>
              <a:buSzPts val="2700"/>
              <a:buFont typeface="Arial"/>
              <a:buChar char="•"/>
            </a:pPr>
            <a:r>
              <a:rPr lang="fa-IR" sz="3200" dirty="0">
                <a:latin typeface="Times New Roman"/>
                <a:ea typeface="Times New Roman"/>
                <a:cs typeface="Times New Roman"/>
              </a:rPr>
              <a:t>2 ) فقدان جهان بینی معنوی ، قانون معنوی و حاکمیت انسان های معنوی در جهان، این امر از حیث اجتماعی تنش آفرین ، چالش بر انگیز و استرس آور است و انسان های معاصر از اینکه برخی هیأت های حاکمه دنیا تنها به مادیات و قدرت فکر می کنند و به خاطر منافع شخصی و گروهی خویش جهان را در معرض تهدید جدی قرار می دهند، و در حقیقت از حملات نظامی وتهاجم تبلیغاتی و جنگ روانی ، تروریسم اقتصادی - فرهنگی،و کسانی که جنگ های تبلیغاتی ونظامی را تقویت می کنند، دررنج و عذاب هستند،ضمن این که ازجهت اجتماعی نیز دچار نا امنی می باشند.</a:t>
            </a:r>
            <a:endParaRPr lang="en-US" sz="3200" dirty="0">
              <a:latin typeface="Times New Roman"/>
              <a:ea typeface="Times New Roman"/>
            </a:endParaRPr>
          </a:p>
          <a:p>
            <a:endParaRPr lang="fa-IR" sz="32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3445610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68"/>
              </a:spcBef>
              <a:buSzPts val="3200"/>
              <a:buFont typeface="Arial"/>
              <a:buChar char="•"/>
            </a:pPr>
            <a:r>
              <a:rPr lang="fa-IR" sz="4000" dirty="0">
                <a:latin typeface="Times New Roman"/>
                <a:ea typeface="Times New Roman"/>
                <a:cs typeface="Tahoma"/>
              </a:rPr>
              <a:t>انسان هایی که ابزارهای مخربِ خبریاب و جاسوسی پیشرفته حتی در زندگی کاملاً شخصی آن ها نیز راه یافته و حریم شخصی و خانوادگی برای آن ها باقی نگذاشته و اطلاعات شخصی شان در اختیار انسان های بدون معنویت قرار گرفته، در رنج و عذاب تام و مرگ آوری به سر می برند </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2590103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68"/>
              </a:spcBef>
              <a:buSzPts val="3200"/>
              <a:buFont typeface="Arial"/>
              <a:buChar char="•"/>
            </a:pPr>
            <a:r>
              <a:rPr lang="fa-IR" sz="3600" dirty="0">
                <a:latin typeface="Times New Roman"/>
                <a:ea typeface="Times New Roman"/>
                <a:cs typeface="Tahoma"/>
              </a:rPr>
              <a:t>به همین سبب این گروه به محض این که با پیام های صلح آمیز ، مکتب های عدالت گستر ، معنویت های آرامش دهنده و انسان های روحانی و معنوی رو به رو می شوند، چون طالب و تشنه آن ها هستند و امروزِ خود را دچار بحران هویت، معنویت و اعتماد می بینند ،به آثار مولانا،  اخلاق ، عرفان و حتی عرفان های تهی از هویت انسانی -الهی روی می آورند.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5535413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68"/>
              </a:spcBef>
              <a:buSzPts val="3200"/>
              <a:buFont typeface="Arial"/>
              <a:buChar char="•"/>
            </a:pPr>
            <a:r>
              <a:rPr lang="fa-IR" sz="3600" dirty="0">
                <a:latin typeface="Times New Roman"/>
                <a:ea typeface="Times New Roman"/>
                <a:cs typeface="Tahoma"/>
              </a:rPr>
              <a:t>متأسفانه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معنویت گرایی تکثر گرا </a:t>
            </a:r>
            <a:r>
              <a:rPr lang="fa-IR" sz="3600" dirty="0">
                <a:latin typeface="Times New Roman"/>
                <a:ea typeface="Times New Roman"/>
                <a:cs typeface="Tahoma"/>
              </a:rPr>
              <a:t>،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اصالت حسی و  دیدگاه گزینشی و فرد گرایانه، سرگرم کننده و تخدیری ، خود فرمانفرما و خود بنیاد ، جادویی و سحر آمیز ، عقل ستیزانه و خِرد گریزانه با مبانی اومانیستی و سکولاریستی </a:t>
            </a:r>
            <a:r>
              <a:rPr lang="fa-IR" sz="3600" dirty="0">
                <a:latin typeface="Times New Roman"/>
                <a:ea typeface="Times New Roman"/>
                <a:cs typeface="Tahoma"/>
              </a:rPr>
              <a:t>همراه با ادبیات نوپدید ودر قالب های هنری بسیار پیشرفته بار دیگر انسان های تشنه معنویت و شیفته آرامش حقیقی و پایدار را در معرض تهدید قرار داده است </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183116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a:bodyPr>
          <a:lstStyle/>
          <a:p>
            <a:pPr marL="347472" indent="-347472" algn="justLow">
              <a:spcBef>
                <a:spcPts val="768"/>
              </a:spcBef>
              <a:buSzPts val="3200"/>
              <a:buFont typeface="Arial"/>
              <a:buChar char="•"/>
            </a:pPr>
            <a:r>
              <a:rPr lang="fa-IR" sz="4000" dirty="0">
                <a:latin typeface="Times New Roman"/>
                <a:ea typeface="Times New Roman"/>
                <a:cs typeface="Tahoma"/>
              </a:rPr>
              <a:t>و نیاز صادق و صائب انسان معاصر و مدرن با اشباع و ارضای کاذب و سقیم که دروغ بزرگ دیگر نظام های لیبرالیستی ، سکولاریستی است رو به رو شده و تهدیدی جدید و جدی از سوی عرفان های دروغین و مدرنیستی که در واقع عرفان نیستند و شاید بتوان گفت از هر بمب هسته ای خطرخیز ترند.</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3832272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a:bodyPr>
          <a:lstStyle/>
          <a:p>
            <a:pPr marL="347472" indent="-347472">
              <a:spcBef>
                <a:spcPts val="768"/>
              </a:spcBef>
              <a:buSzPts val="3200"/>
              <a:buFont typeface="Arial"/>
              <a:buChar char="•"/>
            </a:pPr>
            <a:r>
              <a:rPr lang="fa-IR" sz="3600" dirty="0">
                <a:ea typeface="Times New Roman"/>
                <a:cs typeface="Tahoma"/>
              </a:rPr>
              <a:t>وی در سال 1959 .م مراقبه به روش (</a:t>
            </a:r>
            <a:r>
              <a:rPr lang="en-US" sz="3600" dirty="0">
                <a:latin typeface="Tahoma"/>
                <a:ea typeface="Times New Roman"/>
              </a:rPr>
              <a:t> </a:t>
            </a:r>
            <a:r>
              <a:rPr lang="en-US" sz="3600" dirty="0">
                <a:solidFill>
                  <a:srgbClr xmlns:mc="http://schemas.openxmlformats.org/markup-compatibility/2006" xmlns:a14="http://schemas.microsoft.com/office/drawing/2007/7/7/main" val="C00000" mc:Ignorable=""/>
                </a:solidFill>
                <a:latin typeface="Tahoma"/>
                <a:ea typeface="Times New Roman"/>
              </a:rPr>
              <a:t>T</a:t>
            </a:r>
            <a:r>
              <a:rPr lang="fa-IR" sz="3600" dirty="0">
                <a:solidFill>
                  <a:srgbClr xmlns:mc="http://schemas.openxmlformats.org/markup-compatibility/2006" xmlns:a14="http://schemas.microsoft.com/office/drawing/2007/7/7/main" val="C00000" mc:Ignorable=""/>
                </a:solidFill>
                <a:latin typeface="Tahoma"/>
                <a:ea typeface="Times New Roman"/>
                <a:cs typeface="Tahoma"/>
              </a:rPr>
              <a:t>.</a:t>
            </a:r>
            <a:r>
              <a:rPr lang="en-US" sz="3600" dirty="0">
                <a:solidFill>
                  <a:srgbClr xmlns:mc="http://schemas.openxmlformats.org/markup-compatibility/2006" xmlns:a14="http://schemas.microsoft.com/office/drawing/2007/7/7/main" val="C00000" mc:Ignorable=""/>
                </a:solidFill>
                <a:latin typeface="Tahoma"/>
                <a:ea typeface="Times New Roman"/>
              </a:rPr>
              <a:t>M </a:t>
            </a:r>
            <a:r>
              <a:rPr lang="fa-IR" sz="3600" dirty="0">
                <a:solidFill>
                  <a:srgbClr xmlns:mc="http://schemas.openxmlformats.org/markup-compatibility/2006" xmlns:a14="http://schemas.microsoft.com/office/drawing/2007/7/7/main" val="C00000" mc:Ignorable=""/>
                </a:solidFill>
                <a:latin typeface="Tahoma"/>
                <a:ea typeface="Times New Roman"/>
                <a:cs typeface="Tahoma"/>
              </a:rPr>
              <a:t>) </a:t>
            </a:r>
            <a:r>
              <a:rPr lang="fa-IR" sz="3600" dirty="0">
                <a:latin typeface="Tahoma"/>
                <a:ea typeface="Times New Roman"/>
                <a:cs typeface="Tahoma"/>
              </a:rPr>
              <a:t>را با افتتاح موسسه ای در انگلستان و آمریکا به غرب آورد و از سال 1960 .م برنامه مشخص و تدوین شده خود را برای روشن بین کردن جهانیان در مراحل سه </a:t>
            </a:r>
            <a:r>
              <a:rPr lang="fa-IR" sz="3600" dirty="0">
                <a:solidFill>
                  <a:srgbClr xmlns:mc="http://schemas.openxmlformats.org/markup-compatibility/2006" xmlns:a14="http://schemas.microsoft.com/office/drawing/2007/7/7/main" val="C00000" mc:Ignorable=""/>
                </a:solidFill>
                <a:latin typeface="Tahoma"/>
                <a:ea typeface="Times New Roman"/>
                <a:cs typeface="Tahoma"/>
              </a:rPr>
              <a:t>گانه«آگاهی کیهانی» ، « آگاهی الاهی » و </a:t>
            </a:r>
            <a:r>
              <a:rPr lang="fa-IR" sz="3600" dirty="0" smtClean="0">
                <a:solidFill>
                  <a:srgbClr xmlns:mc="http://schemas.openxmlformats.org/markup-compatibility/2006" xmlns:a14="http://schemas.microsoft.com/office/drawing/2007/7/7/main" val="C00000" mc:Ignorable=""/>
                </a:solidFill>
                <a:latin typeface="Tahoma"/>
                <a:ea typeface="Times New Roman"/>
                <a:cs typeface="Tahoma"/>
              </a:rPr>
              <a:t>« </a:t>
            </a:r>
            <a:r>
              <a:rPr lang="fa-IR" sz="3600" dirty="0">
                <a:solidFill>
                  <a:srgbClr xmlns:mc="http://schemas.openxmlformats.org/markup-compatibility/2006" xmlns:a14="http://schemas.microsoft.com/office/drawing/2007/7/7/main" val="C00000" mc:Ignorable=""/>
                </a:solidFill>
                <a:latin typeface="Tahoma"/>
                <a:ea typeface="Times New Roman"/>
                <a:cs typeface="Tahoma"/>
              </a:rPr>
              <a:t>آگاهی وحدت» </a:t>
            </a:r>
            <a:r>
              <a:rPr lang="fa-IR" sz="3600" dirty="0">
                <a:latin typeface="Tahoma"/>
                <a:ea typeface="Times New Roman"/>
                <a:cs typeface="Tahoma"/>
              </a:rPr>
              <a:t>آغاز کرد، ولی تا سال 1968.م روش تمرکزیش در غرب رواج چندانی نداشت،</a:t>
            </a:r>
            <a:endParaRPr lang="fa-IR" sz="3600" dirty="0">
              <a:cs typeface="Calibri"/>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6315048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793001"/>
          </a:xfrm>
        </p:spPr>
        <p:txBody>
          <a:bodyPr>
            <a:normAutofit/>
          </a:bodyPr>
          <a:lstStyle/>
          <a:p>
            <a:pPr marL="347472" indent="-347472" algn="justLow">
              <a:spcBef>
                <a:spcPts val="720"/>
              </a:spcBef>
              <a:buSzPts val="3000"/>
              <a:buFont typeface="Arial"/>
              <a:buChar char="•"/>
            </a:pPr>
            <a:r>
              <a:rPr lang="fa-IR" sz="3000" b="1" dirty="0">
                <a:latin typeface="Times New Roman"/>
                <a:ea typeface="Times New Roman"/>
                <a:cs typeface="Tahoma"/>
              </a:rPr>
              <a:t>معنا و مبنای آرامش پایدار</a:t>
            </a:r>
            <a:endParaRPr lang="en-US" sz="2200" dirty="0">
              <a:latin typeface="Times New Roman"/>
              <a:ea typeface="Times New Roman"/>
            </a:endParaRPr>
          </a:p>
          <a:p>
            <a:pPr marL="347472" indent="-347472" algn="justLow">
              <a:spcBef>
                <a:spcPts val="720"/>
              </a:spcBef>
            </a:pPr>
            <a:r>
              <a:rPr lang="fa-IR" sz="3000" dirty="0">
                <a:latin typeface="Times New Roman"/>
                <a:ea typeface="Times New Roman"/>
                <a:cs typeface="Tahoma"/>
              </a:rPr>
              <a:t>آرامش و سکونت پایدار یعنی آرامشی که آغاز و انجام تربیت انسان و قبل و حین و بعد همه فعالیت های فکری و فعلی او را تامین کند؛زیرا در برابر سکون و آرامش پایدار ، سکون و آرامش ناپایدار قرار می گیرد که از دو جهت مذموم است: سکون و آرامشی که بر اثر             « بی درکی و بی دردی » یا جهالت ، غفلت و عدم احساس مسئولیت پدید می آید و برخی انسان ها چون نمی دانند ودردی ندارند، پس آرامش دارند که این آرامش مذموم است ،</a:t>
            </a:r>
            <a:endParaRPr lang="en-US" sz="22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0357074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spcBef>
                <a:spcPts val="768"/>
              </a:spcBef>
              <a:buSzPts val="3200"/>
              <a:buFont typeface="Arial"/>
              <a:buChar char="•"/>
            </a:pPr>
            <a:r>
              <a:rPr lang="fa-IR" sz="3600" dirty="0">
                <a:ea typeface="Times New Roman"/>
                <a:cs typeface="Tahoma"/>
              </a:rPr>
              <a:t>آرامش و سکون دیگری وجود دارد که جنبه تخدیری و تلفیقی دارد و با برخی مواد و داروها یا حرکات و ذکرهای نا مفهوم و بدون هدف به طور موقت ایجاد می شود که آن نیز مذموم است، اما باید گفت سکون معنا مند، هدفدار، حرکت زا ، تحول آفرین و مسئولیت آوری نیز وجود دارد که با درک و درد و حرکت و تحول توأم است،</a:t>
            </a:r>
            <a:endParaRPr lang="fa-IR" sz="3600" dirty="0">
              <a:cs typeface="Calibri"/>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7574904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Autofit/>
          </a:bodyPr>
          <a:lstStyle/>
          <a:p>
            <a:pPr marL="347472" indent="-347472" algn="justLow">
              <a:spcBef>
                <a:spcPts val="768"/>
              </a:spcBef>
              <a:buSzPts val="3200"/>
              <a:buFont typeface="Arial"/>
              <a:buChar char="•"/>
            </a:pPr>
            <a:r>
              <a:rPr lang="fa-IR" sz="3600" dirty="0">
                <a:latin typeface="Times New Roman"/>
                <a:ea typeface="Times New Roman"/>
                <a:cs typeface="Tahoma"/>
              </a:rPr>
              <a:t>علامه جوادی آملی در این باره می فرماید:             « سکون دو قسم است؛ سکون قبل از حرکت که مذموم است و سکون بعد از وصول که بسیار ممدوح است،چنان که در حرکت های ظاهری نیز همین گونه است، کسی که اهل تلاش و کوشش و حرکت نیست ، در گوشه ای آرمیده و ساکن است یعنی اصلاً حرکت نکرده است؛   اما کسی که حرکت کرده و به مقصد رسیده، مقصود خود را در مقصد می یابد ، و در آنجا آرام می شود.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665065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Autofit/>
          </a:bodyPr>
          <a:lstStyle/>
          <a:p>
            <a:pPr marL="347472" indent="-347472" algn="justLow">
              <a:spcBef>
                <a:spcPts val="768"/>
              </a:spcBef>
              <a:buSzPts val="3200"/>
              <a:buFont typeface="Arial"/>
              <a:buChar char="•"/>
            </a:pPr>
            <a:r>
              <a:rPr lang="fa-IR" sz="4800" dirty="0">
                <a:latin typeface="Times New Roman"/>
                <a:ea typeface="Times New Roman"/>
                <a:cs typeface="Tahoma"/>
              </a:rPr>
              <a:t>سکون قبل از حرکت ، تحجر و رکود و جحود و غفلت است، ولی سکون بعد از حرکت، وصال ، شهود ، طمأنیه و امن است .»</a:t>
            </a:r>
            <a:endParaRPr lang="en-US" sz="4800" dirty="0">
              <a:latin typeface="Times New Roman"/>
              <a:ea typeface="Times New Roman"/>
            </a:endParaRPr>
          </a:p>
          <a:p>
            <a:pPr marL="347472" indent="-347472">
              <a:spcBef>
                <a:spcPts val="384"/>
              </a:spcBef>
            </a:pPr>
            <a:r>
              <a:rPr lang="ar-SA" sz="2000" dirty="0">
                <a:latin typeface="Times New Roman"/>
                <a:ea typeface="Times New Roman"/>
                <a:cs typeface="Times New Roman"/>
              </a:rPr>
              <a:t>1 - </a:t>
            </a:r>
            <a:r>
              <a:rPr lang="ar-SA" sz="2000" dirty="0">
                <a:latin typeface="Times New Roman"/>
                <a:ea typeface="Times New Roman"/>
                <a:cs typeface="B Mitra"/>
              </a:rPr>
              <a:t>جوادی آملی ، عبدالله ، تفسیر موضوعی قرآن مجید ، ج 11 ، ص 257</a:t>
            </a:r>
            <a:endParaRPr lang="en-US" sz="2000" dirty="0">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8845971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Autofit/>
          </a:bodyPr>
          <a:lstStyle/>
          <a:p>
            <a:r>
              <a:rPr lang="fa-IR" sz="4400" dirty="0" smtClean="0"/>
              <a:t>مبنای آرامش ، تنها خداگرایی و خدا باوری است، زیراآرامش به این است که آدمی به چیزی دلگرم و خاطر جمع شود و اگر انسان با خدای سبحان که کانون قدرت، نور ، انرژی ، حکمت و علم است مرتبط شود ، بر اثر ارتباط با او ، تکیه گاه ذاتی، اصیل ، زنده و پایدار پیدا کند ، آرامش او نیز مبنایی جاودانه و حقیقی می یابد،</a:t>
            </a: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8708216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Autofit/>
          </a:bodyPr>
          <a:lstStyle/>
          <a:p>
            <a:pPr marL="347472" indent="-347472">
              <a:spcBef>
                <a:spcPts val="768"/>
              </a:spcBef>
              <a:buSzPts val="3200"/>
              <a:buFont typeface="Arial"/>
              <a:buChar char="•"/>
            </a:pPr>
            <a:r>
              <a:rPr lang="fa-IR" sz="5400" dirty="0">
                <a:ea typeface="Times New Roman"/>
                <a:cs typeface="Tahoma"/>
              </a:rPr>
              <a:t>چون یقین به خدا و اوصاف </a:t>
            </a:r>
            <a:r>
              <a:rPr lang="fa-IR" sz="5400" dirty="0">
                <a:solidFill>
                  <a:srgbClr xmlns:mc="http://schemas.openxmlformats.org/markup-compatibility/2006" xmlns:a14="http://schemas.microsoft.com/office/drawing/2007/7/7/main" val="00B050" mc:Ignorable=""/>
                </a:solidFill>
                <a:ea typeface="Times New Roman"/>
                <a:cs typeface="Tahoma"/>
              </a:rPr>
              <a:t>« اسمای الهی » </a:t>
            </a:r>
            <a:r>
              <a:rPr lang="fa-IR" sz="5400" dirty="0">
                <a:ea typeface="Times New Roman"/>
                <a:cs typeface="Tahoma"/>
              </a:rPr>
              <a:t>او را به موقعیتی می رساند که از سوی خدا هرگز شری به او نمی رسد، بلکه هر چه از او است خیر و لطف و عنایت است.</a:t>
            </a:r>
            <a:endParaRPr lang="fa-IR" sz="5400" dirty="0">
              <a:cs typeface="Calibri"/>
            </a:endParaRPr>
          </a:p>
          <a:p>
            <a:endParaRPr lang="fa-IR" sz="5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9512935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68"/>
              </a:spcBef>
              <a:buSzPts val="3200"/>
              <a:buFont typeface="Arial"/>
              <a:buChar char="•"/>
            </a:pPr>
            <a:r>
              <a:rPr lang="fa-IR" sz="4800" dirty="0">
                <a:latin typeface="Times New Roman"/>
                <a:ea typeface="Times New Roman"/>
                <a:cs typeface="Tahoma"/>
              </a:rPr>
              <a:t>او که قادر ، عالم، مالک مطلق و در عین حال علیم و حلیم مطلق است و ایمان توأم با معرفت یقینی به خدا و انس و ارتباط صادقانه و عارفانه با حضرت حق ، عامل آرامش و سکون نفس خواهد شد.</a:t>
            </a:r>
            <a:endParaRPr lang="en-US" sz="4800" dirty="0">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7820777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68"/>
              </a:spcBef>
              <a:buSzPts val="3200"/>
              <a:buFont typeface="Arial"/>
              <a:buChar char="•"/>
            </a:pPr>
            <a:r>
              <a:rPr lang="fa-IR" sz="3200" dirty="0">
                <a:latin typeface="Times New Roman"/>
                <a:ea typeface="Times New Roman"/>
                <a:cs typeface="Tahoma"/>
              </a:rPr>
              <a:t>توجه به خدا ، اقتضای فطرت و هدف نهایی سرشت انسان است و همین توجه ، آسودگی و آرامش را به ارمغان می آورد.این امر در پرتو سلوک در راه خدا و پویایی و بالندگی معنایی ممکن است.  حضرت علی (ع) می فرمایند:                    </a:t>
            </a:r>
            <a:r>
              <a:rPr lang="fa-IR" sz="3200" dirty="0">
                <a:solidFill>
                  <a:srgbClr xmlns:mc="http://schemas.openxmlformats.org/markup-compatibility/2006" xmlns:a14="http://schemas.microsoft.com/office/drawing/2007/7/7/main" val="00B050" mc:Ignorable=""/>
                </a:solidFill>
                <a:latin typeface="Times New Roman"/>
                <a:ea typeface="Times New Roman"/>
                <a:cs typeface="Tahoma"/>
              </a:rPr>
              <a:t>« قَد اَحیا عَقلَهُ و اَماتَ نَفسَهُ حَتَّی دَقَّ جَلیلُهُ و لَطُفَ غَلیظُهُ و بَرَقَ لَهُ لامِعُ کَیثرُ البَرقِ فَأَبانَ لَهُ الطَّریقَ و سَلَکَ بِهِ السَّبیلَ و تَدافَعُه و الا بوابُ الی باب السَّلامه و دار الامامه.»</a:t>
            </a:r>
            <a:endParaRPr lang="en-US" sz="3200" dirty="0">
              <a:solidFill>
                <a:srgbClr xmlns:mc="http://schemas.openxmlformats.org/markup-compatibility/2006" xmlns:a14="http://schemas.microsoft.com/office/drawing/2007/7/7/main" val="00B050" mc:Ignorable=""/>
              </a:solidFill>
              <a:latin typeface="Times New Roman"/>
              <a:ea typeface="Times New Roman"/>
            </a:endParaRPr>
          </a:p>
          <a:p>
            <a:pPr marL="347472" indent="-347472">
              <a:spcBef>
                <a:spcPts val="576"/>
              </a:spcBef>
            </a:pPr>
            <a:r>
              <a:rPr lang="fa-IR" sz="3200" dirty="0">
                <a:latin typeface="Times New Roman"/>
                <a:ea typeface="Times New Roman"/>
                <a:cs typeface="Times New Roman"/>
              </a:rPr>
              <a:t>2</a:t>
            </a:r>
            <a:r>
              <a:rPr lang="ar-SA" sz="2000" dirty="0">
                <a:latin typeface="Times New Roman"/>
                <a:ea typeface="Times New Roman"/>
                <a:cs typeface="Times New Roman"/>
              </a:rPr>
              <a:t>- نهج البلاغه ، خطبه 210 ، ترجمه مصطفی زمانی </a:t>
            </a:r>
            <a:endParaRPr lang="en-US" sz="2000" dirty="0">
              <a:latin typeface="Times New Roman"/>
              <a:ea typeface="Times New Roman"/>
            </a:endParaRPr>
          </a:p>
          <a:p>
            <a:endParaRPr lang="fa-IR" sz="32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8558921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a:bodyPr>
          <a:lstStyle/>
          <a:p>
            <a:pPr marL="210312" indent="-347472" algn="justLow">
              <a:spcBef>
                <a:spcPts val="648"/>
              </a:spcBef>
              <a:buSzPts val="2700"/>
              <a:buFont typeface="Arial"/>
              <a:buChar char="•"/>
            </a:pPr>
            <a:r>
              <a:rPr lang="fa-IR" sz="2800" dirty="0">
                <a:latin typeface="Times New Roman"/>
                <a:ea typeface="Times New Roman"/>
                <a:cs typeface="Tahoma"/>
              </a:rPr>
              <a:t>برای تحقق اطمینان و آرامش چند مؤلفه مطرح شده است: </a:t>
            </a:r>
            <a:endParaRPr lang="en-US" sz="2800" dirty="0">
              <a:latin typeface="Times New Roman"/>
              <a:ea typeface="Times New Roman"/>
            </a:endParaRPr>
          </a:p>
          <a:p>
            <a:pPr marL="347472" indent="-347472" algn="justLow">
              <a:spcBef>
                <a:spcPts val="648"/>
              </a:spcBef>
              <a:tabLst>
                <a:tab pos="457200" algn="l"/>
              </a:tabLst>
            </a:pPr>
            <a:r>
              <a:rPr lang="fa-IR" sz="2800" dirty="0">
                <a:latin typeface="Times New Roman"/>
                <a:ea typeface="Times New Roman"/>
                <a:cs typeface="Tahoma"/>
              </a:rPr>
              <a:t>احیای عقل و خرد</a:t>
            </a:r>
            <a:endParaRPr lang="en-US" sz="2800" dirty="0">
              <a:latin typeface="Times New Roman"/>
              <a:ea typeface="Times New Roman"/>
            </a:endParaRPr>
          </a:p>
          <a:p>
            <a:pPr marL="347472" indent="-347472" algn="justLow">
              <a:spcBef>
                <a:spcPts val="648"/>
              </a:spcBef>
              <a:tabLst>
                <a:tab pos="457200" algn="l"/>
              </a:tabLst>
            </a:pPr>
            <a:r>
              <a:rPr lang="fa-IR" sz="2800" dirty="0">
                <a:latin typeface="Times New Roman"/>
                <a:ea typeface="Times New Roman"/>
                <a:cs typeface="Tahoma"/>
              </a:rPr>
              <a:t>میراندن خواهش های نفسانی و آزمندی و هوا پرستی </a:t>
            </a:r>
            <a:endParaRPr lang="en-US" sz="2800" dirty="0">
              <a:latin typeface="Times New Roman"/>
              <a:ea typeface="Times New Roman"/>
            </a:endParaRPr>
          </a:p>
          <a:p>
            <a:pPr marL="347472" indent="-347472" algn="justLow">
              <a:spcBef>
                <a:spcPts val="648"/>
              </a:spcBef>
              <a:tabLst>
                <a:tab pos="457200" algn="l"/>
              </a:tabLst>
            </a:pPr>
            <a:r>
              <a:rPr lang="fa-IR" sz="2800" dirty="0">
                <a:latin typeface="Times New Roman"/>
                <a:ea typeface="Times New Roman"/>
                <a:cs typeface="Tahoma"/>
              </a:rPr>
              <a:t>ریاضت های معقول و مشروع داشتن که ریاضت واقعی پیروی از شریعت الهی است.</a:t>
            </a:r>
            <a:endParaRPr lang="en-US" sz="2800" dirty="0">
              <a:latin typeface="Times New Roman"/>
              <a:ea typeface="Times New Roman"/>
            </a:endParaRPr>
          </a:p>
          <a:p>
            <a:pPr marL="347472" indent="-347472" algn="justLow">
              <a:spcBef>
                <a:spcPts val="648"/>
              </a:spcBef>
              <a:tabLst>
                <a:tab pos="457200" algn="l"/>
              </a:tabLst>
            </a:pPr>
            <a:r>
              <a:rPr lang="fa-IR" sz="2800" dirty="0">
                <a:latin typeface="Times New Roman"/>
                <a:ea typeface="Times New Roman"/>
                <a:cs typeface="Tahoma"/>
              </a:rPr>
              <a:t>تحصیل اشراقات الهی و لمعات غیبیه و جذبه دوست </a:t>
            </a:r>
            <a:endParaRPr lang="en-US" sz="2800" dirty="0">
              <a:latin typeface="Times New Roman"/>
              <a:ea typeface="Times New Roman"/>
            </a:endParaRPr>
          </a:p>
          <a:p>
            <a:pPr marL="347472" indent="-347472" algn="justLow">
              <a:spcBef>
                <a:spcPts val="648"/>
              </a:spcBef>
              <a:tabLst>
                <a:tab pos="457200" algn="l"/>
              </a:tabLst>
            </a:pPr>
            <a:r>
              <a:rPr lang="fa-IR" sz="2800" dirty="0">
                <a:latin typeface="Times New Roman"/>
                <a:ea typeface="Times New Roman"/>
                <a:cs typeface="Tahoma"/>
              </a:rPr>
              <a:t>طی منازل و قطع مسافت ها در سیر و سلوک الی الله</a:t>
            </a:r>
            <a:endParaRPr lang="en-US" sz="2800" dirty="0">
              <a:latin typeface="Times New Roman"/>
              <a:ea typeface="Times New Roman"/>
            </a:endParaRPr>
          </a:p>
          <a:p>
            <a:pPr marL="347472" indent="-347472" algn="justLow">
              <a:spcBef>
                <a:spcPts val="648"/>
              </a:spcBef>
              <a:tabLst>
                <a:tab pos="457200" algn="l"/>
              </a:tabLst>
            </a:pPr>
            <a:r>
              <a:rPr lang="fa-IR" sz="2800" dirty="0">
                <a:latin typeface="Times New Roman"/>
                <a:ea typeface="Times New Roman"/>
                <a:cs typeface="Tahoma"/>
              </a:rPr>
              <a:t>نیل به منزل سلم وخانه قرار و اقامت. </a:t>
            </a:r>
            <a:endParaRPr lang="en-US" sz="2800" dirty="0">
              <a:latin typeface="Times New Roman"/>
              <a:ea typeface="Times New Roman"/>
            </a:endParaRPr>
          </a:p>
          <a:p>
            <a:endParaRPr lang="fa-IR" sz="28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965074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a:bodyPr>
          <a:lstStyle/>
          <a:p>
            <a:pPr marL="347472" indent="-347472" algn="justLow">
              <a:spcBef>
                <a:spcPts val="768"/>
              </a:spcBef>
              <a:buSzPts val="3200"/>
              <a:buFont typeface="Arial"/>
              <a:buChar char="•"/>
            </a:pPr>
            <a:r>
              <a:rPr lang="fa-IR" sz="4400" dirty="0">
                <a:latin typeface="Times New Roman"/>
                <a:ea typeface="Times New Roman"/>
                <a:cs typeface="Tahoma"/>
              </a:rPr>
              <a:t>روح حاکم بر همه مؤلفه های یاد شده که بر گرفته از سخنان عمیق و راه گشای علوی است ، همان </a:t>
            </a:r>
            <a:r>
              <a:rPr lang="fa-IR" sz="4400" dirty="0">
                <a:solidFill>
                  <a:srgbClr xmlns:mc="http://schemas.openxmlformats.org/markup-compatibility/2006" xmlns:a14="http://schemas.microsoft.com/office/drawing/2007/7/7/main" val="00B050" mc:Ignorable=""/>
                </a:solidFill>
                <a:latin typeface="Times New Roman"/>
                <a:ea typeface="Times New Roman"/>
                <a:cs typeface="Tahoma"/>
              </a:rPr>
              <a:t>«عبودیت» </a:t>
            </a:r>
            <a:r>
              <a:rPr lang="fa-IR" sz="4400" dirty="0">
                <a:latin typeface="Times New Roman"/>
                <a:ea typeface="Times New Roman"/>
                <a:cs typeface="Tahoma"/>
              </a:rPr>
              <a:t>است و همه مولفه های یاد شده در دلِ حرکت وصیرورت و با مجاهده و سلوک ممکن می شود تا این که انسان به سر منزل مقصود برسد.</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528119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Autofit/>
          </a:bodyPr>
          <a:lstStyle/>
          <a:p>
            <a:pPr marL="347472" indent="-347472">
              <a:spcBef>
                <a:spcPts val="768"/>
              </a:spcBef>
              <a:buSzPts val="3200"/>
              <a:buFont typeface="Arial"/>
              <a:buChar char="•"/>
            </a:pPr>
            <a:r>
              <a:rPr lang="fa-IR" sz="4000" dirty="0">
                <a:ea typeface="Times New Roman"/>
                <a:cs typeface="Tahoma"/>
              </a:rPr>
              <a:t>با سفر گروه موسیقی </a:t>
            </a:r>
            <a:r>
              <a:rPr lang="fa-IR" sz="4000" dirty="0">
                <a:solidFill>
                  <a:srgbClr xmlns:mc="http://schemas.openxmlformats.org/markup-compatibility/2006" xmlns:a14="http://schemas.microsoft.com/office/drawing/2007/7/7/main" val="C00000" mc:Ignorable=""/>
                </a:solidFill>
                <a:ea typeface="Times New Roman"/>
                <a:cs typeface="Tahoma"/>
              </a:rPr>
              <a:t>«بیتل ها» </a:t>
            </a:r>
            <a:r>
              <a:rPr lang="fa-IR" sz="4000" dirty="0">
                <a:ea typeface="Times New Roman"/>
                <a:cs typeface="Tahoma"/>
              </a:rPr>
              <a:t>به هند و شرکت در یکی از جلسات آموزشی ماهاریشی در «ولز» روش او با استقبال رو به رو شد و از آن سال ها تاکنون، تجارت حاصل از آموزش تی. ام به یک امپراتوری چندین میلیون دلاری تبدیل شده است، ستارگان سینماوگروه های موسیقی </a:t>
            </a:r>
            <a:r>
              <a:rPr lang="fa-IR" sz="4000" dirty="0">
                <a:solidFill>
                  <a:srgbClr xmlns:mc="http://schemas.openxmlformats.org/markup-compatibility/2006" xmlns:a14="http://schemas.microsoft.com/office/drawing/2007/7/7/main" val="C00000" mc:Ignorable=""/>
                </a:solidFill>
                <a:ea typeface="Times New Roman"/>
                <a:cs typeface="Tahoma"/>
              </a:rPr>
              <a:t>پاپ و راک مانند بیتل ها </a:t>
            </a:r>
            <a:r>
              <a:rPr lang="fa-IR" sz="4000" dirty="0">
                <a:ea typeface="Times New Roman"/>
                <a:cs typeface="Tahoma"/>
              </a:rPr>
              <a:t>از پیروان او هستند.</a:t>
            </a:r>
            <a:endParaRPr lang="fa-IR" sz="4000" dirty="0">
              <a:cs typeface="Calibri"/>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5312283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68"/>
              </a:spcBef>
              <a:buSzPts val="3200"/>
              <a:buFont typeface="Arial"/>
              <a:buChar char="•"/>
            </a:pPr>
            <a:r>
              <a:rPr lang="fa-IR" sz="4000" dirty="0">
                <a:latin typeface="Times New Roman"/>
                <a:ea typeface="Times New Roman"/>
                <a:cs typeface="Tahoma"/>
              </a:rPr>
              <a:t>هر مرحله و منزلی       آرامش های خاص خود را داراست، تا انسان به آرامش نهایی و قرار دائمی راه یابد و با چنین قرار و طمأنینه ای که با سیر از کثرت به وحدت و سپس از وحدت در وحدت و از وحدت به کثرت با وحدت صورت می گیرد، انسان سالک به منزل رسیده، رنگ و رایحه الهی               </a:t>
            </a:r>
            <a:r>
              <a:rPr lang="fa-IR" sz="4000" dirty="0">
                <a:solidFill>
                  <a:srgbClr xmlns:mc="http://schemas.openxmlformats.org/markup-compatibility/2006" xmlns:a14="http://schemas.microsoft.com/office/drawing/2007/7/7/main" val="00B050" mc:Ignorable=""/>
                </a:solidFill>
                <a:latin typeface="Times New Roman"/>
                <a:ea typeface="Times New Roman"/>
                <a:cs typeface="Tahoma"/>
              </a:rPr>
              <a:t>( صبغه الهی ) </a:t>
            </a:r>
            <a:r>
              <a:rPr lang="fa-IR" sz="4000" dirty="0">
                <a:latin typeface="Times New Roman"/>
                <a:ea typeface="Times New Roman"/>
                <a:cs typeface="Tahoma"/>
              </a:rPr>
              <a:t>به خود می گیرد. </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0018976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Autofit/>
          </a:bodyPr>
          <a:lstStyle/>
          <a:p>
            <a:pPr marL="347472" indent="-347472" algn="justLow">
              <a:spcBef>
                <a:spcPts val="768"/>
              </a:spcBef>
              <a:buSzPts val="3200"/>
              <a:buFont typeface="Arial"/>
              <a:buChar char="•"/>
            </a:pPr>
            <a:r>
              <a:rPr lang="fa-IR" sz="3600" dirty="0">
                <a:latin typeface="Times New Roman"/>
                <a:ea typeface="Times New Roman"/>
                <a:cs typeface="Tahoma"/>
              </a:rPr>
              <a:t>علامه طباطبایی می فرماید:«در این که فرمود</a:t>
            </a:r>
            <a:r>
              <a:rPr lang="fa-IR" sz="3600" dirty="0">
                <a:solidFill>
                  <a:srgbClr xmlns:mc="http://schemas.openxmlformats.org/markup-compatibility/2006" xmlns:a14="http://schemas.microsoft.com/office/drawing/2007/7/7/main" val="00B050" mc:Ignorable=""/>
                </a:solidFill>
                <a:latin typeface="Times New Roman"/>
                <a:ea typeface="Times New Roman"/>
                <a:cs typeface="Tahoma"/>
              </a:rPr>
              <a:t>:«الا بذکر الله تطمئن القلوب </a:t>
            </a:r>
            <a:r>
              <a:rPr lang="fa-IR" sz="3600" dirty="0">
                <a:latin typeface="Times New Roman"/>
                <a:ea typeface="Times New Roman"/>
                <a:cs typeface="Tahoma"/>
              </a:rPr>
              <a:t>» تنبیهی است برای مردم به این که متوجه پروردگار خود بشوند و با یاد او     دل های خود را راحت سازند، چون آدمی در زندگی خود هدفی جز رستگاری و سعادت و نعمت نداشته و بیمی جز از برخورد ناگهانی شقاوت و نقمت ندارد و تنها سببی که سعادت و شقاوت و نعمت و نقمت به دست او است همان خدای سبحان است ، </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751971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a:bodyPr>
          <a:lstStyle/>
          <a:p>
            <a:pPr marL="347472" indent="-347472" algn="justLow">
              <a:spcBef>
                <a:spcPts val="768"/>
              </a:spcBef>
              <a:buSzPts val="3200"/>
              <a:buFont typeface="Arial"/>
              <a:buChar char="•"/>
            </a:pPr>
            <a:r>
              <a:rPr lang="fa-IR" sz="3600" dirty="0">
                <a:latin typeface="Times New Roman"/>
                <a:ea typeface="Times New Roman"/>
                <a:cs typeface="Tahoma"/>
              </a:rPr>
              <a:t>چون بازگشت همه امور به اوست، و او است که فوق بندگان و قاهر بر آنان و فعال مایشاء و ولی مومنین و پناهگاه آن هاست، پس یاد او برای نفسی که اسیر حوادث است و همواره در جست و جوی رکن وثیقی است که سعادت او را ضمانت کند، و نفسی که در امر خود متحیر است و نمی داند به کجا می رود و به کجایش می برند و برای چه آمده، مایه انبساط و آرامش است؛</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2375607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68"/>
              </a:spcBef>
              <a:buSzPts val="3200"/>
              <a:buFont typeface="Arial"/>
              <a:buChar char="•"/>
            </a:pPr>
            <a:r>
              <a:rPr lang="fa-IR" sz="4000" dirty="0">
                <a:latin typeface="Times New Roman"/>
                <a:ea typeface="Times New Roman"/>
                <a:cs typeface="Tahoma"/>
              </a:rPr>
              <a:t>آن گونه که نوشدارو  مایه راحتی و آرامش مارگزیده است. همان طور که مار گزیده به نوشدارو، اعتماد نموده ، خود را به آن می رساند و پس از به کار بردن ، آن احساس نشاط ، سلامتی و عافیت می کند، نفس نیز از یاد خدا این احساس را می نماید.»</a:t>
            </a:r>
            <a:endParaRPr lang="en-US" sz="4000" dirty="0">
              <a:latin typeface="Times New Roman"/>
              <a:ea typeface="Times New Roman"/>
            </a:endParaRPr>
          </a:p>
          <a:p>
            <a:r>
              <a:rPr lang="en-US" sz="4000" dirty="0">
                <a:latin typeface="B Mitra"/>
                <a:ea typeface="Times New Roman"/>
              </a:rPr>
              <a:t> </a:t>
            </a:r>
            <a:r>
              <a:rPr lang="fa-IR" sz="2000" dirty="0">
                <a:latin typeface="Times New Roman"/>
                <a:ea typeface="Times New Roman"/>
                <a:cs typeface="Times New Roman"/>
              </a:rPr>
              <a:t>1</a:t>
            </a:r>
            <a:r>
              <a:rPr lang="ar-SA" sz="2000" dirty="0">
                <a:latin typeface="Times New Roman"/>
                <a:ea typeface="Times New Roman"/>
                <a:cs typeface="Times New Roman"/>
              </a:rPr>
              <a:t>- طباطبایی ، سیدمحمد حسین، تفسیر المیزان ، ج 11 ، ص 487 – 486</a:t>
            </a:r>
            <a:endParaRPr lang="fa-IR" sz="2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6172118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Autofit/>
          </a:bodyPr>
          <a:lstStyle/>
          <a:p>
            <a:pPr marL="347472" indent="-347472" algn="justLow">
              <a:spcBef>
                <a:spcPts val="768"/>
              </a:spcBef>
              <a:buSzPts val="3200"/>
              <a:buFont typeface="Arial"/>
              <a:buChar char="•"/>
            </a:pPr>
            <a:r>
              <a:rPr lang="fa-IR" sz="5400" dirty="0">
                <a:latin typeface="Times New Roman"/>
                <a:ea typeface="Times New Roman"/>
                <a:cs typeface="Tahoma"/>
              </a:rPr>
              <a:t>پس معنای آرامش پایدار ، حرکت و تحول نهادی یا شدن در اوج آرامش و سکونت تا رسیدن به سر منزل مقصود است،و مبنای آن خداباوری و خداگرایی و موطن آن فطرت انسان است.   </a:t>
            </a:r>
            <a:endParaRPr lang="en-US" sz="5400" dirty="0">
              <a:latin typeface="Times New Roman"/>
              <a:ea typeface="Times New Roman"/>
            </a:endParaRPr>
          </a:p>
          <a:p>
            <a:endParaRPr lang="fa-IR" sz="5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0820186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spcBef>
                <a:spcPts val="768"/>
              </a:spcBef>
              <a:buSzPts val="3200"/>
              <a:buFont typeface="Arial"/>
              <a:buChar char="•"/>
            </a:pPr>
            <a:r>
              <a:rPr lang="fa-IR" sz="3600" dirty="0">
                <a:ea typeface="Times New Roman"/>
                <a:cs typeface="Tahoma"/>
              </a:rPr>
              <a:t>در فلسفه شناسی حیات، </a:t>
            </a:r>
            <a:r>
              <a:rPr lang="fa-IR" sz="3600" dirty="0">
                <a:solidFill>
                  <a:srgbClr xmlns:mc="http://schemas.openxmlformats.org/markup-compatibility/2006" xmlns:a14="http://schemas.microsoft.com/office/drawing/2007/7/7/main" val="00B050" mc:Ignorable=""/>
                </a:solidFill>
                <a:ea typeface="Times New Roman"/>
                <a:cs typeface="Tahoma"/>
              </a:rPr>
              <a:t>سالک الی الله</a:t>
            </a:r>
            <a:r>
              <a:rPr lang="fa-IR" sz="3600" dirty="0">
                <a:ea typeface="Times New Roman"/>
                <a:cs typeface="Tahoma"/>
              </a:rPr>
              <a:t> در میان سکون و آرامش و قرار و ناآرامی و بی قراری به سر می برد که در طول سیر و سلوکش حادث می شود، یعنی همواره میان خوف و رجا است، زیرا در اوایل ترسان از سقوط است و در بین منازل سلوکی نیز خویشتن را در معرض خطر </a:t>
            </a:r>
            <a:r>
              <a:rPr lang="fa-IR" sz="3600" dirty="0">
                <a:solidFill>
                  <a:srgbClr xmlns:mc="http://schemas.openxmlformats.org/markup-compatibility/2006" xmlns:a14="http://schemas.microsoft.com/office/drawing/2007/7/7/main" val="C00000" mc:Ignorable=""/>
                </a:solidFill>
                <a:ea typeface="Times New Roman"/>
                <a:cs typeface="Tahoma"/>
              </a:rPr>
              <a:t>وسوسه های نفسانی و شیطانی </a:t>
            </a:r>
            <a:r>
              <a:rPr lang="fa-IR" sz="3600" dirty="0">
                <a:ea typeface="Times New Roman"/>
                <a:cs typeface="Tahoma"/>
              </a:rPr>
              <a:t>و خوف از خویشتن می بیند تا به بارگاه قدس خداوند برسد.</a:t>
            </a:r>
            <a:endParaRPr lang="fa-IR" sz="3600" dirty="0">
              <a:cs typeface="Calibri"/>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6791288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spcBef>
                <a:spcPts val="720"/>
              </a:spcBef>
              <a:buSzPts val="3000"/>
              <a:buFont typeface="Arial"/>
              <a:buChar char="•"/>
            </a:pPr>
            <a:r>
              <a:rPr lang="fa-IR" sz="3600" dirty="0">
                <a:ea typeface="Times New Roman"/>
                <a:cs typeface="Tahoma"/>
              </a:rPr>
              <a:t>قرآن کریم هراس و خوف انسان را در آغاز و میانه راه بسیار زیبا ترسیم کرده است و          می فرماید</a:t>
            </a:r>
            <a:r>
              <a:rPr lang="fa-IR" sz="3600" dirty="0">
                <a:solidFill>
                  <a:srgbClr xmlns:mc="http://schemas.openxmlformats.org/markup-compatibility/2006" xmlns:a14="http://schemas.microsoft.com/office/drawing/2007/7/7/main" val="00B050" mc:Ignorable=""/>
                </a:solidFill>
                <a:ea typeface="Times New Roman"/>
                <a:cs typeface="Tahoma"/>
              </a:rPr>
              <a:t>:« اِنَّما المومِنونَ الذّینَ اِذا ذُکرَ اللهُ وَ جِلَت قُلُوبُهم و اِذا تُلیَت عَلَیهم آیاتُهُ زادَتُهُم ایماناً و علی رَبِّهم یَتَوَکلون</a:t>
            </a:r>
            <a:r>
              <a:rPr lang="fa-IR" sz="3600" dirty="0" smtClean="0">
                <a:solidFill>
                  <a:srgbClr xmlns:mc="http://schemas.openxmlformats.org/markup-compatibility/2006" xmlns:a14="http://schemas.microsoft.com/office/drawing/2007/7/7/main" val="00B050" mc:Ignorable=""/>
                </a:solidFill>
                <a:ea typeface="Times New Roman"/>
                <a:cs typeface="Tahoma"/>
              </a:rPr>
              <a:t>.»</a:t>
            </a:r>
            <a:endParaRPr lang="en-US" sz="3600" dirty="0" smtClean="0">
              <a:solidFill>
                <a:srgbClr xmlns:mc="http://schemas.openxmlformats.org/markup-compatibility/2006" xmlns:a14="http://schemas.microsoft.com/office/drawing/2007/7/7/main" val="00B050" mc:Ignorable=""/>
              </a:solidFill>
              <a:ea typeface="Times New Roman"/>
              <a:cs typeface="Tahoma"/>
            </a:endParaRPr>
          </a:p>
          <a:p>
            <a:pPr marL="347472" indent="-347472">
              <a:spcBef>
                <a:spcPts val="720"/>
              </a:spcBef>
              <a:buSzPts val="3000"/>
              <a:buFont typeface="Arial"/>
              <a:buChar char="•"/>
            </a:pPr>
            <a:r>
              <a:rPr lang="en-US" sz="2000" dirty="0" smtClean="0">
                <a:solidFill>
                  <a:srgbClr xmlns:mc="http://schemas.openxmlformats.org/markup-compatibility/2006" xmlns:a14="http://schemas.microsoft.com/office/drawing/2007/7/7/main" val="00B050" mc:Ignorable=""/>
                </a:solidFill>
              </a:rPr>
              <a:t> </a:t>
            </a:r>
            <a:r>
              <a:rPr lang="en-US" sz="2000" dirty="0" smtClean="0">
                <a:solidFill>
                  <a:srgbClr xmlns:mc="http://schemas.openxmlformats.org/markup-compatibility/2006" xmlns:a14="http://schemas.microsoft.com/office/drawing/2007/7/7/main" val="00B050" mc:Ignorable=""/>
                </a:solidFill>
                <a:latin typeface="B Mitra"/>
                <a:ea typeface="Times New Roman"/>
              </a:rPr>
              <a:t> </a:t>
            </a:r>
            <a:r>
              <a:rPr lang="ar-SA" sz="2000" dirty="0">
                <a:latin typeface="B Mitra"/>
                <a:ea typeface="Times New Roman"/>
                <a:cs typeface="B Mitra"/>
              </a:rPr>
              <a:t>2-  انفال / 2</a:t>
            </a:r>
            <a:endParaRPr lang="en-US" sz="2000" dirty="0">
              <a:latin typeface="Times New Roman"/>
              <a:ea typeface="Times New Roman"/>
            </a:endParaRPr>
          </a:p>
          <a:p>
            <a:pPr marL="347472" indent="-347472" algn="justLow">
              <a:spcBef>
                <a:spcPts val="720"/>
              </a:spcBef>
            </a:pPr>
            <a:r>
              <a:rPr lang="fa-IR" sz="3600" dirty="0">
                <a:latin typeface="Times New Roman"/>
                <a:ea typeface="Times New Roman"/>
                <a:cs typeface="Times New Roman"/>
              </a:rPr>
              <a:t>« مومنان » تنها کسانی هستند که هر گاه نام خدا برده شود ، دل هایشان ترسان می گردد و هنگامی که آیات او بر آن ها خوانده می شود ، ایمانشان افزون تر می گردد و تنها بر پروردگارشان توکل دارند.»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6545637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Autofit/>
          </a:bodyPr>
          <a:lstStyle/>
          <a:p>
            <a:pPr marL="347472" indent="-347472" algn="justLow">
              <a:spcBef>
                <a:spcPts val="768"/>
              </a:spcBef>
              <a:buSzPts val="3200"/>
              <a:buFont typeface="Arial"/>
              <a:buChar char="•"/>
            </a:pPr>
            <a:r>
              <a:rPr lang="fa-IR" sz="4400" dirty="0">
                <a:latin typeface="Times New Roman"/>
                <a:ea typeface="Times New Roman"/>
                <a:cs typeface="Tahoma"/>
              </a:rPr>
              <a:t>و در جای دیگر می فرماید</a:t>
            </a:r>
            <a:r>
              <a:rPr lang="fa-IR" sz="4400" dirty="0">
                <a:solidFill>
                  <a:srgbClr xmlns:mc="http://schemas.openxmlformats.org/markup-compatibility/2006" xmlns:a14="http://schemas.microsoft.com/office/drawing/2007/7/7/main" val="00B050" mc:Ignorable=""/>
                </a:solidFill>
                <a:latin typeface="Times New Roman"/>
                <a:ea typeface="Times New Roman"/>
                <a:cs typeface="Tahoma"/>
              </a:rPr>
              <a:t>:« تَقشَعِرُّ مِنهُ جُلُودُ الذینَ یَخشَونَ رَبَّهُم ثُمَّ تَلینُ جُلُودُهُم و قُلُوبهُم الی ذکر الله » </a:t>
            </a:r>
            <a:endParaRPr lang="en-US" sz="4400" dirty="0">
              <a:solidFill>
                <a:srgbClr xmlns:mc="http://schemas.openxmlformats.org/markup-compatibility/2006" xmlns:a14="http://schemas.microsoft.com/office/drawing/2007/7/7/main" val="00B050" mc:Ignorable=""/>
              </a:solidFill>
              <a:latin typeface="Times New Roman"/>
              <a:ea typeface="Times New Roman"/>
            </a:endParaRPr>
          </a:p>
          <a:p>
            <a:pPr marL="347472" indent="-347472" algn="justLow">
              <a:spcBef>
                <a:spcPts val="768"/>
              </a:spcBef>
            </a:pPr>
            <a:r>
              <a:rPr lang="fa-IR" sz="4400" dirty="0">
                <a:latin typeface="Times New Roman"/>
                <a:ea typeface="Times New Roman"/>
                <a:cs typeface="Times New Roman"/>
              </a:rPr>
              <a:t>« که از شنیدن آیاتش لرزه بر اندام کسانی که از پروردگارشان می ترسند می افتد ، پس برون و درونشان نرم و متوجه ذکر خدا می شود.»</a:t>
            </a:r>
            <a:endParaRPr lang="en-US" sz="4400" dirty="0">
              <a:latin typeface="Times New Roman"/>
              <a:ea typeface="Times New Roman"/>
            </a:endParaRPr>
          </a:p>
          <a:p>
            <a:pPr marL="347472" indent="-347472">
              <a:spcBef>
                <a:spcPts val="576"/>
              </a:spcBef>
            </a:pPr>
            <a:r>
              <a:rPr lang="fa-IR" sz="2000" dirty="0">
                <a:latin typeface="Times New Roman"/>
                <a:ea typeface="Times New Roman"/>
                <a:cs typeface="Times New Roman"/>
              </a:rPr>
              <a:t>1</a:t>
            </a:r>
            <a:r>
              <a:rPr lang="ar-SA" sz="2000" dirty="0">
                <a:latin typeface="Times New Roman"/>
                <a:ea typeface="Times New Roman"/>
                <a:cs typeface="Times New Roman"/>
              </a:rPr>
              <a:t>- زمر / 23</a:t>
            </a:r>
            <a:endParaRPr lang="en-US" sz="2000" dirty="0">
              <a:latin typeface="Times New Roman"/>
              <a:ea typeface="Times New Roman"/>
            </a:endParaRPr>
          </a:p>
          <a:p>
            <a:endParaRPr lang="fa-IR" sz="44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41360567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Autofit/>
          </a:bodyPr>
          <a:lstStyle/>
          <a:p>
            <a:pPr marL="347472" indent="-347472" algn="justLow">
              <a:spcBef>
                <a:spcPts val="768"/>
              </a:spcBef>
              <a:buSzPts val="3200"/>
              <a:buFont typeface="Arial"/>
              <a:buChar char="•"/>
            </a:pPr>
            <a:r>
              <a:rPr lang="fa-IR" sz="4000" dirty="0">
                <a:latin typeface="Times New Roman"/>
                <a:ea typeface="Times New Roman"/>
                <a:cs typeface="Tahoma"/>
              </a:rPr>
              <a:t>و یا می فرماید</a:t>
            </a:r>
            <a:r>
              <a:rPr lang="fa-IR" sz="4000" dirty="0">
                <a:solidFill>
                  <a:srgbClr xmlns:mc="http://schemas.openxmlformats.org/markup-compatibility/2006" xmlns:a14="http://schemas.microsoft.com/office/drawing/2007/7/7/main" val="00B050" mc:Ignorable=""/>
                </a:solidFill>
                <a:latin typeface="Times New Roman"/>
                <a:ea typeface="Times New Roman"/>
                <a:cs typeface="Tahoma"/>
              </a:rPr>
              <a:t>:«اَلا اِنَّ اَولیاءَالله لا خَوف عَلیهم و لا هُم یَحزَنون.»</a:t>
            </a:r>
            <a:endParaRPr lang="en-US" sz="4000" dirty="0">
              <a:solidFill>
                <a:srgbClr xmlns:mc="http://schemas.openxmlformats.org/markup-compatibility/2006" xmlns:a14="http://schemas.microsoft.com/office/drawing/2007/7/7/main" val="00B050" mc:Ignorable=""/>
              </a:solidFill>
              <a:latin typeface="Times New Roman"/>
              <a:ea typeface="Times New Roman"/>
            </a:endParaRPr>
          </a:p>
          <a:p>
            <a:pPr marL="347472" indent="-347472" algn="justLow">
              <a:spcBef>
                <a:spcPts val="768"/>
              </a:spcBef>
            </a:pPr>
            <a:r>
              <a:rPr lang="fa-IR" sz="4000" dirty="0">
                <a:latin typeface="Times New Roman"/>
                <a:ea typeface="Times New Roman"/>
                <a:cs typeface="Times New Roman"/>
              </a:rPr>
              <a:t>«آگاه باشید!( دوستان و ) اولیاء خدا ، نه ترسی دارند و نه غمگین می شوند.»</a:t>
            </a:r>
            <a:endParaRPr lang="en-US" sz="4000" dirty="0">
              <a:latin typeface="Times New Roman"/>
              <a:ea typeface="Times New Roman"/>
            </a:endParaRPr>
          </a:p>
          <a:p>
            <a:pPr marL="347472" indent="-347472" algn="justLow">
              <a:spcBef>
                <a:spcPts val="768"/>
              </a:spcBef>
            </a:pPr>
            <a:r>
              <a:rPr lang="fa-IR" sz="4000" dirty="0">
                <a:latin typeface="Times New Roman"/>
                <a:ea typeface="Times New Roman"/>
                <a:cs typeface="Tahoma"/>
              </a:rPr>
              <a:t>زیرا لطف و عنایت الهی را چشیده و در صراطی مستقیم گام نهاده و همراهی محبوب را با تمام وجود تجربه می کنند، لذا آرامش و قرار دارند.</a:t>
            </a:r>
            <a:endParaRPr lang="en-US" sz="4000" dirty="0">
              <a:latin typeface="Times New Roman"/>
              <a:ea typeface="Times New Roman"/>
            </a:endParaRPr>
          </a:p>
          <a:p>
            <a:pPr marL="347472" indent="-347472">
              <a:spcBef>
                <a:spcPts val="576"/>
              </a:spcBef>
            </a:pPr>
            <a:r>
              <a:rPr lang="ar-SA" sz="2000" dirty="0">
                <a:latin typeface="B Mitra"/>
                <a:ea typeface="Times New Roman"/>
                <a:cs typeface="B Mitra"/>
              </a:rPr>
              <a:t>2- یونس / 62</a:t>
            </a:r>
            <a:r>
              <a:rPr lang="ar-SA" sz="4000" dirty="0">
                <a:latin typeface="Times New Roman"/>
                <a:ea typeface="Times New Roman"/>
                <a:cs typeface="Times New Roman"/>
              </a:rPr>
              <a:t> </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82528"/>
          </a:xfrm>
        </p:spPr>
        <p:txBody>
          <a:bodyPr>
            <a:normAutofit fontScale="90000"/>
          </a:bodyPr>
          <a:lstStyle/>
          <a:p>
            <a:endParaRPr lang="fa-IR" dirty="0"/>
          </a:p>
        </p:txBody>
      </p:sp>
    </p:spTree>
    <p:extLst>
      <p:ext uri="{BB962C8B-B14F-4D97-AF65-F5344CB8AC3E}">
        <p14:creationId xmlns:p14="http://schemas.microsoft.com/office/powerpoint/2007/7/12/main" val="112307111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68"/>
              </a:spcBef>
              <a:buSzPts val="3200"/>
              <a:buFont typeface="Arial"/>
              <a:buChar char="•"/>
            </a:pPr>
            <a:r>
              <a:rPr lang="fa-IR" sz="4400" b="1" dirty="0">
                <a:latin typeface="Times New Roman"/>
                <a:ea typeface="Times New Roman"/>
                <a:cs typeface="Tahoma"/>
              </a:rPr>
              <a:t>عوامل و زمینه های آرامش پایدار </a:t>
            </a:r>
            <a:endParaRPr lang="en-US" sz="4400" dirty="0">
              <a:latin typeface="Times New Roman"/>
              <a:ea typeface="Times New Roman"/>
            </a:endParaRPr>
          </a:p>
          <a:p>
            <a:pPr marL="347472" indent="-347472" algn="justLow">
              <a:spcBef>
                <a:spcPts val="768"/>
              </a:spcBef>
            </a:pPr>
            <a:r>
              <a:rPr lang="fa-IR" sz="4400" dirty="0">
                <a:latin typeface="Times New Roman"/>
                <a:ea typeface="Times New Roman"/>
                <a:cs typeface="Tahoma"/>
              </a:rPr>
              <a:t>عوامل آرامش آفرین به دو دسته کلی تقسیم می شود: </a:t>
            </a:r>
            <a:endParaRPr lang="en-US" sz="4400" dirty="0">
              <a:latin typeface="Times New Roman"/>
              <a:ea typeface="Times New Roman"/>
            </a:endParaRPr>
          </a:p>
          <a:p>
            <a:pPr marL="347472" indent="-347472" algn="justLow">
              <a:spcBef>
                <a:spcPts val="768"/>
              </a:spcBef>
            </a:pPr>
            <a:r>
              <a:rPr lang="fa-IR" sz="4400" b="1" dirty="0">
                <a:latin typeface="Times New Roman"/>
                <a:ea typeface="Times New Roman"/>
                <a:cs typeface="Tahoma"/>
              </a:rPr>
              <a:t>الف )</a:t>
            </a:r>
            <a:r>
              <a:rPr lang="fa-IR" sz="4400" dirty="0">
                <a:latin typeface="Times New Roman"/>
                <a:ea typeface="Times New Roman"/>
                <a:cs typeface="Times New Roman"/>
              </a:rPr>
              <a:t> عوامل معرفتی ، روحی و روانی </a:t>
            </a:r>
            <a:endParaRPr lang="en-US" sz="4400" dirty="0">
              <a:latin typeface="Times New Roman"/>
              <a:ea typeface="Times New Roman"/>
            </a:endParaRPr>
          </a:p>
          <a:p>
            <a:pPr marL="347472" indent="-347472" algn="justLow">
              <a:spcBef>
                <a:spcPts val="768"/>
              </a:spcBef>
            </a:pPr>
            <a:r>
              <a:rPr lang="fa-IR" sz="4400" b="1" dirty="0">
                <a:latin typeface="Times New Roman"/>
                <a:ea typeface="Times New Roman"/>
                <a:cs typeface="Tahoma"/>
              </a:rPr>
              <a:t>ب )</a:t>
            </a:r>
            <a:r>
              <a:rPr lang="fa-IR" sz="4400" dirty="0">
                <a:latin typeface="Times New Roman"/>
                <a:ea typeface="Times New Roman"/>
                <a:cs typeface="Times New Roman"/>
              </a:rPr>
              <a:t> عوامل رفتاری و عملی </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03132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228600" indent="-347472" algn="justLow">
              <a:spcBef>
                <a:spcPts val="768"/>
              </a:spcBef>
              <a:buSzPts val="3200"/>
              <a:buFont typeface="Arial"/>
              <a:buChar char="•"/>
            </a:pPr>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مدیتیشن</a:t>
            </a:r>
            <a:r>
              <a:rPr lang="fa-IR" sz="4400" dirty="0">
                <a:latin typeface="Times New Roman"/>
                <a:ea typeface="Times New Roman"/>
                <a:cs typeface="Tahoma"/>
              </a:rPr>
              <a:t> که از واژه یونانی « </a:t>
            </a:r>
            <a:r>
              <a:rPr lang="en-US" sz="4400" dirty="0">
                <a:latin typeface="Tahoma"/>
                <a:ea typeface="Times New Roman"/>
              </a:rPr>
              <a:t>meditation</a:t>
            </a:r>
            <a:r>
              <a:rPr lang="fa-IR" sz="4400" dirty="0">
                <a:latin typeface="Times New Roman"/>
                <a:ea typeface="Times New Roman"/>
                <a:cs typeface="Times New Roman"/>
              </a:rPr>
              <a:t>  » گرفته شده به معنای </a:t>
            </a:r>
            <a:r>
              <a:rPr lang="fa-IR" sz="4400" dirty="0">
                <a:solidFill>
                  <a:srgbClr xmlns:mc="http://schemas.openxmlformats.org/markup-compatibility/2006" xmlns:a14="http://schemas.microsoft.com/office/drawing/2007/7/7/main" val="C00000" mc:Ignorable=""/>
                </a:solidFill>
                <a:latin typeface="Times New Roman"/>
                <a:ea typeface="Times New Roman"/>
                <a:cs typeface="Times New Roman"/>
              </a:rPr>
              <a:t>هر نوع تمرین فکری و جسمانی ، بر نظریات و تمرین های یوگا </a:t>
            </a:r>
            <a:r>
              <a:rPr lang="fa-IR" sz="4400" dirty="0">
                <a:latin typeface="Times New Roman"/>
                <a:ea typeface="Times New Roman"/>
                <a:cs typeface="Times New Roman"/>
              </a:rPr>
              <a:t>بنیان نهاده شده و یک تکنیک      ذهنی است که گفته می شود یادگیری آن برای همه کسانی که به آگاهی خالص و آرامش عمیق رسیده باشند، آسان است.</a:t>
            </a:r>
            <a:endParaRPr lang="en-US" sz="4400" dirty="0">
              <a:latin typeface="Times New Roman"/>
              <a:ea typeface="Times New Roman"/>
            </a:endParaRPr>
          </a:p>
          <a:p>
            <a:endParaRPr lang="fa-IR" sz="44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7839427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a:bodyPr>
          <a:lstStyle/>
          <a:p>
            <a:pPr marL="347472" indent="-347472" algn="justLow">
              <a:spcBef>
                <a:spcPts val="600"/>
              </a:spcBef>
              <a:buSzPts val="2500"/>
              <a:buFont typeface="Arial"/>
              <a:buChar char="•"/>
            </a:pPr>
            <a:r>
              <a:rPr lang="fa-IR" sz="2500" dirty="0">
                <a:latin typeface="Times New Roman"/>
                <a:ea typeface="Times New Roman"/>
                <a:cs typeface="Tahoma"/>
              </a:rPr>
              <a:t>عوامل معرفتی و روحی و روانی آرامش فراوان است که به برخی از آن ها اشاره می شود:                                           </a:t>
            </a:r>
            <a:endParaRPr lang="en-US" sz="1900" dirty="0">
              <a:latin typeface="Times New Roman"/>
              <a:ea typeface="Times New Roman"/>
            </a:endParaRPr>
          </a:p>
          <a:p>
            <a:pPr marL="347472" indent="-347472" algn="justLow">
              <a:spcBef>
                <a:spcPts val="600"/>
              </a:spcBef>
            </a:pPr>
            <a:r>
              <a:rPr lang="fa-IR" sz="2500" b="1" dirty="0">
                <a:solidFill>
                  <a:srgbClr xmlns:mc="http://schemas.openxmlformats.org/markup-compatibility/2006" xmlns:a14="http://schemas.microsoft.com/office/drawing/2007/7/7/main" val="00B050" mc:Ignorable=""/>
                </a:solidFill>
                <a:latin typeface="Times New Roman"/>
                <a:ea typeface="Times New Roman"/>
                <a:cs typeface="Tahoma"/>
              </a:rPr>
              <a:t>ایمان به خدا</a:t>
            </a:r>
            <a:r>
              <a:rPr lang="fa-IR" sz="2500" dirty="0">
                <a:solidFill>
                  <a:srgbClr xmlns:mc="http://schemas.openxmlformats.org/markup-compatibility/2006" xmlns:a14="http://schemas.microsoft.com/office/drawing/2007/7/7/main" val="00B050" mc:Ignorable=""/>
                </a:solidFill>
                <a:latin typeface="Times New Roman"/>
                <a:ea typeface="Times New Roman"/>
                <a:cs typeface="Times New Roman"/>
              </a:rPr>
              <a:t> </a:t>
            </a:r>
            <a:r>
              <a:rPr lang="fa-IR" sz="2500" dirty="0">
                <a:latin typeface="Times New Roman"/>
                <a:ea typeface="Times New Roman"/>
                <a:cs typeface="Times New Roman"/>
              </a:rPr>
              <a:t>: ایمان امری است قلبی و درونی که با معرفت گره خورده است و با عقل و اراده از یک سو و عشق و ارادت از سوی دیگر عجین است، یعنی عقل، بُعد فکری – نظری و عشق ، بعد درونی – روحی ایمان را در بر گرفته و اراده و ارادت    در خصوص ایمان ، نقش محوری دارند. زیرا ایمان متعلق هایی دارد که عبارتند از : ضرورت اتکا برای انسان، قدسی بودن مورد ایمان که شایستگی پرستش و خضوع و خشوع داشته باشد و مافوق همه حقایق بودن آن امر مقدس که متعلق ایمان است. استاد شهید مرتضی مطهری در این زمینه می فرماید:« ایمان به خدا ، ایمان به همه حقایق است .»</a:t>
            </a:r>
            <a:endParaRPr lang="en-US" sz="1900" dirty="0">
              <a:latin typeface="Times New Roman"/>
              <a:ea typeface="Times New Roman"/>
            </a:endParaRPr>
          </a:p>
          <a:p>
            <a:pPr marL="347472" indent="-347472">
              <a:spcBef>
                <a:spcPts val="288"/>
              </a:spcBef>
            </a:pPr>
            <a:r>
              <a:rPr lang="fa-IR" sz="1200" dirty="0">
                <a:latin typeface="Times New Roman"/>
                <a:ea typeface="Times New Roman"/>
                <a:cs typeface="Times New Roman"/>
              </a:rPr>
              <a:t>1</a:t>
            </a:r>
            <a:r>
              <a:rPr lang="ar-SA" sz="1900" dirty="0">
                <a:latin typeface="Times New Roman"/>
                <a:ea typeface="Times New Roman"/>
                <a:cs typeface="Times New Roman"/>
              </a:rPr>
              <a:t>- مطهری ، مرتضی ، حکمت هاو اندرزها ، ج 1 ، ص 50 </a:t>
            </a:r>
            <a:endParaRPr lang="en-US" sz="12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742928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Autofit/>
          </a:bodyPr>
          <a:lstStyle/>
          <a:p>
            <a:pPr marL="228600" indent="-347472" algn="justLow">
              <a:spcBef>
                <a:spcPts val="648"/>
              </a:spcBef>
              <a:buSzPts val="2700"/>
              <a:buFont typeface="Arial"/>
              <a:buChar char="•"/>
            </a:pPr>
            <a:r>
              <a:rPr lang="fa-IR" sz="3200" dirty="0">
                <a:latin typeface="Times New Roman"/>
                <a:ea typeface="Times New Roman"/>
                <a:cs typeface="Tahoma"/>
              </a:rPr>
              <a:t>ایمان به خدا دارای تجلّیات فردی و اجتماعی ، درونی و بیرونی است ، از این رو در تمام مناسک و عبادات اسلامی و شریعت حقه محمدی (ص) جنبه های اخلاقی ، اجتماعی، اقتصادی و ... منظور شده است که فلسفه شریعت را تفسیر می کند.</a:t>
            </a:r>
            <a:endParaRPr lang="en-US" sz="3200" dirty="0">
              <a:latin typeface="Times New Roman"/>
              <a:ea typeface="Times New Roman"/>
            </a:endParaRPr>
          </a:p>
          <a:p>
            <a:pPr marL="228600" indent="-347472" algn="justLow">
              <a:spcBef>
                <a:spcPts val="648"/>
              </a:spcBef>
            </a:pPr>
            <a:r>
              <a:rPr lang="fa-IR" sz="3200" dirty="0">
                <a:latin typeface="Times New Roman"/>
                <a:ea typeface="Times New Roman"/>
                <a:cs typeface="Tahoma"/>
              </a:rPr>
              <a:t>حضرت علی (ع) می فرماید</a:t>
            </a:r>
            <a:r>
              <a:rPr lang="fa-IR" sz="3200" dirty="0">
                <a:solidFill>
                  <a:srgbClr xmlns:mc="http://schemas.openxmlformats.org/markup-compatibility/2006" xmlns:a14="http://schemas.microsoft.com/office/drawing/2007/7/7/main" val="00B050" mc:Ignorable=""/>
                </a:solidFill>
                <a:latin typeface="Times New Roman"/>
                <a:ea typeface="Times New Roman"/>
                <a:cs typeface="Tahoma"/>
              </a:rPr>
              <a:t>:« ایمان بر چهار پایه صبر ، یقین ، عدل ، وجهاد استوار است.» </a:t>
            </a:r>
            <a:endParaRPr lang="en-US" sz="3200" dirty="0">
              <a:solidFill>
                <a:srgbClr xmlns:mc="http://schemas.openxmlformats.org/markup-compatibility/2006" xmlns:a14="http://schemas.microsoft.com/office/drawing/2007/7/7/main" val="00B050" mc:Ignorable=""/>
              </a:solidFill>
              <a:latin typeface="Times New Roman"/>
              <a:ea typeface="Times New Roman"/>
            </a:endParaRPr>
          </a:p>
          <a:p>
            <a:pPr marL="228600" indent="-347472" algn="justLow">
              <a:spcBef>
                <a:spcPts val="648"/>
              </a:spcBef>
            </a:pPr>
            <a:r>
              <a:rPr lang="fa-IR" sz="3200" dirty="0">
                <a:latin typeface="Times New Roman"/>
                <a:ea typeface="Times New Roman"/>
                <a:cs typeface="Tahoma"/>
              </a:rPr>
              <a:t>و هر یک از این چهار رکن اصلی و اساسی ،دارای چهار شعبه است که در مجموع شانزده شعبه خواهد بود.</a:t>
            </a:r>
            <a:endParaRPr lang="en-US" sz="3200" dirty="0">
              <a:latin typeface="Times New Roman"/>
              <a:ea typeface="Times New Roman"/>
            </a:endParaRPr>
          </a:p>
          <a:p>
            <a:pPr marL="347472" indent="-347472">
              <a:spcBef>
                <a:spcPts val="336"/>
              </a:spcBef>
            </a:pPr>
            <a:r>
              <a:rPr lang="ar-SA" sz="2000" dirty="0">
                <a:latin typeface="Times New Roman"/>
                <a:ea typeface="Times New Roman"/>
                <a:cs typeface="Times New Roman"/>
              </a:rPr>
              <a:t>2 - نهج البلاغه ، حکمت 31 ، ترجمه مصطفی زمانی ، ص 858 – 856</a:t>
            </a:r>
            <a:r>
              <a:rPr lang="ar-SA" sz="3200" dirty="0">
                <a:latin typeface="Times New Roman"/>
                <a:ea typeface="Times New Roman"/>
                <a:cs typeface="Times New Roman"/>
              </a:rPr>
              <a:t> </a:t>
            </a:r>
            <a:endParaRPr lang="en-US" sz="3200" dirty="0">
              <a:latin typeface="Times New Roman"/>
              <a:ea typeface="Times New Roman"/>
            </a:endParaRPr>
          </a:p>
          <a:p>
            <a:endParaRPr lang="fa-IR" sz="32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7003292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Autofit/>
          </a:bodyPr>
          <a:lstStyle/>
          <a:p>
            <a:pPr marL="347472" indent="-347472" algn="justLow">
              <a:spcBef>
                <a:spcPts val="648"/>
              </a:spcBef>
              <a:buSzPts val="2700"/>
              <a:buFont typeface="+mj-lt"/>
              <a:buAutoNum type="arabicPeriod"/>
              <a:tabLst>
                <a:tab pos="466725" algn="l"/>
              </a:tabLst>
            </a:pPr>
            <a:r>
              <a:rPr lang="fa-IR" sz="3200" b="1" dirty="0">
                <a:solidFill>
                  <a:srgbClr xmlns:mc="http://schemas.openxmlformats.org/markup-compatibility/2006" xmlns:a14="http://schemas.microsoft.com/office/drawing/2007/7/7/main" val="00B050" mc:Ignorable=""/>
                </a:solidFill>
                <a:latin typeface="Times New Roman"/>
                <a:ea typeface="Times New Roman"/>
                <a:cs typeface="Tahoma"/>
              </a:rPr>
              <a:t>ذکر خدا</a:t>
            </a:r>
            <a:r>
              <a:rPr lang="fa-IR" sz="3200" dirty="0">
                <a:solidFill>
                  <a:srgbClr xmlns:mc="http://schemas.openxmlformats.org/markup-compatibility/2006" xmlns:a14="http://schemas.microsoft.com/office/drawing/2007/7/7/main" val="00B050" mc:Ignorable=""/>
                </a:solidFill>
                <a:latin typeface="Times New Roman"/>
                <a:ea typeface="Times New Roman"/>
                <a:cs typeface="Times New Roman"/>
              </a:rPr>
              <a:t>: </a:t>
            </a:r>
            <a:r>
              <a:rPr lang="fa-IR" sz="3200" dirty="0">
                <a:latin typeface="Times New Roman"/>
                <a:ea typeface="Times New Roman"/>
                <a:cs typeface="Times New Roman"/>
              </a:rPr>
              <a:t>مومن پس از این که به سوی خداوند هجرت کرد، و به جانب او گریخت ،</a:t>
            </a:r>
            <a:endParaRPr lang="en-US" sz="3200" dirty="0">
              <a:latin typeface="Times New Roman"/>
              <a:ea typeface="Times New Roman"/>
              <a:cs typeface="B Mitra"/>
            </a:endParaRPr>
          </a:p>
          <a:p>
            <a:pPr marL="228600" indent="-347472" algn="justLow">
              <a:spcBef>
                <a:spcPts val="648"/>
              </a:spcBef>
            </a:pPr>
            <a:r>
              <a:rPr lang="fa-IR" sz="3200" dirty="0">
                <a:solidFill>
                  <a:srgbClr xmlns:mc="http://schemas.openxmlformats.org/markup-compatibility/2006" xmlns:a14="http://schemas.microsoft.com/office/drawing/2007/7/7/main" val="00B050" mc:Ignorable=""/>
                </a:solidFill>
                <a:latin typeface="Times New Roman"/>
                <a:ea typeface="Times New Roman"/>
                <a:cs typeface="Times New Roman"/>
              </a:rPr>
              <a:t>( فَفِرُّوا الی الله ) </a:t>
            </a:r>
            <a:r>
              <a:rPr lang="fa-IR" sz="3200" dirty="0">
                <a:latin typeface="Times New Roman"/>
                <a:ea typeface="Times New Roman"/>
                <a:cs typeface="Times New Roman"/>
              </a:rPr>
              <a:t>در  قله امن توحید راه می یابد و فقط با یاد و نام محبوب و ذکر جمیل دوست آرام می گیرد وذکر خدا از قلب که قرارگاه وجودش است بر زبانش جاری می شود و یاد خدا آن گونه است که غیر خدا نمی شناسد و نمی بیند تا به یاد آن ها باشد، بلکه همه، تجلّیات وجودی حق تعالی و فانی ومستغرق در دریای وجود او هستند. بنابراین می توان گفت: یاد خدا، مهم ترین عامل اطمینان نفس است که در پرتو معرفت شهودی به خدا و توحید صمدی و وجودی شامل حال سالک می شود. </a:t>
            </a:r>
            <a:endParaRPr lang="en-US" sz="3200" dirty="0">
              <a:latin typeface="Times New Roman"/>
              <a:ea typeface="Times New Roman"/>
            </a:endParaRPr>
          </a:p>
          <a:p>
            <a:pPr marL="347472" indent="-347472">
              <a:spcBef>
                <a:spcPts val="336"/>
              </a:spcBef>
            </a:pPr>
            <a:r>
              <a:rPr lang="ar-SA" sz="2000" dirty="0">
                <a:latin typeface="Times New Roman"/>
                <a:ea typeface="Times New Roman"/>
                <a:cs typeface="Times New Roman"/>
              </a:rPr>
              <a:t>3 - ذاریات / 50</a:t>
            </a:r>
            <a:r>
              <a:rPr lang="ar-SA" sz="3200" dirty="0">
                <a:latin typeface="Times New Roman"/>
                <a:ea typeface="Times New Roman"/>
                <a:cs typeface="Times New Roman"/>
              </a:rPr>
              <a:t> </a:t>
            </a:r>
            <a:endParaRPr lang="en-US" sz="3200" dirty="0">
              <a:latin typeface="Times New Roman"/>
              <a:ea typeface="Times New Roman"/>
            </a:endParaRPr>
          </a:p>
          <a:p>
            <a:endParaRPr lang="fa-IR" sz="32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797979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lnSpcReduction="10000"/>
          </a:bodyPr>
          <a:lstStyle/>
          <a:p>
            <a:pPr marL="0" indent="-347472" algn="justLow">
              <a:spcBef>
                <a:spcPts val="0"/>
              </a:spcBef>
              <a:buSzPts val="1800"/>
              <a:buFont typeface="Arial"/>
              <a:buChar char="•"/>
            </a:pPr>
            <a:r>
              <a:rPr lang="fa-IR" sz="3600" dirty="0">
                <a:latin typeface="Times New Roman"/>
                <a:ea typeface="Times New Roman"/>
                <a:cs typeface="Tahoma"/>
              </a:rPr>
              <a:t>ذکر خدا نیز دارای مراتب و درجات عام ، خاص ، و خاص الخاص است و حد یقف و پایانی ندارد و چون روح انسان، اضافه اشراقیه الهی و از نفخه های خدا </a:t>
            </a:r>
            <a:r>
              <a:rPr lang="fa-IR" sz="3600" dirty="0">
                <a:solidFill>
                  <a:srgbClr xmlns:mc="http://schemas.openxmlformats.org/markup-compatibility/2006" xmlns:a14="http://schemas.microsoft.com/office/drawing/2007/7/7/main" val="00B050" mc:Ignorable=""/>
                </a:solidFill>
                <a:latin typeface="Times New Roman"/>
                <a:ea typeface="Times New Roman"/>
                <a:cs typeface="Tahoma"/>
              </a:rPr>
              <a:t>« و نفخت فیه من روحی</a:t>
            </a:r>
            <a:r>
              <a:rPr lang="fa-IR" sz="3600" b="1" dirty="0">
                <a:solidFill>
                  <a:srgbClr xmlns:mc="http://schemas.openxmlformats.org/markup-compatibility/2006" xmlns:a14="http://schemas.microsoft.com/office/drawing/2007/7/7/main" val="00B050" mc:Ignorable=""/>
                </a:solidFill>
                <a:latin typeface="Times New Roman"/>
                <a:ea typeface="Times New Roman"/>
                <a:cs typeface="Times New Roman"/>
              </a:rPr>
              <a:t> </a:t>
            </a:r>
            <a:r>
              <a:rPr lang="fa-IR" sz="3600" dirty="0">
                <a:solidFill>
                  <a:srgbClr xmlns:mc="http://schemas.openxmlformats.org/markup-compatibility/2006" xmlns:a14="http://schemas.microsoft.com/office/drawing/2007/7/7/main" val="00B050" mc:Ignorable=""/>
                </a:solidFill>
                <a:latin typeface="Times New Roman"/>
                <a:ea typeface="Times New Roman"/>
                <a:cs typeface="Times New Roman"/>
              </a:rPr>
              <a:t>» </a:t>
            </a:r>
            <a:r>
              <a:rPr lang="fa-IR" sz="3600" dirty="0">
                <a:solidFill>
                  <a:schemeClr val="tx2"/>
                </a:solidFill>
                <a:latin typeface="Times New Roman"/>
                <a:ea typeface="Times New Roman"/>
                <a:cs typeface="Times New Roman"/>
              </a:rPr>
              <a:t>است و انسان با نسبت </a:t>
            </a:r>
            <a:r>
              <a:rPr lang="fa-IR" sz="3600" dirty="0">
                <a:latin typeface="Times New Roman"/>
                <a:ea typeface="Times New Roman"/>
                <a:cs typeface="Times New Roman"/>
              </a:rPr>
              <a:t>خدایی ، قوس و نزول را طی کرده ، اگر به معانی و مراتب وجود خویش، فهم و معرفت حاصل کند، در می یابد که در قوس صعودی نیز یاد علمی و عملی خداو ذکر ظاهری و باطنی حق ، عامل تصعید و تکامل علمی و عملی او خواهد </a:t>
            </a:r>
            <a:r>
              <a:rPr lang="fa-IR" sz="3600" dirty="0" smtClean="0">
                <a:latin typeface="Times New Roman"/>
                <a:ea typeface="Times New Roman"/>
                <a:cs typeface="Times New Roman"/>
              </a:rPr>
              <a:t>شد</a:t>
            </a:r>
          </a:p>
          <a:p>
            <a:pPr marL="0" indent="-347472" algn="justLow">
              <a:spcBef>
                <a:spcPts val="0"/>
              </a:spcBef>
              <a:buSzPts val="1800"/>
              <a:buFont typeface="Arial"/>
              <a:buChar char="•"/>
            </a:pPr>
            <a:r>
              <a:rPr lang="ar-SA" sz="2000" dirty="0" smtClean="0">
                <a:latin typeface="Times New Roman"/>
                <a:ea typeface="Times New Roman"/>
                <a:cs typeface="Times New Roman"/>
              </a:rPr>
              <a:t>1- </a:t>
            </a:r>
            <a:r>
              <a:rPr lang="ar-SA" sz="2000" dirty="0">
                <a:latin typeface="Times New Roman"/>
                <a:ea typeface="Times New Roman"/>
                <a:cs typeface="B Mitra"/>
              </a:rPr>
              <a:t>حجر / 29</a:t>
            </a:r>
            <a:endParaRPr lang="en-US" sz="20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9436268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Autofit/>
          </a:bodyPr>
          <a:lstStyle/>
          <a:p>
            <a:pPr marL="347472" indent="-347472" algn="justLow">
              <a:spcBef>
                <a:spcPts val="768"/>
              </a:spcBef>
              <a:buSzPts val="3200"/>
              <a:buFont typeface="Arial"/>
              <a:buChar char="•"/>
            </a:pPr>
            <a:r>
              <a:rPr lang="fa-IR" sz="4000" dirty="0">
                <a:latin typeface="Times New Roman"/>
                <a:ea typeface="Times New Roman"/>
                <a:cs typeface="Tahoma"/>
              </a:rPr>
              <a:t>و فقط بر زبان راندن ذکر به تنهایی منظور نیست ، بلکه « منظور آن است که با تمام قلب متوجه او و عظمتش و علم و آگاهی اش و حاضر و ناظر بودنش گردد و این توجه ، مبدا حرکت و فعالیت در وجود او به سوی جهاد و تلاش و نیکی ها گردد، و میان او و گناه سد مستحکمی ایجاد کند.»</a:t>
            </a:r>
            <a:endParaRPr lang="en-US" sz="4000" dirty="0">
              <a:latin typeface="Times New Roman"/>
              <a:ea typeface="Times New Roman"/>
            </a:endParaRPr>
          </a:p>
          <a:p>
            <a:pPr marL="347472" indent="-347472">
              <a:spcBef>
                <a:spcPts val="576"/>
              </a:spcBef>
            </a:pPr>
            <a:r>
              <a:rPr lang="ar-SA" sz="2000" dirty="0">
                <a:latin typeface="Times New Roman"/>
                <a:ea typeface="Times New Roman"/>
                <a:cs typeface="Times New Roman"/>
              </a:rPr>
              <a:t>2- مکارم شیرازی ، ناصر ، تفسیر نمونه، ج 10 ، ص 215</a:t>
            </a:r>
            <a:r>
              <a:rPr lang="ar-SA" sz="4000" dirty="0">
                <a:latin typeface="Times New Roman"/>
                <a:ea typeface="Times New Roman"/>
                <a:cs typeface="Times New Roman"/>
              </a:rPr>
              <a:t> </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9334393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a:bodyPr>
          <a:lstStyle/>
          <a:p>
            <a:pPr marL="347472" indent="-347472" algn="justLow">
              <a:spcBef>
                <a:spcPts val="720"/>
              </a:spcBef>
              <a:buSzPts val="3000"/>
              <a:buFont typeface="Arial"/>
              <a:buChar char="•"/>
            </a:pPr>
            <a:r>
              <a:rPr lang="fa-IR" sz="3600" dirty="0">
                <a:latin typeface="Times New Roman"/>
                <a:ea typeface="Times New Roman"/>
                <a:cs typeface="Tahoma"/>
              </a:rPr>
              <a:t>پس ذکر نیز به عواملی بستگی دارد تا آثار وجودی و برکات ماندگار و پایدار داشته باشد که عبارتند از : </a:t>
            </a:r>
            <a:endParaRPr lang="en-US" sz="3600" dirty="0">
              <a:latin typeface="Times New Roman"/>
              <a:ea typeface="Times New Roman"/>
            </a:endParaRPr>
          </a:p>
          <a:p>
            <a:pPr marL="347472" indent="-347472" algn="justLow">
              <a:spcBef>
                <a:spcPts val="720"/>
              </a:spcBef>
            </a:pPr>
            <a:r>
              <a:rPr lang="fa-IR" sz="3600" dirty="0">
                <a:latin typeface="Times New Roman"/>
                <a:ea typeface="Times New Roman"/>
                <a:cs typeface="Times New Roman"/>
              </a:rPr>
              <a:t>1 ) معرفت حقیقی به خدا</a:t>
            </a:r>
            <a:endParaRPr lang="en-US" sz="3600" dirty="0">
              <a:latin typeface="Times New Roman"/>
              <a:ea typeface="Times New Roman"/>
            </a:endParaRPr>
          </a:p>
          <a:p>
            <a:pPr marL="347472" indent="-347472" algn="justLow">
              <a:spcBef>
                <a:spcPts val="720"/>
              </a:spcBef>
            </a:pPr>
            <a:r>
              <a:rPr lang="fa-IR" sz="3600" dirty="0">
                <a:latin typeface="Times New Roman"/>
                <a:ea typeface="Times New Roman"/>
                <a:cs typeface="Times New Roman"/>
              </a:rPr>
              <a:t>2) سازندگی ، تلاش ، تدبیر و حرکت پویا و هدفدار</a:t>
            </a:r>
            <a:endParaRPr lang="en-US" sz="3600" dirty="0">
              <a:latin typeface="Times New Roman"/>
              <a:ea typeface="Times New Roman"/>
            </a:endParaRPr>
          </a:p>
          <a:p>
            <a:pPr marL="347472" indent="-347472" algn="justLow">
              <a:spcBef>
                <a:spcPts val="720"/>
              </a:spcBef>
            </a:pPr>
            <a:r>
              <a:rPr lang="fa-IR" sz="3600" dirty="0">
                <a:latin typeface="Times New Roman"/>
                <a:ea typeface="Times New Roman"/>
                <a:cs typeface="Times New Roman"/>
              </a:rPr>
              <a:t>3) مداومت در ذکر</a:t>
            </a:r>
            <a:endParaRPr lang="en-US" sz="3600" dirty="0">
              <a:latin typeface="Times New Roman"/>
              <a:ea typeface="Times New Roman"/>
            </a:endParaRPr>
          </a:p>
          <a:p>
            <a:pPr marL="347472" indent="-347472" algn="justLow">
              <a:spcBef>
                <a:spcPts val="720"/>
              </a:spcBef>
            </a:pPr>
            <a:r>
              <a:rPr lang="fa-IR" sz="3600" dirty="0">
                <a:latin typeface="Times New Roman"/>
                <a:ea typeface="Times New Roman"/>
                <a:cs typeface="Times New Roman"/>
              </a:rPr>
              <a:t>4) ذکر حقیقی و عملی </a:t>
            </a:r>
            <a:endParaRPr lang="en-US" sz="3600" dirty="0">
              <a:latin typeface="Times New Roman"/>
              <a:ea typeface="Times New Roman"/>
            </a:endParaRPr>
          </a:p>
          <a:p>
            <a:pPr marL="347472" indent="-347472" algn="justLow">
              <a:spcBef>
                <a:spcPts val="720"/>
              </a:spcBef>
            </a:pPr>
            <a:r>
              <a:rPr lang="fa-IR" sz="3600" dirty="0">
                <a:latin typeface="Times New Roman"/>
                <a:ea typeface="Times New Roman"/>
                <a:cs typeface="Times New Roman"/>
              </a:rPr>
              <a:t>5) ذکر در مصائب و نزد گناه تا مانع از انجام گناه گردد.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54611619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768"/>
              </a:spcBef>
              <a:buSzPts val="3200"/>
              <a:buFont typeface="Arial"/>
              <a:buChar char="•"/>
            </a:pPr>
            <a:r>
              <a:rPr lang="fa-IR" sz="4000" dirty="0">
                <a:latin typeface="Times New Roman"/>
                <a:ea typeface="Times New Roman"/>
                <a:cs typeface="Tahoma"/>
              </a:rPr>
              <a:t>باید توجه داشت که انسان کاملِ معصوم، </a:t>
            </a:r>
            <a:r>
              <a:rPr lang="fa-IR" sz="4000" dirty="0">
                <a:solidFill>
                  <a:srgbClr xmlns:mc="http://schemas.openxmlformats.org/markup-compatibility/2006" xmlns:a14="http://schemas.microsoft.com/office/drawing/2007/7/7/main" val="00B050" mc:Ignorable=""/>
                </a:solidFill>
                <a:latin typeface="Times New Roman"/>
                <a:ea typeface="Times New Roman"/>
                <a:cs typeface="Tahoma"/>
              </a:rPr>
              <a:t>«</a:t>
            </a:r>
            <a:r>
              <a:rPr lang="fa-IR" sz="4000" b="1" dirty="0">
                <a:solidFill>
                  <a:srgbClr xmlns:mc="http://schemas.openxmlformats.org/markup-compatibility/2006" xmlns:a14="http://schemas.microsoft.com/office/drawing/2007/7/7/main" val="00B050" mc:Ignorable=""/>
                </a:solidFill>
                <a:latin typeface="Times New Roman"/>
                <a:ea typeface="Times New Roman"/>
                <a:cs typeface="Times New Roman"/>
              </a:rPr>
              <a:t> </a:t>
            </a:r>
            <a:r>
              <a:rPr lang="fa-IR" sz="4000" dirty="0">
                <a:solidFill>
                  <a:srgbClr xmlns:mc="http://schemas.openxmlformats.org/markup-compatibility/2006" xmlns:a14="http://schemas.microsoft.com/office/drawing/2007/7/7/main" val="00B050" mc:Ignorable=""/>
                </a:solidFill>
                <a:latin typeface="Times New Roman"/>
                <a:ea typeface="Times New Roman"/>
                <a:cs typeface="Tahoma"/>
              </a:rPr>
              <a:t>ذکرالله » </a:t>
            </a:r>
            <a:r>
              <a:rPr lang="fa-IR" sz="4000" dirty="0">
                <a:latin typeface="Times New Roman"/>
                <a:ea typeface="Times New Roman"/>
                <a:cs typeface="Tahoma"/>
              </a:rPr>
              <a:t>است و شناخت نسبت وسیره آن ها والتزام عملی به آن ها و الگو برداری از چنین انسان هایی ، مصداق بارز </a:t>
            </a:r>
            <a:r>
              <a:rPr lang="fa-IR" sz="4000" dirty="0">
                <a:solidFill>
                  <a:srgbClr xmlns:mc="http://schemas.openxmlformats.org/markup-compatibility/2006" xmlns:a14="http://schemas.microsoft.com/office/drawing/2007/7/7/main" val="00B050" mc:Ignorable=""/>
                </a:solidFill>
                <a:latin typeface="Times New Roman"/>
                <a:ea typeface="Times New Roman"/>
                <a:cs typeface="Tahoma"/>
              </a:rPr>
              <a:t>« ذکر» </a:t>
            </a:r>
            <a:r>
              <a:rPr lang="fa-IR" sz="4000" dirty="0">
                <a:latin typeface="Times New Roman"/>
                <a:ea typeface="Times New Roman"/>
                <a:cs typeface="Tahoma"/>
              </a:rPr>
              <a:t>است، بنابراین </a:t>
            </a:r>
            <a:r>
              <a:rPr lang="fa-IR" sz="4000" dirty="0">
                <a:solidFill>
                  <a:srgbClr xmlns:mc="http://schemas.openxmlformats.org/markup-compatibility/2006" xmlns:a14="http://schemas.microsoft.com/office/drawing/2007/7/7/main" val="00B050" mc:Ignorable=""/>
                </a:solidFill>
                <a:latin typeface="Times New Roman"/>
                <a:ea typeface="Times New Roman"/>
                <a:cs typeface="Tahoma"/>
              </a:rPr>
              <a:t>« الا بذکرالله تطمئن القلوب » </a:t>
            </a:r>
            <a:r>
              <a:rPr lang="fa-IR" sz="4000" dirty="0">
                <a:latin typeface="Times New Roman"/>
                <a:ea typeface="Times New Roman"/>
                <a:cs typeface="Tahoma"/>
              </a:rPr>
              <a:t>یک قاعده کلی و هماهنگ با فطرت انسان ها و فرمول شامل و فرازمانی و فرا زمینی و فرازبانی است،</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7854873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347472" indent="-347472" algn="justLow">
              <a:spcBef>
                <a:spcPts val="600"/>
              </a:spcBef>
              <a:buSzPts val="2500"/>
              <a:buFont typeface="Arial"/>
              <a:buChar char="•"/>
            </a:pPr>
            <a:r>
              <a:rPr lang="fa-IR" sz="2500" dirty="0">
                <a:latin typeface="Times New Roman"/>
                <a:ea typeface="Times New Roman"/>
                <a:cs typeface="Tahoma"/>
              </a:rPr>
              <a:t>ذکر خدا دارای آثاری است از جمله : </a:t>
            </a:r>
            <a:endParaRPr lang="en-US" sz="1900" dirty="0">
              <a:latin typeface="Times New Roman"/>
              <a:ea typeface="Times New Roman"/>
            </a:endParaRPr>
          </a:p>
          <a:p>
            <a:pPr marL="347472" indent="-347472" algn="justLow">
              <a:spcBef>
                <a:spcPts val="600"/>
              </a:spcBef>
              <a:tabLst>
                <a:tab pos="457200" algn="l"/>
              </a:tabLst>
            </a:pPr>
            <a:r>
              <a:rPr lang="fa-IR" sz="2500" dirty="0">
                <a:latin typeface="Times New Roman"/>
                <a:ea typeface="Times New Roman"/>
                <a:cs typeface="Tahoma"/>
              </a:rPr>
              <a:t>آرامش دل در همه احوال و اوضاع </a:t>
            </a:r>
            <a:endParaRPr lang="en-US" sz="1900" dirty="0">
              <a:latin typeface="Times New Roman"/>
              <a:ea typeface="Times New Roman"/>
            </a:endParaRPr>
          </a:p>
          <a:p>
            <a:pPr marL="347472" indent="-347472" algn="justLow">
              <a:spcBef>
                <a:spcPts val="600"/>
              </a:spcBef>
              <a:tabLst>
                <a:tab pos="457200" algn="l"/>
              </a:tabLst>
            </a:pPr>
            <a:r>
              <a:rPr lang="fa-IR" sz="2500" dirty="0">
                <a:latin typeface="Times New Roman"/>
                <a:ea typeface="Times New Roman"/>
                <a:cs typeface="Tahoma"/>
              </a:rPr>
              <a:t>حیات و آبادانی </a:t>
            </a:r>
            <a:r>
              <a:rPr lang="fa-IR" sz="2500" dirty="0">
                <a:solidFill>
                  <a:srgbClr xmlns:mc="http://schemas.openxmlformats.org/markup-compatibility/2006" xmlns:a14="http://schemas.microsoft.com/office/drawing/2007/7/7/main" val="00B050" mc:Ignorable=""/>
                </a:solidFill>
                <a:latin typeface="Times New Roman"/>
                <a:ea typeface="Times New Roman"/>
                <a:cs typeface="Tahoma"/>
              </a:rPr>
              <a:t>« اسئلک ان تجعل اوقاتی من اللیل و النهار بذکرک معموره»</a:t>
            </a:r>
            <a:endParaRPr lang="en-US" sz="1900" dirty="0">
              <a:solidFill>
                <a:srgbClr xmlns:mc="http://schemas.openxmlformats.org/markup-compatibility/2006" xmlns:a14="http://schemas.microsoft.com/office/drawing/2007/7/7/main" val="00B050" mc:Ignorable=""/>
              </a:solidFill>
              <a:latin typeface="Times New Roman"/>
              <a:ea typeface="Times New Roman"/>
            </a:endParaRPr>
          </a:p>
          <a:p>
            <a:pPr marL="347472" indent="-347472" algn="justLow">
              <a:spcBef>
                <a:spcPts val="600"/>
              </a:spcBef>
              <a:tabLst>
                <a:tab pos="457200" algn="l"/>
              </a:tabLst>
            </a:pPr>
            <a:r>
              <a:rPr lang="fa-IR" sz="2500" dirty="0">
                <a:latin typeface="Times New Roman"/>
                <a:ea typeface="Times New Roman"/>
                <a:cs typeface="Tahoma"/>
              </a:rPr>
              <a:t>تکامل بخش است؛ </a:t>
            </a:r>
            <a:r>
              <a:rPr lang="fa-IR" sz="2500" dirty="0">
                <a:solidFill>
                  <a:srgbClr xmlns:mc="http://schemas.openxmlformats.org/markup-compatibility/2006" xmlns:a14="http://schemas.microsoft.com/office/drawing/2007/7/7/main" val="00B050" mc:Ignorable=""/>
                </a:solidFill>
                <a:latin typeface="Times New Roman"/>
                <a:ea typeface="Times New Roman"/>
                <a:cs typeface="Tahoma"/>
              </a:rPr>
              <a:t>« اِنّااَخلَصناهُم بِخالِصَه ذِکریَ الدَّار» </a:t>
            </a:r>
            <a:r>
              <a:rPr lang="fa-IR" sz="2500" dirty="0">
                <a:latin typeface="Times New Roman"/>
                <a:ea typeface="Times New Roman"/>
                <a:cs typeface="Tahoma"/>
              </a:rPr>
              <a:t>«ما آن ها را با خلوص    ویژه ای خالص کردیم و آن یادآوری سرای آخرت بود»</a:t>
            </a:r>
            <a:endParaRPr lang="en-US" sz="1900" dirty="0">
              <a:latin typeface="Times New Roman"/>
              <a:ea typeface="Times New Roman"/>
            </a:endParaRPr>
          </a:p>
          <a:p>
            <a:pPr marL="347472" indent="-347472" algn="justLow">
              <a:spcBef>
                <a:spcPts val="600"/>
              </a:spcBef>
              <a:tabLst>
                <a:tab pos="457200" algn="l"/>
              </a:tabLst>
            </a:pPr>
            <a:r>
              <a:rPr lang="fa-IR" sz="2500" dirty="0">
                <a:latin typeface="Times New Roman"/>
                <a:ea typeface="Times New Roman"/>
                <a:cs typeface="Tahoma"/>
              </a:rPr>
              <a:t>عامل روشنایی و نورانیت دل؛ </a:t>
            </a:r>
            <a:r>
              <a:rPr lang="fa-IR" sz="2500" dirty="0">
                <a:solidFill>
                  <a:srgbClr xmlns:mc="http://schemas.openxmlformats.org/markup-compatibility/2006" xmlns:a14="http://schemas.microsoft.com/office/drawing/2007/7/7/main" val="00B050" mc:Ignorable=""/>
                </a:solidFill>
                <a:latin typeface="Times New Roman"/>
                <a:ea typeface="Times New Roman"/>
                <a:cs typeface="Tahoma"/>
              </a:rPr>
              <a:t>« جَعَلَ الذَّکرَ جلاءً لِلقُلُوب»</a:t>
            </a:r>
            <a:endParaRPr lang="en-US" sz="1900" dirty="0">
              <a:solidFill>
                <a:srgbClr xmlns:mc="http://schemas.openxmlformats.org/markup-compatibility/2006" xmlns:a14="http://schemas.microsoft.com/office/drawing/2007/7/7/main" val="00B050" mc:Ignorable=""/>
              </a:solidFill>
              <a:latin typeface="Times New Roman"/>
              <a:ea typeface="Times New Roman"/>
            </a:endParaRPr>
          </a:p>
          <a:p>
            <a:pPr marL="347472" indent="-347472" algn="justLow">
              <a:spcBef>
                <a:spcPts val="600"/>
              </a:spcBef>
              <a:tabLst>
                <a:tab pos="457200" algn="l"/>
              </a:tabLst>
            </a:pPr>
            <a:r>
              <a:rPr lang="fa-IR" sz="2500" dirty="0">
                <a:latin typeface="Times New Roman"/>
                <a:ea typeface="Times New Roman"/>
                <a:cs typeface="Tahoma"/>
              </a:rPr>
              <a:t>لذت بخش ترین خاطره قلبی </a:t>
            </a:r>
            <a:r>
              <a:rPr lang="fa-IR" sz="2500" dirty="0">
                <a:solidFill>
                  <a:srgbClr xmlns:mc="http://schemas.openxmlformats.org/markup-compatibility/2006" xmlns:a14="http://schemas.microsoft.com/office/drawing/2007/7/7/main" val="00B050" mc:Ignorable=""/>
                </a:solidFill>
                <a:latin typeface="Times New Roman"/>
                <a:ea typeface="Times New Roman"/>
                <a:cs typeface="Tahoma"/>
              </a:rPr>
              <a:t>« الذکر لذه المحبین.»</a:t>
            </a:r>
            <a:endParaRPr lang="en-US" sz="1900" dirty="0">
              <a:solidFill>
                <a:srgbClr xmlns:mc="http://schemas.openxmlformats.org/markup-compatibility/2006" xmlns:a14="http://schemas.microsoft.com/office/drawing/2007/7/7/main" val="00B050" mc:Ignorable=""/>
              </a:solidFill>
              <a:latin typeface="Times New Roman"/>
              <a:ea typeface="Times New Roman"/>
            </a:endParaRPr>
          </a:p>
          <a:p>
            <a:pPr marL="347472" indent="-347472">
              <a:spcBef>
                <a:spcPts val="288"/>
              </a:spcBef>
            </a:pPr>
            <a:r>
              <a:rPr lang="ar-SA" sz="1200" dirty="0">
                <a:latin typeface="Times New Roman"/>
                <a:ea typeface="Times New Roman"/>
                <a:cs typeface="Times New Roman"/>
              </a:rPr>
              <a:t>3</a:t>
            </a:r>
            <a:r>
              <a:rPr lang="ar-SA" sz="1900" dirty="0">
                <a:latin typeface="Times New Roman"/>
                <a:ea typeface="Times New Roman"/>
                <a:cs typeface="Times New Roman"/>
              </a:rPr>
              <a:t>- فرازی از دعای کمیل </a:t>
            </a:r>
            <a:endParaRPr lang="en-US" sz="1200" dirty="0">
              <a:latin typeface="Times New Roman"/>
              <a:ea typeface="Times New Roman"/>
            </a:endParaRPr>
          </a:p>
          <a:p>
            <a:pPr marL="347472" indent="-347472">
              <a:spcBef>
                <a:spcPts val="456"/>
              </a:spcBef>
            </a:pPr>
            <a:r>
              <a:rPr lang="ar-SA" sz="1200" dirty="0">
                <a:latin typeface="Times New Roman"/>
                <a:ea typeface="Times New Roman"/>
                <a:cs typeface="Times New Roman"/>
              </a:rPr>
              <a:t>4</a:t>
            </a:r>
            <a:r>
              <a:rPr lang="ar-SA" sz="1900" dirty="0">
                <a:latin typeface="Times New Roman"/>
                <a:ea typeface="Times New Roman"/>
                <a:cs typeface="Times New Roman"/>
              </a:rPr>
              <a:t>- سوره ص / 46 </a:t>
            </a:r>
            <a:endParaRPr lang="en-US" sz="1200" dirty="0">
              <a:latin typeface="Times New Roman"/>
              <a:ea typeface="Times New Roman"/>
            </a:endParaRPr>
          </a:p>
          <a:p>
            <a:pPr marL="347472" indent="-347472">
              <a:spcBef>
                <a:spcPts val="456"/>
              </a:spcBef>
            </a:pPr>
            <a:r>
              <a:rPr lang="ar-SA" sz="1200" dirty="0">
                <a:latin typeface="Times New Roman"/>
                <a:ea typeface="Times New Roman"/>
                <a:cs typeface="Times New Roman"/>
              </a:rPr>
              <a:t>1</a:t>
            </a:r>
            <a:r>
              <a:rPr lang="ar-SA" sz="1900" dirty="0">
                <a:latin typeface="Times New Roman"/>
                <a:ea typeface="Times New Roman"/>
                <a:cs typeface="Times New Roman"/>
              </a:rPr>
              <a:t> - شرح نهج البلاغه ، ج 11، ص 176 </a:t>
            </a:r>
            <a:endParaRPr lang="en-US" sz="1200" dirty="0">
              <a:latin typeface="Times New Roman"/>
              <a:ea typeface="Times New Roman"/>
            </a:endParaRPr>
          </a:p>
          <a:p>
            <a:pPr marL="347472" indent="-347472">
              <a:spcBef>
                <a:spcPts val="288"/>
              </a:spcBef>
            </a:pPr>
            <a:r>
              <a:rPr lang="ar-SA" sz="1200" dirty="0">
                <a:latin typeface="Times New Roman"/>
                <a:ea typeface="Times New Roman"/>
                <a:cs typeface="Times New Roman"/>
              </a:rPr>
              <a:t>2</a:t>
            </a:r>
            <a:r>
              <a:rPr lang="ar-SA" sz="1900" dirty="0">
                <a:latin typeface="Times New Roman"/>
                <a:ea typeface="Times New Roman"/>
                <a:cs typeface="Times New Roman"/>
              </a:rPr>
              <a:t>- غرر الحکم ص 189 </a:t>
            </a:r>
            <a:endParaRPr lang="en-US" sz="12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a:p>
        </p:txBody>
      </p:sp>
    </p:spTree>
    <p:extLst>
      <p:ext uri="{BB962C8B-B14F-4D97-AF65-F5344CB8AC3E}">
        <p14:creationId xmlns:p14="http://schemas.microsoft.com/office/powerpoint/2007/7/12/main" val="138621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Autofit/>
          </a:bodyPr>
          <a:lstStyle/>
          <a:p>
            <a:pPr marL="347472" indent="-347472" algn="justLow">
              <a:spcBef>
                <a:spcPts val="720"/>
              </a:spcBef>
              <a:buSzPts val="3000"/>
              <a:buFont typeface="+mj-lt"/>
              <a:buAutoNum type="arabicParenR"/>
              <a:tabLst>
                <a:tab pos="457200" algn="l"/>
              </a:tabLst>
            </a:pPr>
            <a:r>
              <a:rPr lang="fa-IR" sz="3600" dirty="0">
                <a:solidFill>
                  <a:srgbClr xmlns:mc="http://schemas.openxmlformats.org/markup-compatibility/2006" xmlns:a14="http://schemas.microsoft.com/office/drawing/2007/7/7/main" val="00B050" mc:Ignorable=""/>
                </a:solidFill>
                <a:latin typeface="Times New Roman"/>
                <a:ea typeface="Times New Roman"/>
                <a:cs typeface="Times New Roman"/>
              </a:rPr>
              <a:t>-</a:t>
            </a:r>
            <a:r>
              <a:rPr lang="fa-IR" sz="3600" b="1" dirty="0">
                <a:solidFill>
                  <a:srgbClr xmlns:mc="http://schemas.openxmlformats.org/markup-compatibility/2006" xmlns:a14="http://schemas.microsoft.com/office/drawing/2007/7/7/main" val="00B050" mc:Ignorable=""/>
                </a:solidFill>
                <a:latin typeface="Times New Roman"/>
                <a:ea typeface="Times New Roman"/>
                <a:cs typeface="Tahoma"/>
              </a:rPr>
              <a:t>دعا ونیایش</a:t>
            </a:r>
            <a:r>
              <a:rPr lang="fa-IR" sz="3600" dirty="0">
                <a:solidFill>
                  <a:srgbClr xmlns:mc="http://schemas.openxmlformats.org/markup-compatibility/2006" xmlns:a14="http://schemas.microsoft.com/office/drawing/2007/7/7/main" val="00B050" mc:Ignorable=""/>
                </a:solidFill>
                <a:latin typeface="Times New Roman"/>
                <a:ea typeface="Times New Roman"/>
                <a:cs typeface="Times New Roman"/>
              </a:rPr>
              <a:t> : </a:t>
            </a:r>
            <a:r>
              <a:rPr lang="fa-IR" sz="3600" dirty="0">
                <a:latin typeface="Times New Roman"/>
                <a:ea typeface="Times New Roman"/>
                <a:cs typeface="Times New Roman"/>
              </a:rPr>
              <a:t>دعا طلب مدعو و قرب وجودی به اوست و در آن ، راز گویی با محبوب و نیاز خواهی از معشوق نهفته است ، تبیین عملی فقر و نیاز ذاتی سالک در برابر خدای متعال یکی از عوامل مهم آرامش و طمأنینه نفس است ، ادعیه و      نیایش های اسلامی ،هم دارای نتیجه های معرفتی و فکری در تفسیر دین، هدفداری در زندگی ، عمق بخشیدن به خواسته ها و نیازها ، توجه همه جانبه به خدا و مظاهر تام اسمای جمال و جلال الهی یعنی پیامبر اکرم (ص) و عترت طاهره اش علیهم اسلام و... هستند </a:t>
            </a:r>
            <a:endParaRPr lang="en-US" sz="3600" dirty="0">
              <a:latin typeface="Times New Roman"/>
              <a:ea typeface="Times New Roman"/>
            </a:endParaRPr>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82212968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228600" indent="-347472" algn="justLow">
              <a:spcBef>
                <a:spcPts val="768"/>
              </a:spcBef>
              <a:buSzPts val="3200"/>
              <a:buFont typeface="Arial"/>
              <a:buChar char="•"/>
            </a:pPr>
            <a:r>
              <a:rPr lang="fa-IR" sz="4000" dirty="0">
                <a:latin typeface="Times New Roman"/>
                <a:ea typeface="Times New Roman"/>
                <a:cs typeface="Tahoma"/>
              </a:rPr>
              <a:t>و هم انسان را از حیث عملی پر طراوت و با انرژی نگه داشته و به او اطمینان و آرامش تزریق می کنند، دعا در قرآن ، هم عبادت و هم عامل بر آوردن حاجات انسان است، دعا بازگشت به فطرت و توجه دل به </a:t>
            </a:r>
            <a:r>
              <a:rPr lang="fa-IR" sz="4000" dirty="0">
                <a:solidFill>
                  <a:srgbClr xmlns:mc="http://schemas.openxmlformats.org/markup-compatibility/2006" xmlns:a14="http://schemas.microsoft.com/office/drawing/2007/7/7/main" val="00B050" mc:Ignorable=""/>
                </a:solidFill>
                <a:latin typeface="Times New Roman"/>
                <a:ea typeface="Times New Roman"/>
                <a:cs typeface="Tahoma"/>
              </a:rPr>
              <a:t>« فاطرالسموات و الارض » </a:t>
            </a:r>
            <a:r>
              <a:rPr lang="fa-IR" sz="4000" dirty="0">
                <a:latin typeface="Times New Roman"/>
                <a:ea typeface="Times New Roman"/>
                <a:cs typeface="Tahoma"/>
              </a:rPr>
              <a:t>و تحصیل حقایق ومعارف الهی و حصول قرب وجودی به خداوند و ... است.</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45045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Autofit/>
          </a:bodyPr>
          <a:lstStyle/>
          <a:p>
            <a:pPr marL="347472" indent="-347472">
              <a:spcBef>
                <a:spcPts val="768"/>
              </a:spcBef>
              <a:buSzPts val="3200"/>
              <a:buFont typeface="Arial"/>
              <a:buChar char="•"/>
            </a:pPr>
            <a:r>
              <a:rPr lang="fa-IR" sz="3600" dirty="0">
                <a:ea typeface="Times New Roman"/>
                <a:cs typeface="Tahoma"/>
              </a:rPr>
              <a:t>در مراقبه </a:t>
            </a:r>
            <a:r>
              <a:rPr lang="fa-IR" sz="3600" dirty="0">
                <a:solidFill>
                  <a:srgbClr xmlns:mc="http://schemas.openxmlformats.org/markup-compatibility/2006" xmlns:a14="http://schemas.microsoft.com/office/drawing/2007/7/7/main" val="C00000" mc:Ignorable=""/>
                </a:solidFill>
                <a:ea typeface="Times New Roman"/>
                <a:cs typeface="Tahoma"/>
              </a:rPr>
              <a:t>تی.ام </a:t>
            </a:r>
            <a:r>
              <a:rPr lang="fa-IR" sz="3600" dirty="0">
                <a:ea typeface="Times New Roman"/>
                <a:cs typeface="Tahoma"/>
              </a:rPr>
              <a:t>، فرد در ذهن خود ذکری را به </a:t>
            </a:r>
            <a:r>
              <a:rPr lang="fa-IR" sz="3600" dirty="0" smtClean="0">
                <a:ea typeface="Times New Roman"/>
                <a:cs typeface="Tahoma"/>
              </a:rPr>
              <a:t>زبان</a:t>
            </a:r>
            <a:r>
              <a:rPr lang="fa-IR" sz="3600" dirty="0" smtClean="0">
                <a:solidFill>
                  <a:srgbClr xmlns:mc="http://schemas.openxmlformats.org/markup-compatibility/2006" xmlns:a14="http://schemas.microsoft.com/office/drawing/2007/7/7/main" val="C00000" mc:Ignorable=""/>
                </a:solidFill>
                <a:ea typeface="Times New Roman"/>
                <a:cs typeface="Tahoma"/>
              </a:rPr>
              <a:t>« </a:t>
            </a:r>
            <a:r>
              <a:rPr lang="fa-IR" sz="3600" dirty="0">
                <a:solidFill>
                  <a:srgbClr xmlns:mc="http://schemas.openxmlformats.org/markup-compatibility/2006" xmlns:a14="http://schemas.microsoft.com/office/drawing/2007/7/7/main" val="C00000" mc:Ignorable=""/>
                </a:solidFill>
                <a:ea typeface="Times New Roman"/>
                <a:cs typeface="Tahoma"/>
              </a:rPr>
              <a:t>سانسکریت </a:t>
            </a:r>
            <a:r>
              <a:rPr lang="fa-IR" sz="3600" dirty="0" smtClean="0">
                <a:solidFill>
                  <a:srgbClr xmlns:mc="http://schemas.openxmlformats.org/markup-compatibility/2006" xmlns:a14="http://schemas.microsoft.com/office/drawing/2007/7/7/main" val="C00000" mc:Ignorable=""/>
                </a:solidFill>
                <a:ea typeface="Times New Roman"/>
                <a:cs typeface="Tahoma"/>
              </a:rPr>
              <a:t>»(</a:t>
            </a:r>
            <a:r>
              <a:rPr lang="fa-IR" sz="3600" dirty="0" smtClean="0"/>
              <a:t> </a:t>
            </a:r>
            <a:r>
              <a:rPr lang="fa-IR" sz="3600" dirty="0"/>
              <a:t>زبان باستانی مردم </a:t>
            </a:r>
            <a:r>
              <a:rPr lang="fa-IR" sz="3600" dirty="0">
                <a:hlinkClick r:id="rId2" action="ppaction://hlinkfile" tooltip="هندوستان"/>
              </a:rPr>
              <a:t>هندوستان</a:t>
            </a:r>
            <a:r>
              <a:rPr lang="fa-IR" sz="3600" dirty="0"/>
              <a:t> و </a:t>
            </a:r>
            <a:r>
              <a:rPr lang="fa-IR" sz="3600" dirty="0">
                <a:hlinkClick r:id="rId3" action="ppaction://hlinkfile" tooltip="زبان دینی"/>
              </a:rPr>
              <a:t>زبان دینی</a:t>
            </a:r>
            <a:r>
              <a:rPr lang="fa-IR" sz="3600" dirty="0"/>
              <a:t> مذاهب </a:t>
            </a:r>
            <a:r>
              <a:rPr lang="fa-IR" sz="3600" dirty="0">
                <a:hlinkClick r:id="rId4" action="ppaction://hlinkfile" tooltip="هندوییسم"/>
              </a:rPr>
              <a:t>هندوییسم</a:t>
            </a:r>
            <a:r>
              <a:rPr lang="fa-IR" sz="3600" dirty="0"/>
              <a:t>، </a:t>
            </a:r>
            <a:r>
              <a:rPr lang="fa-IR" sz="3600" dirty="0">
                <a:hlinkClick r:id="rId5" action="ppaction://hlinkfile" tooltip="بودیسم"/>
              </a:rPr>
              <a:t>بودیسم</a:t>
            </a:r>
            <a:r>
              <a:rPr lang="fa-IR" sz="3600" dirty="0"/>
              <a:t> و </a:t>
            </a:r>
            <a:r>
              <a:rPr lang="fa-IR" sz="3600" dirty="0">
                <a:hlinkClick r:id="rId6" action="ppaction://hlinkfile" tooltip="جاینیسم"/>
              </a:rPr>
              <a:t>جاینیسم</a:t>
            </a:r>
            <a:r>
              <a:rPr lang="fa-IR" sz="3600" dirty="0"/>
              <a:t> می‌باشد</a:t>
            </a:r>
            <a:r>
              <a:rPr lang="fa-IR" sz="3600" dirty="0" smtClean="0">
                <a:solidFill>
                  <a:srgbClr xmlns:mc="http://schemas.openxmlformats.org/markup-compatibility/2006" xmlns:a14="http://schemas.microsoft.com/office/drawing/2007/7/7/main" val="C00000" mc:Ignorable=""/>
                </a:solidFill>
                <a:ea typeface="Times New Roman"/>
                <a:cs typeface="Tahoma"/>
              </a:rPr>
              <a:t>) </a:t>
            </a:r>
            <a:r>
              <a:rPr lang="fa-IR" sz="3600" dirty="0">
                <a:ea typeface="Times New Roman"/>
                <a:cs typeface="Tahoma"/>
              </a:rPr>
              <a:t>تکرار می کند ، آموزگاران ت</a:t>
            </a:r>
            <a:r>
              <a:rPr lang="fa-IR" sz="3600" dirty="0">
                <a:solidFill>
                  <a:srgbClr xmlns:mc="http://schemas.openxmlformats.org/markup-compatibility/2006" xmlns:a14="http://schemas.microsoft.com/office/drawing/2007/7/7/main" val="C00000" mc:Ignorable=""/>
                </a:solidFill>
                <a:ea typeface="Times New Roman"/>
                <a:cs typeface="Tahoma"/>
              </a:rPr>
              <a:t>ی.ام</a:t>
            </a:r>
            <a:r>
              <a:rPr lang="fa-IR" sz="3600" dirty="0">
                <a:ea typeface="Times New Roman"/>
                <a:cs typeface="Tahoma"/>
              </a:rPr>
              <a:t> می گویند که فرد با تکرار </a:t>
            </a:r>
            <a:r>
              <a:rPr lang="fa-IR" sz="3600" dirty="0">
                <a:solidFill>
                  <a:srgbClr xmlns:mc="http://schemas.openxmlformats.org/markup-compatibility/2006" xmlns:a14="http://schemas.microsoft.com/office/drawing/2007/7/7/main" val="C00000" mc:Ignorable=""/>
                </a:solidFill>
                <a:ea typeface="Times New Roman"/>
                <a:cs typeface="Tahoma"/>
              </a:rPr>
              <a:t>«مانترا» </a:t>
            </a:r>
            <a:r>
              <a:rPr lang="fa-IR" sz="3600" dirty="0">
                <a:ea typeface="Times New Roman"/>
                <a:cs typeface="Tahoma"/>
              </a:rPr>
              <a:t>که </a:t>
            </a:r>
            <a:r>
              <a:rPr lang="fa-IR" sz="3600" dirty="0">
                <a:solidFill>
                  <a:srgbClr xmlns:mc="http://schemas.openxmlformats.org/markup-compatibility/2006" xmlns:a14="http://schemas.microsoft.com/office/drawing/2007/7/7/main" val="C00000" mc:Ignorable=""/>
                </a:solidFill>
                <a:ea typeface="Times New Roman"/>
                <a:cs typeface="Tahoma"/>
              </a:rPr>
              <a:t>کلمه یا عبارتی کوتاه و غالباً بی معنی </a:t>
            </a:r>
            <a:r>
              <a:rPr lang="fa-IR" sz="3600" dirty="0">
                <a:ea typeface="Times New Roman"/>
                <a:cs typeface="Tahoma"/>
              </a:rPr>
              <a:t>است،آرامشی عمیق کسب می کند که حاصل این آرامش ، شعف درونی، سرزندگی وخلاقیت خواهد بود. این تمرین ها معمولاً 2 بار مدیتیشن در هر روز و هر یک به مدت 15 – 20 دقیقه و بر اساس یک سری اصول خاص است.</a:t>
            </a:r>
            <a:endParaRPr lang="fa-IR" sz="3600" dirty="0">
              <a:cs typeface="Calibri"/>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35015157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a:bodyPr>
          <a:lstStyle/>
          <a:p>
            <a:pPr marL="228600" indent="-347472" algn="justLow">
              <a:spcBef>
                <a:spcPts val="720"/>
              </a:spcBef>
              <a:buSzPts val="3000"/>
              <a:buFont typeface="Arial"/>
              <a:buChar char="•"/>
            </a:pPr>
            <a:r>
              <a:rPr lang="fa-IR" sz="3600" dirty="0">
                <a:latin typeface="Times New Roman"/>
                <a:ea typeface="Times New Roman"/>
                <a:cs typeface="Tahoma"/>
              </a:rPr>
              <a:t>به تعبیر علامه حسن زاده آملی ، آنچه در دعا مهم است </a:t>
            </a:r>
            <a:r>
              <a:rPr lang="fa-IR" sz="3600" dirty="0">
                <a:solidFill>
                  <a:srgbClr xmlns:mc="http://schemas.openxmlformats.org/markup-compatibility/2006" xmlns:a14="http://schemas.microsoft.com/office/drawing/2007/7/7/main" val="00B050" mc:Ignorable=""/>
                </a:solidFill>
                <a:latin typeface="Times New Roman"/>
                <a:ea typeface="Times New Roman"/>
                <a:cs typeface="Tahoma"/>
              </a:rPr>
              <a:t>« </a:t>
            </a:r>
            <a:r>
              <a:rPr lang="fa-IR" sz="3600" b="1" dirty="0">
                <a:solidFill>
                  <a:srgbClr xmlns:mc="http://schemas.openxmlformats.org/markup-compatibility/2006" xmlns:a14="http://schemas.microsoft.com/office/drawing/2007/7/7/main" val="00B050" mc:Ignorable=""/>
                </a:solidFill>
                <a:latin typeface="Times New Roman"/>
                <a:ea typeface="Times New Roman"/>
                <a:cs typeface="Tahoma"/>
              </a:rPr>
              <a:t>ادب مع الله</a:t>
            </a:r>
            <a:r>
              <a:rPr lang="fa-IR" sz="3600" dirty="0">
                <a:solidFill>
                  <a:srgbClr xmlns:mc="http://schemas.openxmlformats.org/markup-compatibility/2006" xmlns:a14="http://schemas.microsoft.com/office/drawing/2007/7/7/main" val="00B050" mc:Ignorable=""/>
                </a:solidFill>
                <a:latin typeface="Times New Roman"/>
                <a:ea typeface="Times New Roman"/>
                <a:cs typeface="Times New Roman"/>
              </a:rPr>
              <a:t> » </a:t>
            </a:r>
            <a:r>
              <a:rPr lang="fa-IR" sz="3600" dirty="0">
                <a:latin typeface="Times New Roman"/>
                <a:ea typeface="Times New Roman"/>
                <a:cs typeface="Times New Roman"/>
              </a:rPr>
              <a:t>است که        نشانه های آن عبارتند از : حضور قلب در برابر داده های خدا، عبد شکور شدن و بدون اذن و امر به تصرف دست تصرف به چیزی دراز نکردن، از خدا جز خدا نخواستن، خدا را به اسماء حسنی خواندن، قرار گرفتن عبد در حمایت خداوند تا به تقوای خواص متصف شود، عدم اعتدال در دعا و تعظیم اسماءالله. »</a:t>
            </a:r>
            <a:endParaRPr lang="en-US" sz="3600" dirty="0">
              <a:latin typeface="Times New Roman"/>
              <a:ea typeface="Times New Roman"/>
            </a:endParaRPr>
          </a:p>
          <a:p>
            <a:pPr marL="27432" indent="-347472">
              <a:spcBef>
                <a:spcPts val="360"/>
              </a:spcBef>
            </a:pPr>
            <a:r>
              <a:rPr lang="ar-SA" sz="2000" dirty="0">
                <a:latin typeface="Times New Roman"/>
                <a:ea typeface="Times New Roman"/>
                <a:cs typeface="Times New Roman"/>
              </a:rPr>
              <a:t>3- حسن زاده آملی، حسن،رساله نورعلی نور در ذکر و ذاکر و مذکور،ص89-79 </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8159677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228600" indent="-347472" algn="justLow">
              <a:spcBef>
                <a:spcPts val="600"/>
              </a:spcBef>
              <a:buSzPts val="2500"/>
              <a:buFont typeface="Arial"/>
              <a:buChar char="•"/>
            </a:pPr>
            <a:r>
              <a:rPr lang="fa-IR" sz="2500" dirty="0">
                <a:latin typeface="Times New Roman"/>
                <a:ea typeface="Times New Roman"/>
                <a:cs typeface="Tahoma"/>
              </a:rPr>
              <a:t>ذکر خدا و دعا باید از سر عبودیت و با روح و دلمایه بندگی خدا باشد اگر عبودیت عمیق تر، خالص تر و بیشتر باشد، عامل تسلط و ربوبیت است که درجاتی دارد </a:t>
            </a:r>
            <a:endParaRPr lang="en-US" sz="1900" dirty="0">
              <a:latin typeface="Times New Roman"/>
              <a:ea typeface="Times New Roman"/>
            </a:endParaRPr>
          </a:p>
          <a:p>
            <a:pPr marL="228600" indent="-347472" algn="justLow">
              <a:spcBef>
                <a:spcPts val="600"/>
              </a:spcBef>
            </a:pPr>
            <a:r>
              <a:rPr lang="fa-IR" sz="2500" dirty="0">
                <a:latin typeface="Times New Roman"/>
                <a:ea typeface="Times New Roman"/>
                <a:cs typeface="Tahoma"/>
              </a:rPr>
              <a:t>و مرحوم استاد     شهید مطهری به پنج درجه از آن چنین اشاره می کند: </a:t>
            </a:r>
            <a:endParaRPr lang="en-US" sz="1900" dirty="0">
              <a:latin typeface="Times New Roman"/>
              <a:ea typeface="Times New Roman"/>
            </a:endParaRPr>
          </a:p>
          <a:p>
            <a:pPr marL="228600" indent="-347472" algn="justLow">
              <a:spcBef>
                <a:spcPts val="600"/>
              </a:spcBef>
            </a:pPr>
            <a:r>
              <a:rPr lang="fa-IR" sz="2500" dirty="0">
                <a:latin typeface="Times New Roman"/>
                <a:ea typeface="Times New Roman"/>
                <a:cs typeface="Times New Roman"/>
              </a:rPr>
              <a:t>1) تسلط بر نفس 	</a:t>
            </a:r>
            <a:endParaRPr lang="en-US" sz="1900" dirty="0">
              <a:latin typeface="Times New Roman"/>
              <a:ea typeface="Times New Roman"/>
            </a:endParaRPr>
          </a:p>
          <a:p>
            <a:pPr marL="228600" indent="-347472" algn="justLow">
              <a:spcBef>
                <a:spcPts val="600"/>
              </a:spcBef>
            </a:pPr>
            <a:r>
              <a:rPr lang="fa-IR" sz="2500" dirty="0">
                <a:latin typeface="Times New Roman"/>
                <a:ea typeface="Times New Roman"/>
                <a:cs typeface="Times New Roman"/>
              </a:rPr>
              <a:t>2 ) مالک خاطرات نفس شدن ( قوه خیال را مدیریت می کند) 	</a:t>
            </a:r>
            <a:endParaRPr lang="en-US" sz="1900" dirty="0">
              <a:latin typeface="Times New Roman"/>
              <a:ea typeface="Times New Roman"/>
            </a:endParaRPr>
          </a:p>
          <a:p>
            <a:pPr marL="228600" indent="-347472" algn="justLow">
              <a:spcBef>
                <a:spcPts val="600"/>
              </a:spcBef>
            </a:pPr>
            <a:r>
              <a:rPr lang="fa-IR" sz="2500" dirty="0">
                <a:latin typeface="Times New Roman"/>
                <a:ea typeface="Times New Roman"/>
                <a:cs typeface="Times New Roman"/>
              </a:rPr>
              <a:t>3) بی نیاز شدن روح از بدن 	</a:t>
            </a:r>
            <a:endParaRPr lang="en-US" sz="1900" dirty="0">
              <a:latin typeface="Times New Roman"/>
              <a:ea typeface="Times New Roman"/>
            </a:endParaRPr>
          </a:p>
          <a:p>
            <a:pPr marL="228600" indent="-347472" algn="justLow">
              <a:spcBef>
                <a:spcPts val="600"/>
              </a:spcBef>
            </a:pPr>
            <a:r>
              <a:rPr lang="fa-IR" sz="2500" dirty="0">
                <a:latin typeface="Times New Roman"/>
                <a:ea typeface="Times New Roman"/>
                <a:cs typeface="Times New Roman"/>
              </a:rPr>
              <a:t>4 ) قدرت بر تصرف در بدن 	</a:t>
            </a:r>
            <a:endParaRPr lang="en-US" sz="1900" dirty="0">
              <a:latin typeface="Times New Roman"/>
              <a:ea typeface="Times New Roman"/>
            </a:endParaRPr>
          </a:p>
          <a:p>
            <a:pPr marL="0" indent="0" algn="justLow">
              <a:spcBef>
                <a:spcPts val="600"/>
              </a:spcBef>
              <a:tabLst>
                <a:tab pos="457200" algn="l"/>
              </a:tabLst>
            </a:pPr>
            <a:r>
              <a:rPr lang="fa-IR" sz="2500" dirty="0">
                <a:latin typeface="Times New Roman"/>
                <a:ea typeface="Times New Roman"/>
                <a:cs typeface="Times New Roman"/>
              </a:rPr>
              <a:t>5)قدرت </a:t>
            </a:r>
            <a:r>
              <a:rPr lang="fa-IR" sz="2500" dirty="0">
                <a:latin typeface="Times New Roman"/>
                <a:ea typeface="Times New Roman"/>
                <a:cs typeface="Tahoma"/>
              </a:rPr>
              <a:t>بر تصرف در دنیای بیرون.</a:t>
            </a:r>
            <a:endParaRPr lang="en-US" sz="1900" dirty="0">
              <a:latin typeface="Times New Roman"/>
              <a:ea typeface="Times New Roman"/>
            </a:endParaRPr>
          </a:p>
          <a:p>
            <a:pPr marL="347472" indent="-347472">
              <a:spcBef>
                <a:spcPts val="288"/>
              </a:spcBef>
            </a:pPr>
            <a:r>
              <a:rPr lang="ar-SA" sz="1200" dirty="0">
                <a:latin typeface="Times New Roman"/>
                <a:ea typeface="Times New Roman"/>
                <a:cs typeface="Times New Roman"/>
              </a:rPr>
              <a:t>1</a:t>
            </a:r>
            <a:r>
              <a:rPr lang="ar-SA" sz="1900" dirty="0">
                <a:latin typeface="Times New Roman"/>
                <a:ea typeface="Times New Roman"/>
                <a:cs typeface="Times New Roman"/>
              </a:rPr>
              <a:t>- مطهری ، مرتضی ، آزادی معنوی ، ص 130 – 121 </a:t>
            </a:r>
            <a:endParaRPr lang="en-US" sz="12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1916946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rmAutofit/>
          </a:bodyPr>
          <a:lstStyle/>
          <a:p>
            <a:pPr marL="0" indent="0" algn="ctr">
              <a:buNone/>
            </a:pPr>
            <a:r>
              <a:rPr lang="fa-IR" sz="8800" dirty="0" smtClean="0">
                <a:solidFill>
                  <a:srgbClr xmlns:mc="http://schemas.openxmlformats.org/markup-compatibility/2006" xmlns:a14="http://schemas.microsoft.com/office/drawing/2007/7/7/main" val="00B050" mc:Ignorable=""/>
                </a:solidFill>
              </a:rPr>
              <a:t>والسلام علیکم ورحمه الله وبر کاته</a:t>
            </a:r>
          </a:p>
          <a:p>
            <a:pPr marL="0" indent="0" algn="ctr">
              <a:buNone/>
            </a:pPr>
            <a:r>
              <a:rPr lang="fa-IR" sz="8800" dirty="0" smtClean="0">
                <a:solidFill>
                  <a:srgbClr xmlns:mc="http://schemas.openxmlformats.org/markup-compatibility/2006" xmlns:a14="http://schemas.microsoft.com/office/drawing/2007/7/7/main" val="0070C0" mc:Ignorable=""/>
                </a:solidFill>
              </a:rPr>
              <a:t>محمد علی محسن زاده</a:t>
            </a:r>
            <a:endParaRPr lang="fa-IR" sz="8800" dirty="0">
              <a:solidFill>
                <a:srgbClr xmlns:mc="http://schemas.openxmlformats.org/markup-compatibility/2006" xmlns:a14="http://schemas.microsoft.com/office/drawing/2007/7/7/main" val="0070C0" mc:Ignorable=""/>
              </a:solidFill>
            </a:endParaRPr>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400428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650125"/>
          </a:xfrm>
        </p:spPr>
        <p:txBody>
          <a:bodyPr>
            <a:noAutofit/>
          </a:bodyPr>
          <a:lstStyle/>
          <a:p>
            <a:pPr marL="347472" indent="-347472">
              <a:spcBef>
                <a:spcPts val="768"/>
              </a:spcBef>
              <a:buSzPts val="3200"/>
              <a:buFont typeface="Arial"/>
              <a:buChar char="•"/>
            </a:pPr>
            <a:r>
              <a:rPr lang="fa-IR" sz="5400" dirty="0">
                <a:solidFill>
                  <a:srgbClr xmlns:mc="http://schemas.openxmlformats.org/markup-compatibility/2006" xmlns:a14="http://schemas.microsoft.com/office/drawing/2007/7/7/main" val="C00000" mc:Ignorable=""/>
                </a:solidFill>
                <a:ea typeface="Times New Roman"/>
                <a:cs typeface="Tahoma"/>
              </a:rPr>
              <a:t>تی.ام</a:t>
            </a:r>
            <a:r>
              <a:rPr lang="fa-IR" sz="5400" dirty="0">
                <a:ea typeface="Times New Roman"/>
                <a:cs typeface="Tahoma"/>
              </a:rPr>
              <a:t> از سطح فعال ذهن که می توان آن را « ذهن انجام دهنده » نامید تا سطح آرام و خاموش ذهن که می توان آن را «آگاهی ماورایی» نامید در بر می گیرد.</a:t>
            </a:r>
            <a:endParaRPr lang="fa-IR" sz="5400" dirty="0">
              <a:cs typeface="Calibri"/>
            </a:endParaRPr>
          </a:p>
          <a:p>
            <a:endParaRPr lang="fa-IR" sz="5400" dirty="0"/>
          </a:p>
        </p:txBody>
      </p:sp>
      <p:sp>
        <p:nvSpPr>
          <p:cNvPr id="2" name="Title 1"/>
          <p:cNvSpPr>
            <a:spLocks noGrp="1"/>
          </p:cNvSpPr>
          <p:nvPr>
            <p:ph type="title"/>
          </p:nvPr>
        </p:nvSpPr>
        <p:spPr>
          <a:xfrm>
            <a:off x="457200" y="274638"/>
            <a:ext cx="8229600" cy="82528"/>
          </a:xfrm>
        </p:spPr>
        <p:txBody>
          <a:bodyPr>
            <a:normAutofit fontScale="90000"/>
          </a:bodyPr>
          <a:lstStyle/>
          <a:p>
            <a:endParaRPr lang="fa-IR" dirty="0"/>
          </a:p>
        </p:txBody>
      </p:sp>
    </p:spTree>
    <p:extLst>
      <p:ext uri="{BB962C8B-B14F-4D97-AF65-F5344CB8AC3E}">
        <p14:creationId xmlns:p14="http://schemas.microsoft.com/office/powerpoint/2007/7/12/main" val="14806054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xmlns:mc="http://schemas.openxmlformats.org/markup-compatibility/2006" xmlns:a14="http://schemas.microsoft.com/office/drawing/2007/7/7/main" val="464646" mc:Ignorable=""/>
      </a:dk2>
      <a:lt2>
        <a:srgbClr xmlns:mc="http://schemas.openxmlformats.org/markup-compatibility/2006" xmlns:a14="http://schemas.microsoft.com/office/drawing/2007/7/7/main" val="DEF5FA" mc:Ignorable=""/>
      </a:lt2>
      <a:accent1>
        <a:srgbClr xmlns:mc="http://schemas.openxmlformats.org/markup-compatibility/2006" xmlns:a14="http://schemas.microsoft.com/office/drawing/2007/7/7/main" val="2DA2BF" mc:Ignorable=""/>
      </a:accent1>
      <a:accent2>
        <a:srgbClr xmlns:mc="http://schemas.openxmlformats.org/markup-compatibility/2006" xmlns:a14="http://schemas.microsoft.com/office/drawing/2007/7/7/main" val="DA1F28" mc:Ignorable=""/>
      </a:accent2>
      <a:accent3>
        <a:srgbClr xmlns:mc="http://schemas.openxmlformats.org/markup-compatibility/2006" xmlns:a14="http://schemas.microsoft.com/office/drawing/2007/7/7/main" val="EB641B" mc:Ignorable=""/>
      </a:accent3>
      <a:accent4>
        <a:srgbClr xmlns:mc="http://schemas.openxmlformats.org/markup-compatibility/2006" xmlns:a14="http://schemas.microsoft.com/office/drawing/2007/7/7/main" val="39639D" mc:Ignorable=""/>
      </a:accent4>
      <a:accent5>
        <a:srgbClr xmlns:mc="http://schemas.openxmlformats.org/markup-compatibility/2006" xmlns:a14="http://schemas.microsoft.com/office/drawing/2007/7/7/main" val="474B78" mc:Ignorable=""/>
      </a:accent5>
      <a:accent6>
        <a:srgbClr xmlns:mc="http://schemas.openxmlformats.org/markup-compatibility/2006" xmlns:a14="http://schemas.microsoft.com/office/drawing/2007/7/7/main" val="7D3C4A" mc:Ignorable=""/>
      </a:accent6>
      <a:hlink>
        <a:srgbClr xmlns:mc="http://schemas.openxmlformats.org/markup-compatibility/2006" xmlns:a14="http://schemas.microsoft.com/office/drawing/2007/7/7/main" val="FF8119" mc:Ignorable=""/>
      </a:hlink>
      <a:folHlink>
        <a:srgbClr xmlns:mc="http://schemas.openxmlformats.org/markup-compatibility/2006" xmlns:a14="http://schemas.microsoft.com/office/drawing/2007/7/7/main" val="44B9E8" mc:Ignorable=""/>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63500" dist="38100" dir="5400000" rotWithShape="0">
              <a:srgbClr xmlns:mc="http://schemas.openxmlformats.org/markup-compatibility/2006" xmlns:a14="http://schemas.microsoft.com/office/drawing/2007/7/7/main" val="000000" mc:Ignorable="">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2009-01-07T03:18:48Z</outs:dateTime>
      <outs:isPinned>true</outs:isPinned>
    </outs:relatedDate>
    <outs:relatedDate>
      <outs:type>2</outs:type>
      <outs:displayName>Created</outs:displayName>
      <outs:dateTime>2009-01-06T20:00:58Z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fatemeh</outs:displayName>
          <outs:accountName/>
        </outs:relatedPerson>
      </outs:people>
      <outs:source>0</outs:source>
      <outs:isPinned>true</outs:isPinned>
    </outs:relatedPeopleItem>
    <outs:relatedPeopleItem>
      <outs:category>Last modified by</outs:category>
      <outs:people>
        <outs:relatedPerson>
          <outs:displayName>fatemeh</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9723C3A7-1F52-4796-9F0D-83EDFA892EFA}">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Concourse</Template>
  <TotalTime>85</TotalTime>
  <Words>6423</Words>
  <Application>Microsoft Office PowerPoint</Application>
  <PresentationFormat>On-screen Show (4:3)</PresentationFormat>
  <Paragraphs>150</Paragraphs>
  <Slides>82</Slides>
  <Notes>0</Notes>
  <HiddenSlides>0</HiddenSlides>
  <MMClips>0</MMClips>
  <ScaleCrop>false</ScaleCrop>
  <HeadingPairs>
    <vt:vector size="4" baseType="variant">
      <vt:variant>
        <vt:lpstr>Theme</vt:lpstr>
      </vt:variant>
      <vt:variant>
        <vt:i4>1</vt:i4>
      </vt:variant>
      <vt:variant>
        <vt:lpstr>Slide Titles</vt:lpstr>
      </vt:variant>
      <vt:variant>
        <vt:i4>82</vt:i4>
      </vt:variant>
    </vt:vector>
  </HeadingPairs>
  <TitlesOfParts>
    <vt:vector size="83" baseType="lpstr">
      <vt:lpstr>Concourse</vt:lpstr>
      <vt:lpstr>ترنسندنتال مدیتیشن (  T.M ) یا مدیتیشن متعالی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ترنسندنتال مدیتیشن (  T.M ) یا مدیتیشن متعالی</dc:title>
  <dc:creator>fatemeh</dc:creator>
  <cp:lastModifiedBy>fatemeh</cp:lastModifiedBy>
  <cp:revision>12</cp:revision>
  <dcterms:created xsi:type="dcterms:W3CDTF">2009-01-06T20:00:58Z</dcterms:created>
  <dcterms:modified xsi:type="dcterms:W3CDTF">2009-01-07T08:47:20Z</dcterms:modified>
</cp:coreProperties>
</file>