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58" r:id="rId5"/>
    <p:sldId id="259" r:id="rId6"/>
    <p:sldId id="260" r:id="rId7"/>
    <p:sldId id="261" r:id="rId8"/>
    <p:sldId id="269" r:id="rId9"/>
    <p:sldId id="272" r:id="rId10"/>
    <p:sldId id="273" r:id="rId11"/>
    <p:sldId id="274" r:id="rId12"/>
    <p:sldId id="262" r:id="rId13"/>
    <p:sldId id="263" r:id="rId14"/>
    <p:sldId id="264" r:id="rId15"/>
    <p:sldId id="265" r:id="rId16"/>
    <p:sldId id="266" r:id="rId17"/>
    <p:sldId id="267" r:id="rId18"/>
    <p:sldId id="270" r:id="rId19"/>
    <p:sldId id="276" r:id="rId20"/>
    <p:sldId id="275" r:id="rId21"/>
    <p:sldId id="268" r:id="rId22"/>
    <p:sldId id="271"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07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ED6C984-5B38-4B6B-A014-7ABBCA506A9E}" type="datetimeFigureOut">
              <a:rPr lang="en-US" smtClean="0"/>
              <a:pPr/>
              <a:t>11/5/2023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71135BF-CEB8-42F5-A316-78DC7BBF897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D6C984-5B38-4B6B-A014-7ABBCA506A9E}" type="datetimeFigureOut">
              <a:rPr lang="en-US" smtClean="0"/>
              <a:pPr/>
              <a:t>11/5/2023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71135BF-CEB8-42F5-A316-78DC7BBF89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D6C984-5B38-4B6B-A014-7ABBCA506A9E}" type="datetimeFigureOut">
              <a:rPr lang="en-US" smtClean="0"/>
              <a:pPr/>
              <a:t>11/5/2023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71135BF-CEB8-42F5-A316-78DC7BBF897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D6C984-5B38-4B6B-A014-7ABBCA506A9E}"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135BF-CEB8-42F5-A316-78DC7BBF897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6C984-5B38-4B6B-A014-7ABBCA506A9E}"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135BF-CEB8-42F5-A316-78DC7BBF897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D6C984-5B38-4B6B-A014-7ABBCA506A9E}"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135BF-CEB8-42F5-A316-78DC7BBF897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D6C984-5B38-4B6B-A014-7ABBCA506A9E}" type="datetimeFigureOut">
              <a:rPr lang="en-US" smtClean="0"/>
              <a:pPr/>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135BF-CEB8-42F5-A316-78DC7BBF8970}"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D6C984-5B38-4B6B-A014-7ABBCA506A9E}" type="datetimeFigureOut">
              <a:rPr lang="en-US" smtClean="0"/>
              <a:pPr/>
              <a:t>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1135BF-CEB8-42F5-A316-78DC7BBF8970}"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D6C984-5B38-4B6B-A014-7ABBCA506A9E}" type="datetimeFigureOut">
              <a:rPr lang="en-US" smtClean="0"/>
              <a:pPr/>
              <a:t>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1135BF-CEB8-42F5-A316-78DC7BBF8970}"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D6C984-5B38-4B6B-A014-7ABBCA506A9E}" type="datetimeFigureOut">
              <a:rPr lang="en-US" smtClean="0"/>
              <a:pPr/>
              <a:t>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1135BF-CEB8-42F5-A316-78DC7BBF897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D6C984-5B38-4B6B-A014-7ABBCA506A9E}" type="datetimeFigureOut">
              <a:rPr lang="en-US" smtClean="0"/>
              <a:pPr/>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135BF-CEB8-42F5-A316-78DC7BBF89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D6C984-5B38-4B6B-A014-7ABBCA506A9E}" type="datetimeFigureOut">
              <a:rPr lang="en-US" smtClean="0"/>
              <a:pPr/>
              <a:t>11/5/2023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71135BF-CEB8-42F5-A316-78DC7BBF8970}"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D6C984-5B38-4B6B-A014-7ABBCA506A9E}" type="datetimeFigureOut">
              <a:rPr lang="en-US" smtClean="0"/>
              <a:pPr/>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135BF-CEB8-42F5-A316-78DC7BBF8970}"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6C984-5B38-4B6B-A014-7ABBCA506A9E}"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135BF-CEB8-42F5-A316-78DC7BBF8970}"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6C984-5B38-4B6B-A014-7ABBCA506A9E}"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135BF-CEB8-42F5-A316-78DC7BBF897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ED6C984-5B38-4B6B-A014-7ABBCA506A9E}" type="datetimeFigureOut">
              <a:rPr lang="en-US" smtClean="0"/>
              <a:pPr/>
              <a:t>11/5/2023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71135BF-CEB8-42F5-A316-78DC7BBF897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ED6C984-5B38-4B6B-A014-7ABBCA506A9E}" type="datetimeFigureOut">
              <a:rPr lang="en-US" smtClean="0"/>
              <a:pPr/>
              <a:t>11/5/2023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71135BF-CEB8-42F5-A316-78DC7BBF8970}"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ED6C984-5B38-4B6B-A014-7ABBCA506A9E}" type="datetimeFigureOut">
              <a:rPr lang="en-US" smtClean="0"/>
              <a:pPr/>
              <a:t>11/5/2023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71135BF-CEB8-42F5-A316-78DC7BBF897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ED6C984-5B38-4B6B-A014-7ABBCA506A9E}" type="datetimeFigureOut">
              <a:rPr lang="en-US" smtClean="0"/>
              <a:pPr/>
              <a:t>11/5/2023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71135BF-CEB8-42F5-A316-78DC7BBF8970}"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ED6C984-5B38-4B6B-A014-7ABBCA506A9E}" type="datetimeFigureOut">
              <a:rPr lang="en-US" smtClean="0"/>
              <a:pPr/>
              <a:t>11/5/2023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71135BF-CEB8-42F5-A316-78DC7BBF89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ED6C984-5B38-4B6B-A014-7ABBCA506A9E}" type="datetimeFigureOut">
              <a:rPr lang="en-US" smtClean="0"/>
              <a:pPr/>
              <a:t>11/5/2023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71135BF-CEB8-42F5-A316-78DC7BBF897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ED6C984-5B38-4B6B-A014-7ABBCA506A9E}" type="datetimeFigureOut">
              <a:rPr lang="en-US" smtClean="0"/>
              <a:pPr/>
              <a:t>11/5/2023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71135BF-CEB8-42F5-A316-78DC7BBF8970}"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ED6C984-5B38-4B6B-A014-7ABBCA506A9E}" type="datetimeFigureOut">
              <a:rPr lang="en-US" smtClean="0"/>
              <a:pPr/>
              <a:t>11/5/2023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71135BF-CEB8-42F5-A316-78DC7BBF89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6C984-5B38-4B6B-A014-7ABBCA506A9E}" type="datetimeFigureOut">
              <a:rPr lang="en-US" smtClean="0"/>
              <a:pPr/>
              <a:t>11/5/2023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135BF-CEB8-42F5-A316-78DC7BBF89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اسفندیار رحیم مشایی</a:t>
            </a:r>
            <a:endParaRPr lang="en-US" dirty="0"/>
          </a:p>
        </p:txBody>
      </p:sp>
      <p:sp>
        <p:nvSpPr>
          <p:cNvPr id="3" name="Subtitle 2"/>
          <p:cNvSpPr>
            <a:spLocks noGrp="1"/>
          </p:cNvSpPr>
          <p:nvPr>
            <p:ph type="subTitle" idx="1"/>
          </p:nvPr>
        </p:nvSpPr>
        <p:spPr>
          <a:xfrm>
            <a:off x="1371600" y="3886200"/>
            <a:ext cx="6400800" cy="971560"/>
          </a:xfrm>
        </p:spPr>
        <p:txBody>
          <a:bodyPr/>
          <a:lstStyle/>
          <a:p>
            <a:r>
              <a:rPr lang="ar-SA" b="1" dirty="0">
                <a:solidFill>
                  <a:schemeClr val="accent2">
                    <a:lumMod val="50000"/>
                  </a:schemeClr>
                </a:solidFill>
              </a:rPr>
              <a:t>ازشهرداری‌ تهران‌ </a:t>
            </a:r>
            <a:r>
              <a:rPr lang="ar-SA" b="1" dirty="0" smtClean="0">
                <a:solidFill>
                  <a:schemeClr val="accent2">
                    <a:lumMod val="50000"/>
                  </a:schemeClr>
                </a:solidFill>
              </a:rPr>
              <a:t>تا</a:t>
            </a:r>
            <a:r>
              <a:rPr lang="fa-IR" b="1" dirty="0" smtClean="0">
                <a:solidFill>
                  <a:schemeClr val="accent2">
                    <a:lumMod val="50000"/>
                  </a:schemeClr>
                </a:solidFill>
              </a:rPr>
              <a:t>رئیس دفتری </a:t>
            </a:r>
            <a:r>
              <a:rPr lang="ar-SA" b="1" dirty="0" smtClean="0">
                <a:solidFill>
                  <a:schemeClr val="accent2">
                    <a:lumMod val="50000"/>
                  </a:schemeClr>
                </a:solidFill>
              </a:rPr>
              <a:t>رئیس </a:t>
            </a:r>
            <a:r>
              <a:rPr lang="ar-SA" b="1" dirty="0">
                <a:solidFill>
                  <a:schemeClr val="accent2">
                    <a:lumMod val="50000"/>
                  </a:schemeClr>
                </a:solidFill>
              </a:rPr>
              <a:t>‌جمهور</a:t>
            </a:r>
            <a:endParaRPr lang="en-US" dirty="0">
              <a:solidFill>
                <a:schemeClr val="accent2">
                  <a:lumMod val="50000"/>
                </a:schemeClr>
              </a:solidFill>
            </a:endParaRPr>
          </a:p>
        </p:txBody>
      </p:sp>
      <p:pic>
        <p:nvPicPr>
          <p:cNvPr id="1026" name="Picture 2" descr="E:\aks\114457_950.jpg"/>
          <p:cNvPicPr>
            <a:picLocks noChangeAspect="1" noChangeArrowheads="1"/>
          </p:cNvPicPr>
          <p:nvPr/>
        </p:nvPicPr>
        <p:blipFill>
          <a:blip r:embed="rId2"/>
          <a:srcRect/>
          <a:stretch>
            <a:fillRect/>
          </a:stretch>
        </p:blipFill>
        <p:spPr bwMode="auto">
          <a:xfrm>
            <a:off x="0" y="0"/>
            <a:ext cx="2857500" cy="2628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raghs masha4.jpg"/>
          <p:cNvPicPr>
            <a:picLocks noChangeAspect="1" noChangeArrowheads="1"/>
          </p:cNvPicPr>
          <p:nvPr/>
        </p:nvPicPr>
        <p:blipFill>
          <a:blip r:embed="rId2"/>
          <a:srcRect/>
          <a:stretch>
            <a:fillRect/>
          </a:stretch>
        </p:blipFill>
        <p:spPr bwMode="auto">
          <a:xfrm>
            <a:off x="500034" y="71414"/>
            <a:ext cx="8235984" cy="671882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accent2">
                <a:lumMod val="40000"/>
                <a:lumOff val="60000"/>
                <a:alpha val="85000"/>
              </a:schemeClr>
            </a:gs>
            <a:gs pos="7001">
              <a:srgbClr val="E6E6E6"/>
            </a:gs>
            <a:gs pos="32001">
              <a:srgbClr val="7D8496"/>
            </a:gs>
            <a:gs pos="47000">
              <a:srgbClr val="E6E6E6"/>
            </a:gs>
            <a:gs pos="85001">
              <a:srgbClr val="7D8496"/>
            </a:gs>
            <a:gs pos="100000">
              <a:srgbClr val="E6E6E6"/>
            </a:gs>
          </a:gsLst>
          <a:lin ang="2700000" scaled="0"/>
          <a:tileRect/>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Low" rtl="1"/>
            <a:r>
              <a:rPr lang="ar-SA" dirty="0" smtClean="0"/>
              <a:t>روزنامه کیهان سفر هوشنگ امیر احمدی ( که وی را دلال رابطه ایران و آمریکا عنوان می کرد) به ایران را براساس </a:t>
            </a:r>
            <a:r>
              <a:rPr lang="fa-IR" dirty="0" smtClean="0"/>
              <a:t>ز</a:t>
            </a:r>
            <a:r>
              <a:rPr lang="ar-SA" dirty="0" smtClean="0"/>
              <a:t>مینه سازی های مشایی عنوان کرد البته مشایی این خبر کیهان را تکذیب و حتی علیه این روزنامه شکایت کرد. </a:t>
            </a:r>
            <a:endParaRPr lang="en-US" dirty="0" smtClean="0"/>
          </a:p>
          <a:p>
            <a:pPr algn="justLow" rtl="1"/>
            <a:r>
              <a:rPr lang="ar-SA" dirty="0" smtClean="0"/>
              <a:t>روزنامه مردمسالاری نیز نوشت: مشایی که زمانی گفته بود در زمان دولت نهم آن قدر هتل </a:t>
            </a:r>
            <a:r>
              <a:rPr lang="fa-IR" dirty="0" smtClean="0"/>
              <a:t>۵</a:t>
            </a:r>
            <a:r>
              <a:rPr lang="ar-SA" dirty="0" smtClean="0"/>
              <a:t>ستاره می سازیم که کسی نتواند آن را بشمارد در طول این </a:t>
            </a:r>
            <a:r>
              <a:rPr lang="fa-IR" dirty="0" smtClean="0"/>
              <a:t>۴</a:t>
            </a:r>
            <a:r>
              <a:rPr lang="ar-SA" dirty="0" smtClean="0"/>
              <a:t>سال هیچ گاه نتوانست از افزایش بی سابقه بودجه سالانه سازمان گردشگری که بی تردید حاصل ارتباط نزدیک او با احمدی نژاد بود برای رفع مشکلات حوزه گردشگری کشور بهره ببرد</a:t>
            </a:r>
            <a:endParaRPr lang="en-US" dirty="0"/>
          </a:p>
        </p:txBody>
      </p:sp>
      <p:sp>
        <p:nvSpPr>
          <p:cNvPr id="4" name="Rectangle 3"/>
          <p:cNvSpPr/>
          <p:nvPr/>
        </p:nvSpPr>
        <p:spPr>
          <a:xfrm>
            <a:off x="2000232" y="357166"/>
            <a:ext cx="4743606" cy="923330"/>
          </a:xfrm>
          <a:prstGeom prst="rect">
            <a:avLst/>
          </a:prstGeom>
          <a:noFill/>
        </p:spPr>
        <p:txBody>
          <a:bodyPr wrap="none" lIns="91440" tIns="45720" rIns="91440" bIns="45720">
            <a:spAutoFit/>
          </a:bodyPr>
          <a:lstStyle/>
          <a:p>
            <a:pPr algn="ctr"/>
            <a:r>
              <a:rPr lang="fa-I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اظهار نظر رسانه ها</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random/>
    <p:sndAc>
      <p:stSnd>
        <p:snd r:embed="rId2" name="camera.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7000">
              <a:srgbClr val="03D4A8">
                <a:alpha val="52000"/>
              </a:srgbClr>
            </a:gs>
            <a:gs pos="25000">
              <a:srgbClr val="21D6E0"/>
            </a:gs>
            <a:gs pos="75000">
              <a:srgbClr val="0087E6"/>
            </a:gs>
            <a:gs pos="100000">
              <a:srgbClr val="005CBF"/>
            </a:gs>
          </a:gsLst>
          <a:lin ang="2700000" scaled="0"/>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04"/>
            <a:ext cx="8229600" cy="5578687"/>
          </a:xfrm>
        </p:spPr>
        <p:txBody>
          <a:bodyPr/>
          <a:lstStyle/>
          <a:p>
            <a:pPr algn="r" rtl="1"/>
            <a:r>
              <a:rPr lang="ar-SA" dirty="0" smtClean="0"/>
              <a:t>سایت شیعه آنلاین مدعی شد:« یکی از معاونان سابق اسفندیار رحیم مشایی رئیس سازمان گردشگری ومیراث فرهنگی طی اظهاراتی اعلام کرد که آقای مشایی ادعا می کند برخی از عزل ونصب های اداری را به دستور مستقیم امام زمان(عج) انجام می دهد».</a:t>
            </a:r>
            <a:endParaRPr lang="fa-IR" dirty="0" smtClean="0"/>
          </a:p>
          <a:p>
            <a:pPr algn="r" rtl="1"/>
            <a:endParaRPr lang="en-US" dirty="0" smtClean="0"/>
          </a:p>
          <a:p>
            <a:pPr algn="r" rtl="1"/>
            <a:endParaRPr lang="en-US" dirty="0"/>
          </a:p>
        </p:txBody>
      </p:sp>
    </p:spTree>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83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13500000" scaled="1"/>
        </a:gradFill>
        <a:effectLst/>
      </p:bgPr>
    </p:bg>
    <p:spTree>
      <p:nvGrpSpPr>
        <p:cNvPr id="1" name=""/>
        <p:cNvGrpSpPr/>
        <p:nvPr/>
      </p:nvGrpSpPr>
      <p:grpSpPr>
        <a:xfrm>
          <a:off x="0" y="0"/>
          <a:ext cx="0" cy="0"/>
          <a:chOff x="0" y="0"/>
          <a:chExt cx="0" cy="0"/>
        </a:xfrm>
      </p:grpSpPr>
      <p:pic>
        <p:nvPicPr>
          <p:cNvPr id="1026" name="Picture 2" descr="H:\My Pictures\33191_407.jpg"/>
          <p:cNvPicPr>
            <a:picLocks noChangeAspect="1" noChangeArrowheads="1"/>
          </p:cNvPicPr>
          <p:nvPr/>
        </p:nvPicPr>
        <p:blipFill>
          <a:blip r:embed="rId2"/>
          <a:srcRect/>
          <a:stretch>
            <a:fillRect/>
          </a:stretch>
        </p:blipFill>
        <p:spPr bwMode="auto">
          <a:xfrm>
            <a:off x="18926" y="285728"/>
            <a:ext cx="9125074" cy="576704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alpha val="83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13500000" scaled="1"/>
          <a:tileRect/>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8686800" cy="5376672"/>
          </a:xfrm>
        </p:spPr>
        <p:txBody>
          <a:bodyPr/>
          <a:lstStyle/>
          <a:p>
            <a:pPr algn="r" rtl="1"/>
            <a:r>
              <a:rPr lang="fa-IR" dirty="0" smtClean="0"/>
              <a:t>وی </a:t>
            </a:r>
            <a:r>
              <a:rPr lang="ar-SA" dirty="0" smtClean="0"/>
              <a:t>از </a:t>
            </a:r>
            <a:r>
              <a:rPr lang="fa-IR" dirty="0" smtClean="0"/>
              <a:t>۲۹</a:t>
            </a:r>
            <a:r>
              <a:rPr lang="ar-SA" dirty="0" smtClean="0"/>
              <a:t> تیرماه سال </a:t>
            </a:r>
            <a:r>
              <a:rPr lang="fa-IR" dirty="0" smtClean="0"/>
              <a:t>۸۷</a:t>
            </a:r>
            <a:r>
              <a:rPr lang="ar-SA" dirty="0" smtClean="0"/>
              <a:t> سلسله اظهارنظرهای جنجال انگیزی را در دوستی با ساکنان غاصب سرزمین های اشغالی یا به گفته خود وی مردم اسرائیل آغاز کرد. </a:t>
            </a:r>
            <a:endParaRPr lang="fa-IR" dirty="0" smtClean="0"/>
          </a:p>
          <a:p>
            <a:pPr algn="r" rtl="1"/>
            <a:r>
              <a:rPr lang="ar-SA" dirty="0" smtClean="0"/>
              <a:t>مشایی در </a:t>
            </a:r>
            <a:r>
              <a:rPr lang="fa-IR" dirty="0" smtClean="0"/>
              <a:t>۲۰</a:t>
            </a:r>
            <a:r>
              <a:rPr lang="ar-SA" dirty="0" smtClean="0"/>
              <a:t> مرداد ماه سال گذشته برای «هزارمین بار» بر دوستی با مردم اسرائیل تاکید کرد. </a:t>
            </a:r>
            <a:endParaRPr lang="fa-IR" dirty="0" smtClean="0"/>
          </a:p>
          <a:p>
            <a:pPr algn="r" rtl="1"/>
            <a:endParaRPr lang="en-US" dirty="0"/>
          </a:p>
        </p:txBody>
      </p:sp>
      <p:sp>
        <p:nvSpPr>
          <p:cNvPr id="4" name="Rectangle 3"/>
          <p:cNvSpPr/>
          <p:nvPr/>
        </p:nvSpPr>
        <p:spPr>
          <a:xfrm>
            <a:off x="0" y="357166"/>
            <a:ext cx="8973932" cy="769441"/>
          </a:xfrm>
          <a:prstGeom prst="rect">
            <a:avLst/>
          </a:prstGeom>
          <a:noFill/>
        </p:spPr>
        <p:txBody>
          <a:bodyPr wrap="none" lIns="91440" tIns="45720" rIns="91440" bIns="45720">
            <a:spAutoFit/>
          </a:bodyPr>
          <a:lstStyle/>
          <a:p>
            <a:pPr rtl="1"/>
            <a:r>
              <a:rPr lang="ar-SA"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اظهارات مشایی درباره دوستی با مردم اسرائیل </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alpha val="17000"/>
              </a:schemeClr>
            </a:gs>
            <a:gs pos="16000">
              <a:srgbClr val="00CCCC"/>
            </a:gs>
            <a:gs pos="47000">
              <a:srgbClr val="9999FF"/>
            </a:gs>
            <a:gs pos="60001">
              <a:srgbClr val="2E6792"/>
            </a:gs>
            <a:gs pos="71001">
              <a:srgbClr val="3333CC"/>
            </a:gs>
            <a:gs pos="81000">
              <a:srgbClr val="1170FF"/>
            </a:gs>
            <a:gs pos="100000">
              <a:srgbClr val="006699"/>
            </a:gs>
          </a:gsLst>
          <a:lin ang="8100000" scaled="1"/>
          <a:tileRect/>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Low" rtl="1"/>
            <a:r>
              <a:rPr lang="ar-SA" dirty="0" smtClean="0"/>
              <a:t>در دومین همایش فرصت های سرمایه گذاری در صنعت گردشگری ایران در آبان ماه </a:t>
            </a:r>
            <a:r>
              <a:rPr lang="fa-IR" dirty="0" smtClean="0"/>
              <a:t>۱۳۸۷</a:t>
            </a:r>
            <a:r>
              <a:rPr lang="ar-SA" dirty="0" smtClean="0"/>
              <a:t> هنگام شروع مراسم و قبل از تلاوت قرآن </a:t>
            </a:r>
            <a:r>
              <a:rPr lang="fa-IR" dirty="0" smtClean="0"/>
              <a:t>۱۲</a:t>
            </a:r>
            <a:r>
              <a:rPr lang="ar-SA" dirty="0" smtClean="0"/>
              <a:t>خانم با لباس محلی دف زنان به همراه یکی از خوانندگان کرد کشور روی سن آمده و در حالی که قرآن را در سینی گذاشته بودند با حالات ریتمیک آن را به قاری تحویل داده و سن را ترک کردند و سپس قاری مراسم، کریم منصوری شروع به تلاوت قرآن کرد. پس از پایان تلاوت قرآن دوباره این افراد به همان صورت روی سن آمدند و در حالی که دف می زدند قرآن را تحویل گرفته و سن را ترک کردند.</a:t>
            </a:r>
            <a:endParaRPr lang="en-US" dirty="0"/>
          </a:p>
        </p:txBody>
      </p:sp>
      <p:sp>
        <p:nvSpPr>
          <p:cNvPr id="4" name="Rectangle 3"/>
          <p:cNvSpPr/>
          <p:nvPr/>
        </p:nvSpPr>
        <p:spPr>
          <a:xfrm>
            <a:off x="1857356" y="285728"/>
            <a:ext cx="478368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مراسم حاملان قرآن </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sz="2000" dirty="0" smtClean="0">
                <a:solidFill>
                  <a:schemeClr val="bg1"/>
                </a:solidFill>
              </a:rPr>
              <a:t>پانزدهمین جشنواره تحقیقاتی علوم پزشکی رازی (یکشنبه 20دی88)</a:t>
            </a:r>
          </a:p>
          <a:p>
            <a:pPr algn="r" rtl="1">
              <a:buNone/>
            </a:pPr>
            <a:r>
              <a:rPr lang="fa-IR" dirty="0" smtClean="0">
                <a:solidFill>
                  <a:schemeClr val="bg1"/>
                </a:solidFill>
              </a:rPr>
              <a:t>بروید زندگی نوح را پیدا کنید ، مدیریت نکرده ،950 سال بوده اما مدیریت جامع نکرده است ، نتوانسته عدالت را برقرار کند.</a:t>
            </a:r>
          </a:p>
          <a:p>
            <a:pPr algn="r" rtl="1">
              <a:buNone/>
            </a:pPr>
            <a:r>
              <a:rPr lang="fa-IR" dirty="0" smtClean="0">
                <a:solidFill>
                  <a:schemeClr val="bg1"/>
                </a:solidFill>
              </a:rPr>
              <a:t>پیامبران نتوانستند عدالت را برقرار کنند. </a:t>
            </a:r>
          </a:p>
          <a:p>
            <a:pPr algn="r" rtl="1">
              <a:buNone/>
            </a:pPr>
            <a:r>
              <a:rPr lang="fa-IR" dirty="0" smtClean="0">
                <a:solidFill>
                  <a:schemeClr val="bg1"/>
                </a:solidFill>
              </a:rPr>
              <a:t>پیامبر اسلام هم فصل جدیدی است که باید دید ایشان چقدر مدیریت کرده است؟ اما اگر اینها مدیریت می کردند ، عدالت را برقرار می کردند.</a:t>
            </a:r>
          </a:p>
          <a:p>
            <a:pPr algn="r" rtl="1">
              <a:buNone/>
            </a:pPr>
            <a:endParaRPr lang="fa-IR" dirty="0" smtClean="0">
              <a:solidFill>
                <a:schemeClr val="bg1"/>
              </a:solidFill>
            </a:endParaRPr>
          </a:p>
          <a:p>
            <a:pPr algn="r" rtl="1">
              <a:buNone/>
            </a:pPr>
            <a:endParaRPr lang="fa-IR" dirty="0" smtClean="0">
              <a:solidFill>
                <a:schemeClr val="bg1"/>
              </a:solidFill>
            </a:endParaRPr>
          </a:p>
          <a:p>
            <a:pPr rtl="1">
              <a:buNone/>
            </a:pPr>
            <a:r>
              <a:rPr lang="fa-IR" dirty="0" smtClean="0">
                <a:solidFill>
                  <a:schemeClr val="bg1"/>
                </a:solidFill>
              </a:rPr>
              <a:t>خبرگزاری فارس</a:t>
            </a:r>
            <a:endParaRPr lang="en-US" dirty="0">
              <a:solidFill>
                <a:schemeClr val="bg1"/>
              </a:solidFill>
            </a:endParaRPr>
          </a:p>
        </p:txBody>
      </p:sp>
      <p:sp>
        <p:nvSpPr>
          <p:cNvPr id="4" name="Rectangle 3"/>
          <p:cNvSpPr/>
          <p:nvPr/>
        </p:nvSpPr>
        <p:spPr>
          <a:xfrm>
            <a:off x="1500166" y="285728"/>
            <a:ext cx="659667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زیر سوال بردن مدیریت انبیا</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3829048" cy="1143000"/>
          </a:xfrm>
        </p:spPr>
        <p:txBody>
          <a:bodyPr>
            <a:normAutofit fontScale="90000"/>
          </a:bodyPr>
          <a:lstStyle/>
          <a:p>
            <a:r>
              <a:rPr lang="fa-IR" dirty="0" smtClean="0"/>
              <a:t>عکس با هدیه تهرانی</a:t>
            </a:r>
            <a:endParaRPr lang="en-US" dirty="0"/>
          </a:p>
        </p:txBody>
      </p:sp>
      <p:pic>
        <p:nvPicPr>
          <p:cNvPr id="3074" name="Picture 2" descr="H:\nf00087280-1.jpg"/>
          <p:cNvPicPr>
            <a:picLocks noChangeAspect="1" noChangeArrowheads="1"/>
          </p:cNvPicPr>
          <p:nvPr/>
        </p:nvPicPr>
        <p:blipFill>
          <a:blip r:embed="rId2"/>
          <a:srcRect/>
          <a:stretch>
            <a:fillRect/>
          </a:stretch>
        </p:blipFill>
        <p:spPr bwMode="auto">
          <a:xfrm>
            <a:off x="4381500" y="95250"/>
            <a:ext cx="4762500" cy="67627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rtl="1"/>
            <a:r>
              <a:rPr lang="fa-IR" dirty="0" smtClean="0"/>
              <a:t>پس از تکذیب همجواری با هدیه تهرانی نشریه پنجره عکس اختصاصی مشایی کنار هدیه را چاپ کرد</a:t>
            </a:r>
            <a:endParaRPr lang="en-US" dirty="0"/>
          </a:p>
        </p:txBody>
      </p:sp>
      <p:pic>
        <p:nvPicPr>
          <p:cNvPr id="1026" name="Picture 2" descr="I:\48623_511.jpg"/>
          <p:cNvPicPr>
            <a:picLocks noChangeAspect="1" noChangeArrowheads="1"/>
          </p:cNvPicPr>
          <p:nvPr/>
        </p:nvPicPr>
        <p:blipFill>
          <a:blip r:embed="rId2"/>
          <a:srcRect/>
          <a:stretch>
            <a:fillRect/>
          </a:stretch>
        </p:blipFill>
        <p:spPr bwMode="auto">
          <a:xfrm>
            <a:off x="0" y="1103499"/>
            <a:ext cx="7429520" cy="575450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pPr algn="r" rtl="1"/>
            <a:r>
              <a:rPr lang="fa-IR" dirty="0" smtClean="0"/>
              <a:t>دیدار مهتاب کرامتی و مهناز افشار با مشایی</a:t>
            </a:r>
            <a:br>
              <a:rPr lang="fa-IR" dirty="0" smtClean="0"/>
            </a:br>
            <a:r>
              <a:rPr lang="fa-IR" dirty="0" smtClean="0"/>
              <a:t>در دفتر کار وی (به طور جداگانه) – </a:t>
            </a:r>
            <a:r>
              <a:rPr lang="fa-IR" smtClean="0"/>
              <a:t>دی 1388</a:t>
            </a:r>
            <a:endParaRPr lang="en-US" dirty="0"/>
          </a:p>
        </p:txBody>
      </p:sp>
      <p:pic>
        <p:nvPicPr>
          <p:cNvPr id="1026" name="Picture 2" descr="H:\rahims1.jpg"/>
          <p:cNvPicPr>
            <a:picLocks noChangeAspect="1" noChangeArrowheads="1"/>
          </p:cNvPicPr>
          <p:nvPr/>
        </p:nvPicPr>
        <p:blipFill>
          <a:blip r:embed="rId2"/>
          <a:srcRect/>
          <a:stretch>
            <a:fillRect/>
          </a:stretch>
        </p:blipFill>
        <p:spPr bwMode="auto">
          <a:xfrm>
            <a:off x="428596" y="2571744"/>
            <a:ext cx="5138762" cy="342584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7298"/>
            <a:ext cx="8258204" cy="4768865"/>
          </a:xfrm>
        </p:spPr>
        <p:txBody>
          <a:bodyPr>
            <a:normAutofit fontScale="92500" lnSpcReduction="10000"/>
          </a:bodyPr>
          <a:lstStyle/>
          <a:p>
            <a:pPr algn="r" rtl="1"/>
            <a:r>
              <a:rPr lang="fa-IR" dirty="0" smtClean="0"/>
              <a:t>تولد </a:t>
            </a:r>
            <a:r>
              <a:rPr lang="ar-SA" dirty="0" smtClean="0"/>
              <a:t>آبان </a:t>
            </a:r>
            <a:r>
              <a:rPr lang="ar-SA" dirty="0"/>
              <a:t>ماه </a:t>
            </a:r>
            <a:r>
              <a:rPr lang="fa-IR" dirty="0"/>
              <a:t>۱۳۳۹</a:t>
            </a:r>
            <a:r>
              <a:rPr lang="ar-SA" dirty="0"/>
              <a:t> در رامسر </a:t>
            </a:r>
            <a:endParaRPr lang="fa-IR" dirty="0" smtClean="0"/>
          </a:p>
          <a:p>
            <a:pPr algn="r" rtl="1"/>
            <a:r>
              <a:rPr lang="ar-SA" sz="2800" dirty="0"/>
              <a:t>مدرک </a:t>
            </a:r>
            <a:r>
              <a:rPr lang="fa-IR" sz="2800" dirty="0" smtClean="0"/>
              <a:t> تحصیلی </a:t>
            </a:r>
            <a:r>
              <a:rPr lang="ar-SA" sz="2800" dirty="0" smtClean="0"/>
              <a:t>مهندسی </a:t>
            </a:r>
            <a:r>
              <a:rPr lang="ar-SA" sz="2800" dirty="0"/>
              <a:t>الکترونیک </a:t>
            </a:r>
            <a:r>
              <a:rPr lang="ar-SA" sz="2800" dirty="0" smtClean="0"/>
              <a:t>از </a:t>
            </a:r>
            <a:r>
              <a:rPr lang="ar-SA" sz="2800" dirty="0"/>
              <a:t>دانشگاه صنعتی </a:t>
            </a:r>
            <a:r>
              <a:rPr lang="ar-SA" sz="2800" dirty="0" smtClean="0"/>
              <a:t>اصفهان</a:t>
            </a:r>
            <a:endParaRPr lang="fa-IR" sz="2800" dirty="0" smtClean="0"/>
          </a:p>
          <a:p>
            <a:pPr algn="r" rtl="1"/>
            <a:r>
              <a:rPr lang="fa-IR" sz="2800" dirty="0" smtClean="0"/>
              <a:t>سوابق مسوولیتی:</a:t>
            </a:r>
            <a:r>
              <a:rPr lang="ar-SA" sz="2800" dirty="0"/>
              <a:t>مدیرکل اجتماعی وزارت کشور، مدیر شبکه رادیو پیام، مدیر شبکه رادیو تهران، معاون اجتماعی و فرهنگی شهرداری تهران، رئیس سازمان فرهنگی هنری شهرداری تهران در زمان شهرداری دکتر احمدی نژاد. </a:t>
            </a:r>
            <a:r>
              <a:rPr lang="ar-SA" sz="2800" dirty="0" smtClean="0"/>
              <a:t>رئیس سازمان میراث فرهنگی، صنایع دستی و گردشگری</a:t>
            </a:r>
            <a:endParaRPr lang="fa-IR" sz="2800" dirty="0" smtClean="0"/>
          </a:p>
          <a:p>
            <a:pPr algn="r" rtl="1"/>
            <a:r>
              <a:rPr lang="ar-SA" sz="2800" dirty="0" smtClean="0"/>
              <a:t>سوابق </a:t>
            </a:r>
            <a:r>
              <a:rPr lang="ar-SA" sz="2800" dirty="0"/>
              <a:t>فعلی </a:t>
            </a:r>
            <a:r>
              <a:rPr lang="ar-SA" sz="2800" dirty="0" smtClean="0"/>
              <a:t>: </a:t>
            </a:r>
            <a:r>
              <a:rPr lang="ar-SA" sz="2800" dirty="0"/>
              <a:t>جانشین رئیس جمهور در شورای عالی ایرانیان خارج از کشور، عضو شورای نظارت بر صدا و سیما، عضو شورای فرهنگی دولت، نماینده رئیس جمهور در شورای نظارت بر سازمان صدا و سیما، عضو کمیسیون های اقتصادی و فرهنگی دولت و در </a:t>
            </a:r>
            <a:r>
              <a:rPr lang="fa-IR" sz="2800" dirty="0" smtClean="0"/>
              <a:t>رئیس دفتر رئیس جمهور</a:t>
            </a:r>
            <a:endParaRPr lang="en-US" sz="2800" dirty="0"/>
          </a:p>
          <a:p>
            <a:pPr algn="r" rtl="1"/>
            <a:endParaRPr lang="en-US" sz="2800" dirty="0"/>
          </a:p>
        </p:txBody>
      </p:sp>
      <p:sp>
        <p:nvSpPr>
          <p:cNvPr id="2" name="Title 1"/>
          <p:cNvSpPr>
            <a:spLocks noGrp="1"/>
          </p:cNvSpPr>
          <p:nvPr>
            <p:ph type="title"/>
          </p:nvPr>
        </p:nvSpPr>
        <p:spPr/>
        <p:txBody>
          <a:bodyPr/>
          <a:lstStyle/>
          <a:p>
            <a:r>
              <a:rPr lang="fa-IR" dirty="0" smtClean="0"/>
              <a:t>رحیم مشایی</a:t>
            </a:r>
            <a:endParaRPr lang="en-US" dirty="0"/>
          </a:p>
        </p:txBody>
      </p:sp>
    </p:spTree>
  </p:cSld>
  <p:clrMapOvr>
    <a:masterClrMapping/>
  </p:clrMapOvr>
  <p:transition spd="slow">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ks\pic\43733_724.jpg"/>
          <p:cNvPicPr>
            <a:picLocks noChangeAspect="1" noChangeArrowheads="1"/>
          </p:cNvPicPr>
          <p:nvPr/>
        </p:nvPicPr>
        <p:blipFill>
          <a:blip r:embed="rId2"/>
          <a:srcRect/>
          <a:stretch>
            <a:fillRect/>
          </a:stretch>
        </p:blipFill>
        <p:spPr bwMode="auto">
          <a:xfrm>
            <a:off x="0" y="0"/>
            <a:ext cx="4179124" cy="6429420"/>
          </a:xfrm>
          <a:prstGeom prst="rect">
            <a:avLst/>
          </a:prstGeom>
          <a:noFill/>
        </p:spPr>
      </p:pic>
      <p:pic>
        <p:nvPicPr>
          <p:cNvPr id="2050" name="Picture 2" descr="H:\Mashaee-hasani1.jpg"/>
          <p:cNvPicPr>
            <a:picLocks noChangeAspect="1" noChangeArrowheads="1"/>
          </p:cNvPicPr>
          <p:nvPr/>
        </p:nvPicPr>
        <p:blipFill>
          <a:blip r:embed="rId3"/>
          <a:srcRect/>
          <a:stretch>
            <a:fillRect/>
          </a:stretch>
        </p:blipFill>
        <p:spPr bwMode="auto">
          <a:xfrm>
            <a:off x="4214809" y="214290"/>
            <a:ext cx="4910355" cy="621510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r="-100000" b="-10000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rtl="1"/>
            <a:r>
              <a:rPr lang="fa-IR" dirty="0" smtClean="0"/>
              <a:t>رضا رحیم مشایی به همراه فرزند رئیس جمهور</a:t>
            </a:r>
            <a:endParaRPr lang="en-US" dirty="0"/>
          </a:p>
        </p:txBody>
      </p:sp>
      <p:pic>
        <p:nvPicPr>
          <p:cNvPr id="4098" name="Picture 2" descr="H:\reza rahim mashaee.jpg"/>
          <p:cNvPicPr>
            <a:picLocks noChangeAspect="1" noChangeArrowheads="1"/>
          </p:cNvPicPr>
          <p:nvPr/>
        </p:nvPicPr>
        <p:blipFill>
          <a:blip r:embed="rId2"/>
          <a:srcRect/>
          <a:stretch>
            <a:fillRect/>
          </a:stretch>
        </p:blipFill>
        <p:spPr bwMode="auto">
          <a:xfrm>
            <a:off x="928662" y="1448917"/>
            <a:ext cx="7216180" cy="5409083"/>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60716" y="1481138"/>
            <a:ext cx="8022567" cy="4525962"/>
          </a:xfrm>
          <a:prstGeom prst="rect">
            <a:avLst/>
          </a:prstGeom>
        </p:spPr>
      </p:pic>
    </p:spTree>
    <p:extLst>
      <p:ext uri="{BB962C8B-B14F-4D97-AF65-F5344CB8AC3E}">
        <p14:creationId xmlns:p14="http://schemas.microsoft.com/office/powerpoint/2010/main" val="952182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accent3">
                <a:lumMod val="40000"/>
                <a:lumOff val="60000"/>
              </a:schemeClr>
            </a:gs>
            <a:gs pos="13000">
              <a:srgbClr val="F8B049"/>
            </a:gs>
            <a:gs pos="21001">
              <a:srgbClr val="F8B049"/>
            </a:gs>
            <a:gs pos="63000">
              <a:srgbClr val="FEE7F2"/>
            </a:gs>
            <a:gs pos="67000">
              <a:srgbClr val="F952A0"/>
            </a:gs>
            <a:gs pos="69000">
              <a:srgbClr val="C50849"/>
            </a:gs>
            <a:gs pos="82001">
              <a:srgbClr val="B43E85"/>
            </a:gs>
            <a:gs pos="100000">
              <a:srgbClr val="F8B049"/>
            </a:gs>
          </a:gsLst>
          <a:lin ang="135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857232"/>
            <a:ext cx="8472518" cy="5268931"/>
          </a:xfrm>
        </p:spPr>
        <p:txBody>
          <a:bodyPr>
            <a:normAutofit/>
          </a:bodyPr>
          <a:lstStyle/>
          <a:p>
            <a:pPr algn="r" rtl="1"/>
            <a:r>
              <a:rPr lang="ar-SA" sz="2000" b="1" dirty="0"/>
              <a:t>ادعای بازسازی مسیر حرکت امام </a:t>
            </a:r>
            <a:r>
              <a:rPr lang="ar-SA" sz="2000" b="1" dirty="0" smtClean="0"/>
              <a:t>زمان</a:t>
            </a:r>
            <a:endParaRPr lang="fa-IR" sz="2000" b="1" dirty="0" smtClean="0"/>
          </a:p>
          <a:p>
            <a:pPr algn="r" rtl="1"/>
            <a:r>
              <a:rPr lang="ar-SA" sz="2000" b="1" dirty="0"/>
              <a:t>ماجرای مصاحبه با روزنامه ترکیه ای درباره </a:t>
            </a:r>
            <a:r>
              <a:rPr lang="ar-SA" sz="2000" b="1" dirty="0" smtClean="0"/>
              <a:t>حجاب</a:t>
            </a:r>
            <a:r>
              <a:rPr lang="fa-IR" sz="2000" b="1" dirty="0" smtClean="0"/>
              <a:t>(می توانید حجابتان را بردارید)</a:t>
            </a:r>
          </a:p>
          <a:p>
            <a:pPr algn="r" rtl="1"/>
            <a:r>
              <a:rPr lang="ar-SA" sz="2000" b="1" dirty="0"/>
              <a:t>مراسم رقص </a:t>
            </a:r>
            <a:r>
              <a:rPr lang="ar-SA" sz="2000" b="1" dirty="0" smtClean="0"/>
              <a:t>ترکیه</a:t>
            </a:r>
            <a:endParaRPr lang="fa-IR" sz="2000" b="1" dirty="0" smtClean="0"/>
          </a:p>
          <a:p>
            <a:pPr algn="r" rtl="1">
              <a:buNone/>
            </a:pPr>
            <a:r>
              <a:rPr lang="ar-SA" sz="2000" dirty="0"/>
              <a:t>اظهارنظرها و اقدامات </a:t>
            </a:r>
            <a:r>
              <a:rPr lang="ar-SA" sz="2000" dirty="0" smtClean="0"/>
              <a:t>جنجالی</a:t>
            </a:r>
            <a:r>
              <a:rPr lang="fa-IR" sz="2000" dirty="0" smtClean="0"/>
              <a:t>:</a:t>
            </a:r>
          </a:p>
          <a:p>
            <a:pPr algn="r" rtl="1"/>
            <a:r>
              <a:rPr lang="ar-SA" sz="2000" b="1" dirty="0"/>
              <a:t>اظهارات مشایی درباره دوستی با مردم </a:t>
            </a:r>
            <a:r>
              <a:rPr lang="ar-SA" sz="2000" b="1" dirty="0" smtClean="0"/>
              <a:t>اسرائیل</a:t>
            </a:r>
            <a:endParaRPr lang="fa-IR" sz="2000" b="1" dirty="0" smtClean="0"/>
          </a:p>
          <a:p>
            <a:pPr algn="r" rtl="1"/>
            <a:r>
              <a:rPr lang="ar-SA" sz="2000" b="1" dirty="0"/>
              <a:t>مراسم حاملان </a:t>
            </a:r>
            <a:r>
              <a:rPr lang="ar-SA" sz="2000" b="1" dirty="0" smtClean="0"/>
              <a:t>قرآن</a:t>
            </a:r>
            <a:endParaRPr lang="fa-IR" sz="2000" b="1" dirty="0" smtClean="0"/>
          </a:p>
          <a:p>
            <a:pPr algn="r" rtl="1"/>
            <a:r>
              <a:rPr lang="ar-SA" sz="2000" b="1" dirty="0"/>
              <a:t>ادغام سازمان حج و زیارت در سازمان زیر نظر مشایی </a:t>
            </a:r>
            <a:endParaRPr lang="fa-IR" sz="2000" b="1" dirty="0" smtClean="0"/>
          </a:p>
          <a:p>
            <a:pPr algn="r" rtl="1"/>
            <a:r>
              <a:rPr lang="fa-IR" sz="2000" b="1" dirty="0" smtClean="0"/>
              <a:t>به تعداد انسانهای روی زمین خدا هست . خدا نمی تواند محور وحدت باشد</a:t>
            </a:r>
          </a:p>
          <a:p>
            <a:pPr algn="r" rtl="1"/>
            <a:r>
              <a:rPr lang="fa-IR" sz="2000" b="1" dirty="0" smtClean="0"/>
              <a:t>خدا در آفرینش انسان به خودش بدهکار است ( انسان به خدا بدهکار نیست)</a:t>
            </a:r>
          </a:p>
          <a:p>
            <a:pPr algn="r" rtl="1"/>
            <a:r>
              <a:rPr lang="ar-SA" sz="2000" dirty="0" smtClean="0"/>
              <a:t>دوره آن که کسی بخواهد دینی را بر دنیا حاکم کند گذشته است دنیای امروز گوش هایش بیشتر از همیشه تاریخ باز است که زیباترین پیام ها را بشنود</a:t>
            </a:r>
            <a:r>
              <a:rPr lang="fa-IR" sz="2000" dirty="0" smtClean="0"/>
              <a:t>.</a:t>
            </a:r>
          </a:p>
          <a:p>
            <a:pPr algn="r" rtl="1"/>
            <a:r>
              <a:rPr lang="fa-IR" sz="2000" dirty="0" smtClean="0"/>
              <a:t>زیر سوال بردن مدیریت انبیا (دی 1388)</a:t>
            </a:r>
          </a:p>
          <a:p>
            <a:pPr algn="r" rtl="1"/>
            <a:r>
              <a:rPr lang="fa-IR" sz="2000" dirty="0" smtClean="0"/>
              <a:t>خدا میلیاردها آدم خلق کند (آنوقت) 200تا بوعلی سینا از توی آنها دربیاید هنر نیست.</a:t>
            </a:r>
            <a:endParaRPr lang="en-US" sz="2000" dirty="0"/>
          </a:p>
          <a:p>
            <a:pPr algn="r" rtl="1"/>
            <a:r>
              <a:rPr lang="ar-SA" sz="2000" b="1" dirty="0"/>
              <a:t>معاون </a:t>
            </a:r>
            <a:r>
              <a:rPr lang="ar-SA" sz="2000" b="1" dirty="0" smtClean="0"/>
              <a:t>اول</a:t>
            </a:r>
            <a:r>
              <a:rPr lang="fa-IR" sz="2000" b="1" dirty="0" smtClean="0"/>
              <a:t>ی مشایی</a:t>
            </a:r>
            <a:endParaRPr lang="en-US" sz="2000" dirty="0"/>
          </a:p>
        </p:txBody>
      </p:sp>
      <p:sp>
        <p:nvSpPr>
          <p:cNvPr id="4" name="Rectangle 3"/>
          <p:cNvSpPr/>
          <p:nvPr/>
        </p:nvSpPr>
        <p:spPr>
          <a:xfrm>
            <a:off x="4147198" y="0"/>
            <a:ext cx="4996802"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fa-I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ایرادهای مطرح</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dissolve/>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Low" rtl="1"/>
            <a:r>
              <a:rPr lang="ar-SA" dirty="0">
                <a:solidFill>
                  <a:schemeClr val="tx2">
                    <a:lumMod val="50000"/>
                  </a:schemeClr>
                </a:solidFill>
              </a:rPr>
              <a:t>اولین اظهارنظر جنجالی مشایی انتشار مصاحبه وی با روزنامه صباح چاپ ترکیه بود که بر اساس گزارش رسانه ها مشایی در این مصاحبه در پاسخ به «الیف کوربا» خبرنگار زن روزنامه صباح که «آیا می توانم روسری ام را بردارم؟» گفته است: «بله! این جا ایران آزاد است.» مشایی در ادامه گفته بود: «در ایران استفاده از حجاب بدون اجبار است و هیچ فشاری از طرف حکومت در استفاده از حجاب اعمال نمی شود. این یک انتخاب کاملا شخصی است. اگر شما در ایران از روسری و حجاب استفاده نکنید هیچ مقام دولتی به شما تذکری نخواهد داد.</a:t>
            </a:r>
            <a:endParaRPr lang="en-US" dirty="0">
              <a:solidFill>
                <a:schemeClr val="tx2">
                  <a:lumMod val="50000"/>
                </a:schemeClr>
              </a:solidFill>
            </a:endParaRPr>
          </a:p>
        </p:txBody>
      </p:sp>
      <p:sp>
        <p:nvSpPr>
          <p:cNvPr id="4" name="Rectangle 3"/>
          <p:cNvSpPr/>
          <p:nvPr/>
        </p:nvSpPr>
        <p:spPr>
          <a:xfrm>
            <a:off x="500034" y="500042"/>
            <a:ext cx="8082662"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a:r>
              <a:rPr lang="ar-SA" sz="3600" b="1" dirty="0"/>
              <a:t>ماجرای مصاحبه با روزنامه ترکیه ای درباره حجاب </a:t>
            </a:r>
            <a:endParaRPr lang="en-US" sz="3600" dirty="0"/>
          </a:p>
        </p:txBody>
      </p:sp>
    </p:spTree>
  </p:cSld>
  <p:clrMapOvr>
    <a:masterClrMapping/>
  </p:clrMapOvr>
  <p:transition spd="slow">
    <p:wheel spokes="8"/>
    <p:sndAc>
      <p:stSnd>
        <p:snd r:embed="rId2" name="push.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60000"/>
                <a:lumOff val="40000"/>
              </a:schemeClr>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Low" rtl="1"/>
            <a:r>
              <a:rPr lang="ar-SA" dirty="0">
                <a:solidFill>
                  <a:schemeClr val="bg1">
                    <a:lumMod val="95000"/>
                  </a:schemeClr>
                </a:solidFill>
              </a:rPr>
              <a:t>یکی از جنجالی ترین اظهارنظرها در زمان ریاست مشایی در سازمان فرهنگی، هنری شهرداری تهران که هیچ گاه نه تایید شد و نه تکذیب مربوط به انتشار نقشه ای بود که گفته می شد با موضوعیت مسیر حرکت امام زمان(عج) تهیه شده است... در آن زمان بسیاری از سایت ها این خبر را منتشر کردند که بر اساس طرح شهرداری، مسیر حرکت امام زمان(عج) پژوهش و شناسایی شده و شهرداری تهران بر اساس آن قصد دارد به بازسازی و نوسازی این مسیر به عنوان یک تکلیف شرعی بپردازد. گفته می شد این نقشه در شمارگان بسیار گسترده چاپ شد ولی یکی از مسئولان کشور با آگاهی از تبعات این موضوع از توزیع آن جلوگیری کرد...» </a:t>
            </a:r>
            <a:endParaRPr lang="en-US" dirty="0">
              <a:solidFill>
                <a:schemeClr val="bg1">
                  <a:lumMod val="95000"/>
                </a:schemeClr>
              </a:solidFill>
            </a:endParaRPr>
          </a:p>
          <a:p>
            <a:pPr algn="r" rtl="1">
              <a:buNone/>
            </a:pPr>
            <a:endParaRPr lang="en-US" dirty="0"/>
          </a:p>
        </p:txBody>
      </p:sp>
      <p:sp>
        <p:nvSpPr>
          <p:cNvPr id="5" name="Rectangle 4"/>
          <p:cNvSpPr/>
          <p:nvPr/>
        </p:nvSpPr>
        <p:spPr>
          <a:xfrm>
            <a:off x="117170" y="357166"/>
            <a:ext cx="9026830" cy="923330"/>
          </a:xfrm>
          <a:prstGeom prst="rect">
            <a:avLst/>
          </a:prstGeom>
          <a:noFill/>
        </p:spPr>
        <p:txBody>
          <a:bodyPr wrap="none" lIns="91440" tIns="45720" rIns="91440" bIns="45720">
            <a:spAutoFit/>
          </a:bodyPr>
          <a:lstStyle/>
          <a:p>
            <a:pPr algn="ctr"/>
            <a:r>
              <a:rPr lang="ar-SA"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ادعای بازسازی مسیر حرکت امام زمان</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ransition spd="slow">
    <p:wipe/>
    <p:sndAc>
      <p:stSnd>
        <p:snd r:embed="rId2" name="wind.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ar-SA" dirty="0" smtClean="0"/>
              <a:t>در </a:t>
            </a:r>
            <a:r>
              <a:rPr lang="fa-IR" dirty="0" smtClean="0"/>
              <a:t>۷</a:t>
            </a:r>
            <a:r>
              <a:rPr lang="ar-SA" dirty="0" smtClean="0"/>
              <a:t> دی ماه </a:t>
            </a:r>
            <a:r>
              <a:rPr lang="fa-IR" dirty="0" smtClean="0"/>
              <a:t>۱۳۸۵</a:t>
            </a:r>
            <a:r>
              <a:rPr lang="ar-SA" dirty="0" smtClean="0"/>
              <a:t> فیلمی از مراسم افتتاحیه نمایشگاه گردشگری کشورهای عضو سازمان کنفرانس اسلامی در استانبول ترکیه که با رقص و آواز زنان همراه بود منتشر شد. البته این مراسم مربوط به </a:t>
            </a:r>
            <a:r>
              <a:rPr lang="fa-IR" dirty="0" smtClean="0"/>
              <a:t>۴</a:t>
            </a:r>
            <a:r>
              <a:rPr lang="ar-SA" dirty="0" smtClean="0"/>
              <a:t> آذر سال </a:t>
            </a:r>
            <a:r>
              <a:rPr lang="fa-IR" dirty="0" smtClean="0"/>
              <a:t>۸۴</a:t>
            </a:r>
            <a:r>
              <a:rPr lang="ar-SA" dirty="0" smtClean="0"/>
              <a:t> بود و این فیلم با </a:t>
            </a:r>
            <a:r>
              <a:rPr lang="fa-IR" dirty="0" smtClean="0"/>
              <a:t>۱۳</a:t>
            </a:r>
            <a:r>
              <a:rPr lang="ar-SA" dirty="0" smtClean="0"/>
              <a:t> ماه تاخیر توسط یک سایت اینترنتی داخلی منتشر شده بود. این فیلم که یک ساعت و </a:t>
            </a:r>
            <a:r>
              <a:rPr lang="fa-IR" dirty="0" smtClean="0"/>
              <a:t>۵</a:t>
            </a:r>
            <a:r>
              <a:rPr lang="ar-SA" dirty="0" smtClean="0"/>
              <a:t> دقیقه و </a:t>
            </a:r>
            <a:r>
              <a:rPr lang="fa-IR" dirty="0" smtClean="0"/>
              <a:t>۲۶</a:t>
            </a:r>
            <a:r>
              <a:rPr lang="ar-SA" dirty="0" smtClean="0"/>
              <a:t> ثانیه است پس از آغاز مراسم رقص زنان آغاز می شود و تا دقیقه </a:t>
            </a:r>
            <a:r>
              <a:rPr lang="fa-IR" dirty="0" smtClean="0"/>
              <a:t>۱۳</a:t>
            </a:r>
            <a:r>
              <a:rPr lang="ar-SA" dirty="0" smtClean="0"/>
              <a:t> و </a:t>
            </a:r>
            <a:r>
              <a:rPr lang="fa-IR" dirty="0" smtClean="0"/>
              <a:t>۳۰</a:t>
            </a:r>
            <a:r>
              <a:rPr lang="ar-SA" dirty="0" smtClean="0"/>
              <a:t> ثانیه </a:t>
            </a:r>
            <a:r>
              <a:rPr lang="fa-IR" dirty="0" smtClean="0"/>
              <a:t>۳</a:t>
            </a:r>
            <a:r>
              <a:rPr lang="ar-SA" dirty="0" smtClean="0"/>
              <a:t> رقص جداگانه برگزار می شود که بر اساس این فیلم در تمام این صحنه ها رحیم مشایی نیز حضور داشت. </a:t>
            </a:r>
            <a:endParaRPr lang="en-US" dirty="0" smtClean="0"/>
          </a:p>
          <a:p>
            <a:pPr algn="r" rtl="1"/>
            <a:endParaRPr lang="en-US" dirty="0"/>
          </a:p>
        </p:txBody>
      </p:sp>
      <p:sp>
        <p:nvSpPr>
          <p:cNvPr id="4" name="Rectangle 3"/>
          <p:cNvSpPr/>
          <p:nvPr/>
        </p:nvSpPr>
        <p:spPr>
          <a:xfrm>
            <a:off x="2357422" y="285728"/>
            <a:ext cx="4437433"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5400" b="1" dirty="0">
                <a:ln/>
                <a:solidFill>
                  <a:schemeClr val="accent3"/>
                </a:solidFill>
              </a:rPr>
              <a:t>مراسم رقص ترکیه</a:t>
            </a:r>
            <a:endParaRPr lang="en-US" sz="5400" b="1" dirty="0">
              <a:ln/>
              <a:solidFill>
                <a:schemeClr val="accent3"/>
              </a:solidFill>
            </a:endParaRPr>
          </a:p>
        </p:txBody>
      </p:sp>
    </p:spTree>
  </p:cSld>
  <p:clrMapOvr>
    <a:masterClrMapping/>
  </p:clrMapOvr>
  <p:transition spd="slow">
    <p:circle/>
    <p:sndAc>
      <p:stSnd>
        <p:snd r:embed="rId2" name="drumroll.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39784"/>
          </a:xfrm>
        </p:spPr>
        <p:txBody>
          <a:bodyPr/>
          <a:lstStyle/>
          <a:p>
            <a:pPr algn="ctr"/>
            <a:r>
              <a:rPr lang="fa-IR" dirty="0" smtClean="0"/>
              <a:t>مراسم رقص ترکیه</a:t>
            </a:r>
            <a:endParaRPr lang="en-US" dirty="0"/>
          </a:p>
        </p:txBody>
      </p:sp>
      <p:pic>
        <p:nvPicPr>
          <p:cNvPr id="1026" name="Picture 2" descr="H:\1111.jpg"/>
          <p:cNvPicPr>
            <a:picLocks noChangeAspect="1" noChangeArrowheads="1"/>
          </p:cNvPicPr>
          <p:nvPr/>
        </p:nvPicPr>
        <p:blipFill>
          <a:blip r:embed="rId2"/>
          <a:srcRect/>
          <a:stretch>
            <a:fillRect/>
          </a:stretch>
        </p:blipFill>
        <p:spPr bwMode="auto">
          <a:xfrm>
            <a:off x="428596" y="1055329"/>
            <a:ext cx="8329192" cy="580267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rtl="1"/>
            <a:r>
              <a:rPr lang="fa-IR" dirty="0" smtClean="0"/>
              <a:t>مراسم ترکیه</a:t>
            </a:r>
            <a:endParaRPr lang="en-US" dirty="0"/>
          </a:p>
        </p:txBody>
      </p:sp>
      <p:pic>
        <p:nvPicPr>
          <p:cNvPr id="1026" name="Picture 2" descr="H:\raghs masha1.jpg"/>
          <p:cNvPicPr>
            <a:picLocks noChangeAspect="1" noChangeArrowheads="1"/>
          </p:cNvPicPr>
          <p:nvPr/>
        </p:nvPicPr>
        <p:blipFill>
          <a:blip r:embed="rId2"/>
          <a:srcRect/>
          <a:stretch>
            <a:fillRect/>
          </a:stretch>
        </p:blipFill>
        <p:spPr bwMode="auto">
          <a:xfrm>
            <a:off x="928662" y="1428735"/>
            <a:ext cx="7404776" cy="54511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raghs masha2.jpg"/>
          <p:cNvPicPr>
            <a:picLocks noChangeAspect="1" noChangeArrowheads="1"/>
          </p:cNvPicPr>
          <p:nvPr/>
        </p:nvPicPr>
        <p:blipFill>
          <a:blip r:embed="rId2"/>
          <a:srcRect/>
          <a:stretch>
            <a:fillRect/>
          </a:stretch>
        </p:blipFill>
        <p:spPr bwMode="auto">
          <a:xfrm>
            <a:off x="0" y="0"/>
            <a:ext cx="9144000" cy="6962273"/>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TotalTime>
  <Words>376</Words>
  <Application>Microsoft Office PowerPoint</Application>
  <PresentationFormat>On-screen Show (4:3)</PresentationFormat>
  <Paragraphs>50</Paragraphs>
  <Slides>22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Lucida Sans Unicode</vt:lpstr>
      <vt:lpstr>Verdana</vt:lpstr>
      <vt:lpstr>Wingdings 2</vt:lpstr>
      <vt:lpstr>Wingdings 3</vt:lpstr>
      <vt:lpstr>Concourse</vt:lpstr>
      <vt:lpstr>Office Theme</vt:lpstr>
      <vt:lpstr>اسفندیار رحیم مشایی</vt:lpstr>
      <vt:lpstr>رحیم مشایی</vt:lpstr>
      <vt:lpstr>PowerPoint Presentation</vt:lpstr>
      <vt:lpstr>PowerPoint Presentation</vt:lpstr>
      <vt:lpstr>PowerPoint Presentation</vt:lpstr>
      <vt:lpstr>PowerPoint Presentation</vt:lpstr>
      <vt:lpstr>مراسم رقص ترکیه</vt:lpstr>
      <vt:lpstr>مراسم ترکیه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عکس با هدیه تهرانی</vt:lpstr>
      <vt:lpstr>پس از تکذیب همجواری با هدیه تهرانی نشریه پنجره عکس اختصاصی مشایی کنار هدیه را چاپ کرد</vt:lpstr>
      <vt:lpstr>دیدار مهتاب کرامتی و مهناز افشار با مشایی در دفتر کار وی (به طور جداگانه) – دی 1388</vt:lpstr>
      <vt:lpstr>PowerPoint Presentation</vt:lpstr>
      <vt:lpstr>رضا رحیم مشایی به همراه فرزند رئیس جمهور</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اسفندیار رحیم مشایی</dc:title>
  <dc:creator>user</dc:creator>
  <cp:lastModifiedBy>user</cp:lastModifiedBy>
  <cp:revision>20</cp:revision>
  <dcterms:created xsi:type="dcterms:W3CDTF">2010-01-09T18:16:16Z</dcterms:created>
  <dcterms:modified xsi:type="dcterms:W3CDTF">2023-11-05T18:37:00Z</dcterms:modified>
</cp:coreProperties>
</file>