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2"/>
  </p:sldMasterIdLst>
  <p:sldIdLst>
    <p:sldId id="256" r:id="rId3"/>
    <p:sldId id="257" r:id="rId4"/>
    <p:sldId id="258" r:id="rId5"/>
    <p:sldId id="259" r:id="rId6"/>
    <p:sldId id="260" r:id="rId7"/>
    <p:sldId id="261" r:id="rId8"/>
    <p:sldId id="262" r:id="rId9"/>
    <p:sldId id="263" r:id="rId10"/>
    <p:sldId id="264" r:id="rId11"/>
    <p:sldId id="265"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300" r:id="rId34"/>
    <p:sldId id="301" r:id="rId35"/>
    <p:sldId id="302" r:id="rId36"/>
    <p:sldId id="303" r:id="rId37"/>
    <p:sldId id="304" r:id="rId38"/>
    <p:sldId id="305" r:id="rId39"/>
    <p:sldId id="309" r:id="rId40"/>
    <p:sldId id="310" r:id="rId41"/>
    <p:sldId id="311" r:id="rId42"/>
    <p:sldId id="312" r:id="rId43"/>
    <p:sldId id="330" r:id="rId44"/>
    <p:sldId id="331" r:id="rId45"/>
    <p:sldId id="332" r:id="rId46"/>
    <p:sldId id="333" r:id="rId47"/>
    <p:sldId id="334" r:id="rId48"/>
    <p:sldId id="335" r:id="rId49"/>
    <p:sldId id="336" r:id="rId50"/>
    <p:sldId id="337" r:id="rId51"/>
    <p:sldId id="338" r:id="rId52"/>
    <p:sldId id="339" r:id="rId53"/>
    <p:sldId id="348" r:id="rId54"/>
    <p:sldId id="349" r:id="rId55"/>
    <p:sldId id="350" r:id="rId56"/>
    <p:sldId id="351" r:id="rId57"/>
    <p:sldId id="352" r:id="rId58"/>
    <p:sldId id="353" r:id="rId59"/>
    <p:sldId id="354" r:id="rId60"/>
    <p:sldId id="355" r:id="rId61"/>
    <p:sldId id="356" r:id="rId62"/>
    <p:sldId id="357" r:id="rId63"/>
    <p:sldId id="358" r:id="rId64"/>
    <p:sldId id="359" r:id="rId65"/>
    <p:sldId id="360" r:id="rId66"/>
    <p:sldId id="361" r:id="rId67"/>
    <p:sldId id="362" r:id="rId68"/>
    <p:sldId id="366" r:id="rId69"/>
    <p:sldId id="368" r:id="rId70"/>
    <p:sldId id="374" r:id="rId71"/>
    <p:sldId id="375" r:id="rId72"/>
    <p:sldId id="376" r:id="rId73"/>
    <p:sldId id="402" r:id="rId74"/>
    <p:sldId id="759" r:id="rId7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07/7/12/main" xmlns="" val="0"/>
    </p:ext>
    <p:ext uri="{D31A062A-798A-4329-ABDD-BBA856620510}">
      <p14:defaultImageDpi xmlns:p14="http://schemas.microsoft.com/office/powerpoint/2007/7/12/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82" d="100"/>
          <a:sy n="82" d="100"/>
        </p:scale>
        <p:origin x="-1026" y="21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50C7A5A-4CC9-4AF2-9E8B-58011AA85733}" type="datetimeFigureOut">
              <a:rPr lang="fa-IR" smtClean="0"/>
              <a:pPr/>
              <a:t>1432/10/06</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D493907-0F57-4848-B6C7-93368D5D88E7}"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0C7A5A-4CC9-4AF2-9E8B-58011AA85733}" type="datetimeFigureOut">
              <a:rPr lang="fa-IR" smtClean="0"/>
              <a:pPr/>
              <a:t>1432/10/06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D493907-0F57-4848-B6C7-93368D5D88E7}"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0C7A5A-4CC9-4AF2-9E8B-58011AA85733}" type="datetimeFigureOut">
              <a:rPr lang="fa-IR" smtClean="0"/>
              <a:pPr/>
              <a:t>1432/10/06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D493907-0F57-4848-B6C7-93368D5D88E7}"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0C7A5A-4CC9-4AF2-9E8B-58011AA85733}" type="datetimeFigureOut">
              <a:rPr lang="fa-IR" smtClean="0"/>
              <a:pPr/>
              <a:t>1432/10/06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D493907-0F57-4848-B6C7-93368D5D88E7}"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50C7A5A-4CC9-4AF2-9E8B-58011AA85733}" type="datetimeFigureOut">
              <a:rPr lang="fa-IR" smtClean="0"/>
              <a:pPr/>
              <a:t>1432/10/06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D493907-0F57-4848-B6C7-93368D5D88E7}"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50C7A5A-4CC9-4AF2-9E8B-58011AA85733}" type="datetimeFigureOut">
              <a:rPr lang="fa-IR" smtClean="0"/>
              <a:pPr/>
              <a:t>1432/10/06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D493907-0F57-4848-B6C7-93368D5D88E7}"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50C7A5A-4CC9-4AF2-9E8B-58011AA85733}" type="datetimeFigureOut">
              <a:rPr lang="fa-IR" smtClean="0"/>
              <a:pPr/>
              <a:t>1432/10/06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D493907-0F57-4848-B6C7-93368D5D88E7}"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50C7A5A-4CC9-4AF2-9E8B-58011AA85733}" type="datetimeFigureOut">
              <a:rPr lang="fa-IR" smtClean="0"/>
              <a:pPr/>
              <a:t>1432/10/06</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D493907-0F57-4848-B6C7-93368D5D88E7}"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50C7A5A-4CC9-4AF2-9E8B-58011AA85733}" type="datetimeFigureOut">
              <a:rPr lang="fa-IR" smtClean="0"/>
              <a:pPr/>
              <a:t>1432/10/06</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4D493907-0F57-4848-B6C7-93368D5D88E7}"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50C7A5A-4CC9-4AF2-9E8B-58011AA85733}" type="datetimeFigureOut">
              <a:rPr lang="fa-IR" smtClean="0"/>
              <a:pPr/>
              <a:t>1432/10/06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D493907-0F57-4848-B6C7-93368D5D88E7}"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50C7A5A-4CC9-4AF2-9E8B-58011AA85733}" type="datetimeFigureOut">
              <a:rPr lang="fa-IR" smtClean="0"/>
              <a:pPr/>
              <a:t>1432/10/06</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D493907-0F57-4848-B6C7-93368D5D88E7}"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50C7A5A-4CC9-4AF2-9E8B-58011AA85733}" type="datetimeFigureOut">
              <a:rPr lang="fa-IR" smtClean="0"/>
              <a:pPr/>
              <a:t>1432/10/06</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D493907-0F57-4848-B6C7-93368D5D88E7}"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tanzil.net/"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2133600"/>
          </a:xfrm>
        </p:spPr>
        <p:txBody>
          <a:bodyPr>
            <a:normAutofit/>
          </a:bodyPr>
          <a:lstStyle/>
          <a:p>
            <a:pPr>
              <a:spcBef>
                <a:spcPts val="0"/>
              </a:spcBef>
            </a:pPr>
            <a:r>
              <a:rPr lang="fa-IR" dirty="0" smtClean="0">
                <a:solidFill>
                  <a:srgbClr val="C00000"/>
                </a:solidFill>
                <a:latin typeface="Times New Roman"/>
                <a:ea typeface="Times New Roman"/>
                <a:cs typeface="Tahoma"/>
              </a:rPr>
              <a:t>بی</a:t>
            </a:r>
            <a:r>
              <a:rPr lang="fa-IR" dirty="0" smtClean="0">
                <a:solidFill>
                  <a:srgbClr val="C00000"/>
                </a:solidFill>
                <a:effectLst/>
                <a:latin typeface="Times New Roman"/>
                <a:ea typeface="Times New Roman"/>
                <a:cs typeface="Tahoma"/>
              </a:rPr>
              <a:t>راهه هايي به نام عرفان:</a:t>
            </a:r>
            <a:r>
              <a:rPr lang="en-US" sz="3600" dirty="0" smtClean="0">
                <a:effectLst/>
                <a:latin typeface="Times New Roman"/>
                <a:ea typeface="Times New Roman"/>
              </a:rPr>
              <a:t/>
            </a:r>
            <a:br>
              <a:rPr lang="en-US" sz="3600" dirty="0" smtClean="0">
                <a:effectLst/>
                <a:latin typeface="Times New Roman"/>
                <a:ea typeface="Times New Roman"/>
              </a:rPr>
            </a:br>
            <a:endParaRPr lang="fa-IR" dirty="0"/>
          </a:p>
        </p:txBody>
      </p:sp>
      <p:sp>
        <p:nvSpPr>
          <p:cNvPr id="3" name="Subtitle 2"/>
          <p:cNvSpPr>
            <a:spLocks noGrp="1"/>
          </p:cNvSpPr>
          <p:nvPr>
            <p:ph type="subTitle" idx="1"/>
          </p:nvPr>
        </p:nvSpPr>
        <p:spPr>
          <a:xfrm>
            <a:off x="685800" y="533400"/>
            <a:ext cx="7772400" cy="2590801"/>
          </a:xfrm>
        </p:spPr>
        <p:txBody>
          <a:bodyPr>
            <a:noAutofit/>
          </a:bodyPr>
          <a:lstStyle/>
          <a:p>
            <a:pPr algn="ctr"/>
            <a:r>
              <a:rPr lang="fa-IR" sz="9600" dirty="0" smtClean="0">
                <a:solidFill>
                  <a:srgbClr val="00B050"/>
                </a:solidFill>
              </a:rPr>
              <a:t>بسم الله الرحمن الرحیم</a:t>
            </a:r>
            <a:endParaRPr lang="fa-IR" sz="9600" dirty="0">
              <a:solidFill>
                <a:srgbClr val="00B050"/>
              </a:solidFill>
            </a:endParaRPr>
          </a:p>
        </p:txBody>
      </p:sp>
    </p:spTree>
    <p:extLst>
      <p:ext uri="{BB962C8B-B14F-4D97-AF65-F5344CB8AC3E}">
        <p14:creationId xmlns:p14="http://schemas.microsoft.com/office/powerpoint/2007/7/12/main" xmlns="" val="1250274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0" marR="0">
              <a:spcBef>
                <a:spcPts val="0"/>
              </a:spcBef>
              <a:spcAft>
                <a:spcPts val="0"/>
              </a:spcAft>
            </a:pPr>
            <a:r>
              <a:rPr lang="fa-IR" sz="3200" dirty="0" smtClean="0">
                <a:solidFill>
                  <a:srgbClr val="C00000"/>
                </a:solidFill>
                <a:effectLst/>
                <a:latin typeface="Times New Roman"/>
                <a:ea typeface="Times New Roman"/>
                <a:cs typeface="Tahoma"/>
              </a:rPr>
              <a:t>عرفان کاذب </a:t>
            </a:r>
            <a:r>
              <a:rPr lang="fa-IR" sz="3200" dirty="0" smtClean="0">
                <a:effectLst/>
                <a:latin typeface="Times New Roman"/>
                <a:ea typeface="Times New Roman"/>
                <a:cs typeface="Tahoma"/>
              </a:rPr>
              <a:t>،عرفانی است که در روش های خود مسیر درستی را طی نمی کند تا به معرفت مورد نظر برسد، یعنی اصطلاحی متناقض نما است، یعنی وقتی با عبارت عرفان کاذب رو به رو می شویم اولین چیزی که به ذهن متبادر می شود ناتوانی در طی مسیر حقیقی و عدم شناخت صحیح از هستی خویش ، که شاید اصلی ترین دلیل بروز ، و ظهور این عرفان ها همین ضعف در شناخت معنای  توحیدباشد.</a:t>
            </a:r>
            <a:endParaRPr lang="en-US" sz="3200" dirty="0" smtClean="0">
              <a:effectLst/>
              <a:latin typeface="Times New Roman"/>
              <a:ea typeface="Times New Roman"/>
            </a:endParaRPr>
          </a:p>
          <a:p>
            <a:endParaRPr lang="fa-IR" sz="3200" dirty="0"/>
          </a:p>
        </p:txBody>
      </p:sp>
      <p:sp>
        <p:nvSpPr>
          <p:cNvPr id="2" name="Title 1"/>
          <p:cNvSpPr>
            <a:spLocks noGrp="1"/>
          </p:cNvSpPr>
          <p:nvPr>
            <p:ph type="title"/>
          </p:nvPr>
        </p:nvSpPr>
        <p:spPr>
          <a:xfrm flipV="1">
            <a:off x="457200" y="228600"/>
            <a:ext cx="8229600" cy="46038"/>
          </a:xfrm>
        </p:spPr>
        <p:txBody>
          <a:bodyPr>
            <a:normAutofit fontScale="90000"/>
          </a:bodyPr>
          <a:lstStyle/>
          <a:p>
            <a:endParaRPr lang="fa-IR" dirty="0"/>
          </a:p>
        </p:txBody>
      </p:sp>
    </p:spTree>
    <p:extLst>
      <p:ext uri="{BB962C8B-B14F-4D97-AF65-F5344CB8AC3E}">
        <p14:creationId xmlns:p14="http://schemas.microsoft.com/office/powerpoint/2007/7/12/main" xmlns="" val="1567599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normAutofit/>
          </a:bodyPr>
          <a:lstStyle/>
          <a:p>
            <a:pPr lvl="0" algn="justLow">
              <a:spcBef>
                <a:spcPts val="0"/>
              </a:spcBef>
              <a:buFont typeface="+mj-lt"/>
              <a:buAutoNum type="arabicPeriod"/>
              <a:tabLst>
                <a:tab pos="466725" algn="l"/>
              </a:tabLst>
            </a:pPr>
            <a:r>
              <a:rPr lang="fa-IR" sz="3600" b="1" dirty="0" smtClean="0">
                <a:effectLst/>
                <a:latin typeface="Times New Roman"/>
                <a:ea typeface="Times New Roman"/>
                <a:cs typeface="Tahoma"/>
              </a:rPr>
              <a:t>خدا محوری:</a:t>
            </a:r>
            <a:endParaRPr lang="en-US" sz="3600" dirty="0" smtClean="0">
              <a:effectLst/>
              <a:latin typeface="Times New Roman"/>
              <a:ea typeface="Times New Roman"/>
            </a:endParaRPr>
          </a:p>
          <a:p>
            <a:r>
              <a:rPr lang="fa-IR" sz="3600" b="1" dirty="0" smtClean="0">
                <a:effectLst/>
                <a:ea typeface="Times New Roman"/>
                <a:cs typeface="Tahoma"/>
              </a:rPr>
              <a:t>ولایتگرایی:</a:t>
            </a:r>
          </a:p>
          <a:p>
            <a:r>
              <a:rPr lang="fa-IR" sz="3600" b="1" dirty="0">
                <a:ea typeface="Times New Roman"/>
                <a:cs typeface="Tahoma"/>
              </a:rPr>
              <a:t>نیاز به استاد: </a:t>
            </a:r>
            <a:endParaRPr lang="fa-IR" sz="3600" b="1" dirty="0" smtClean="0">
              <a:ea typeface="Times New Roman"/>
              <a:cs typeface="Tahoma"/>
            </a:endParaRPr>
          </a:p>
          <a:p>
            <a:r>
              <a:rPr lang="fa-IR" sz="3600" b="1" dirty="0" smtClean="0">
                <a:effectLst/>
                <a:ea typeface="Times New Roman"/>
                <a:cs typeface="Tahoma"/>
              </a:rPr>
              <a:t>شریعت گرایی: </a:t>
            </a:r>
          </a:p>
          <a:p>
            <a:r>
              <a:rPr lang="fa-IR" sz="3600" b="1" dirty="0" smtClean="0">
                <a:effectLst/>
                <a:ea typeface="Times New Roman"/>
                <a:cs typeface="Tahoma"/>
              </a:rPr>
              <a:t>عقل گرایی و خردورزی:</a:t>
            </a:r>
            <a:r>
              <a:rPr lang="fa-IR" sz="3600" dirty="0" smtClean="0">
                <a:effectLst/>
                <a:ea typeface="Times New Roman"/>
                <a:cs typeface="Tahoma"/>
              </a:rPr>
              <a:t> </a:t>
            </a:r>
          </a:p>
          <a:p>
            <a:r>
              <a:rPr lang="fa-IR" sz="3600" b="1" dirty="0" smtClean="0">
                <a:effectLst/>
                <a:ea typeface="Times New Roman"/>
                <a:cs typeface="Tahoma"/>
              </a:rPr>
              <a:t>ریاضت معقول ، مشروع و معتدل:</a:t>
            </a:r>
            <a:endParaRPr lang="fa-IR" sz="3600" dirty="0"/>
          </a:p>
        </p:txBody>
      </p:sp>
      <p:sp>
        <p:nvSpPr>
          <p:cNvPr id="2" name="Title 1"/>
          <p:cNvSpPr>
            <a:spLocks noGrp="1"/>
          </p:cNvSpPr>
          <p:nvPr>
            <p:ph type="title"/>
          </p:nvPr>
        </p:nvSpPr>
        <p:spPr/>
        <p:txBody>
          <a:bodyPr/>
          <a:lstStyle/>
          <a:p>
            <a:pPr algn="ctr"/>
            <a:r>
              <a:rPr lang="fa-IR" b="1" dirty="0" smtClean="0">
                <a:effectLst/>
                <a:ea typeface="Times New Roman"/>
                <a:cs typeface="Tahoma"/>
              </a:rPr>
              <a:t>مؤلفه های </a:t>
            </a:r>
            <a:r>
              <a:rPr lang="fa-IR" b="1" dirty="0" smtClean="0">
                <a:solidFill>
                  <a:srgbClr val="00B050"/>
                </a:solidFill>
                <a:effectLst/>
                <a:ea typeface="Times New Roman"/>
                <a:cs typeface="Tahoma"/>
              </a:rPr>
              <a:t>عرفان ناب</a:t>
            </a:r>
            <a:r>
              <a:rPr lang="fa-IR" b="1" dirty="0" smtClean="0">
                <a:effectLst/>
                <a:ea typeface="Times New Roman"/>
                <a:cs typeface="Tahoma"/>
              </a:rPr>
              <a:t>:</a:t>
            </a:r>
            <a:endParaRPr lang="fa-IR" dirty="0"/>
          </a:p>
        </p:txBody>
      </p:sp>
    </p:spTree>
    <p:extLst>
      <p:ext uri="{BB962C8B-B14F-4D97-AF65-F5344CB8AC3E}">
        <p14:creationId xmlns:p14="http://schemas.microsoft.com/office/powerpoint/2007/7/12/main" xmlns="" val="3758022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lvl="0" algn="justLow">
              <a:spcBef>
                <a:spcPts val="0"/>
              </a:spcBef>
              <a:buFont typeface="+mj-lt"/>
              <a:buAutoNum type="arabicPeriod"/>
              <a:tabLst>
                <a:tab pos="466725" algn="l"/>
              </a:tabLst>
            </a:pPr>
            <a:r>
              <a:rPr lang="fa-IR" sz="3600" b="1" dirty="0" smtClean="0">
                <a:effectLst/>
                <a:latin typeface="Times New Roman"/>
                <a:ea typeface="Times New Roman"/>
                <a:cs typeface="Tahoma"/>
              </a:rPr>
              <a:t>خدا محوری:</a:t>
            </a:r>
            <a:endParaRPr lang="en-US" sz="3600" dirty="0" smtClean="0">
              <a:effectLst/>
              <a:latin typeface="Times New Roman"/>
              <a:ea typeface="Times New Roman"/>
            </a:endParaRPr>
          </a:p>
          <a:p>
            <a:pPr marL="228600" algn="justLow">
              <a:spcBef>
                <a:spcPts val="0"/>
              </a:spcBef>
            </a:pPr>
            <a:r>
              <a:rPr lang="fa-IR" sz="3600" dirty="0" smtClean="0">
                <a:solidFill>
                  <a:srgbClr val="00B050"/>
                </a:solidFill>
                <a:effectLst/>
                <a:latin typeface="Times New Roman"/>
                <a:ea typeface="Times New Roman"/>
                <a:cs typeface="Tahoma"/>
              </a:rPr>
              <a:t>عرفان اصیل اسلامی،عرفانی </a:t>
            </a:r>
            <a:r>
              <a:rPr lang="fa-IR" sz="3600" dirty="0" smtClean="0">
                <a:effectLst/>
                <a:latin typeface="Times New Roman"/>
                <a:ea typeface="Times New Roman"/>
                <a:cs typeface="Tahoma"/>
              </a:rPr>
              <a:t>« خدامحور» است ، حال آیا « سلوک منهای خدا» و عرفان خداگریزانه ممکن است ؟</a:t>
            </a:r>
            <a:endParaRPr lang="en-US" sz="3600" dirty="0" smtClean="0">
              <a:effectLst/>
              <a:latin typeface="Times New Roman"/>
              <a:ea typeface="Times New Roman"/>
            </a:endParaRPr>
          </a:p>
          <a:p>
            <a:r>
              <a:rPr lang="fa-IR" sz="3600" dirty="0" smtClean="0">
                <a:effectLst/>
                <a:ea typeface="Times New Roman"/>
                <a:cs typeface="Tahoma"/>
              </a:rPr>
              <a:t>عرفان های بدون خدا و سلوک منهای حق سبحانه ، گرفتاری نفسانی و ابلیسی می آورد و « انسان در تاریکی » خود را در « روشنایی» می بیند . </a:t>
            </a:r>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xmlns="" val="893026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28600" algn="justLow">
              <a:spcBef>
                <a:spcPts val="0"/>
              </a:spcBef>
            </a:pPr>
            <a:r>
              <a:rPr lang="fa-IR" dirty="0" smtClean="0">
                <a:effectLst/>
                <a:latin typeface="Times New Roman"/>
                <a:ea typeface="Times New Roman"/>
                <a:cs typeface="Tahoma"/>
              </a:rPr>
              <a:t>1)باور قبلی پایدار  2) عمل مومنانه </a:t>
            </a:r>
            <a:endParaRPr lang="en-US" sz="2400" dirty="0" smtClean="0">
              <a:effectLst/>
              <a:latin typeface="Times New Roman"/>
              <a:ea typeface="Times New Roman"/>
            </a:endParaRPr>
          </a:p>
          <a:p>
            <a:pPr marL="228600" algn="justLow">
              <a:spcBef>
                <a:spcPts val="0"/>
              </a:spcBef>
            </a:pPr>
            <a:r>
              <a:rPr lang="fa-IR" dirty="0" smtClean="0">
                <a:effectLst/>
                <a:latin typeface="Times New Roman"/>
                <a:ea typeface="Times New Roman"/>
                <a:cs typeface="Tahoma"/>
              </a:rPr>
              <a:t>ایمان هم دارای مراتبی است؛ </a:t>
            </a:r>
            <a:r>
              <a:rPr lang="fa-IR" dirty="0" smtClean="0">
                <a:solidFill>
                  <a:srgbClr val="00B050"/>
                </a:solidFill>
                <a:effectLst/>
                <a:latin typeface="Times New Roman"/>
                <a:ea typeface="Times New Roman"/>
                <a:cs typeface="Tahoma"/>
              </a:rPr>
              <a:t>« یا اَّیها الذینَ آمنوا آمنوا  </a:t>
            </a:r>
            <a:endParaRPr lang="en-US" sz="2400" dirty="0" smtClean="0">
              <a:solidFill>
                <a:srgbClr val="00B050"/>
              </a:solidFill>
              <a:effectLst/>
              <a:latin typeface="Times New Roman"/>
              <a:ea typeface="Times New Roman"/>
            </a:endParaRPr>
          </a:p>
          <a:p>
            <a:pPr marL="228600" algn="justLow">
              <a:spcBef>
                <a:spcPts val="0"/>
              </a:spcBef>
            </a:pPr>
            <a:r>
              <a:rPr lang="fa-IR" dirty="0" smtClean="0">
                <a:solidFill>
                  <a:srgbClr val="00B050"/>
                </a:solidFill>
                <a:effectLst/>
                <a:latin typeface="Times New Roman"/>
                <a:ea typeface="Times New Roman"/>
                <a:cs typeface="Tahoma"/>
              </a:rPr>
              <a:t>« لِیَزدادوا ایماناً معَ ایمانِهم » </a:t>
            </a:r>
            <a:endParaRPr lang="en-US" sz="2400" dirty="0" smtClean="0">
              <a:solidFill>
                <a:srgbClr val="00B050"/>
              </a:solidFill>
              <a:effectLst/>
              <a:latin typeface="Times New Roman"/>
              <a:ea typeface="Times New Roman"/>
            </a:endParaRPr>
          </a:p>
          <a:p>
            <a:pPr marL="228600" algn="justLow">
              <a:spcBef>
                <a:spcPts val="0"/>
              </a:spcBef>
            </a:pPr>
            <a:r>
              <a:rPr lang="fa-IR" dirty="0" smtClean="0">
                <a:effectLst/>
                <a:latin typeface="Times New Roman"/>
                <a:ea typeface="Times New Roman"/>
                <a:cs typeface="Tahoma"/>
              </a:rPr>
              <a:t>پس عرفان ، نباید سکولار و منهای خدا باشد که  «سرابی » بیش نیست.</a:t>
            </a:r>
            <a:endParaRPr lang="en-US" sz="2400" dirty="0" smtClean="0">
              <a:effectLst/>
              <a:latin typeface="Times New Roman"/>
              <a:ea typeface="Times New Roman"/>
            </a:endParaRPr>
          </a:p>
          <a:p>
            <a:pPr marL="0">
              <a:spcBef>
                <a:spcPts val="0"/>
              </a:spcBef>
            </a:pPr>
            <a:r>
              <a:rPr lang="fa-IR" sz="2400" dirty="0" smtClean="0">
                <a:effectLst/>
                <a:latin typeface="Times New Roman"/>
                <a:ea typeface="Times New Roman"/>
                <a:cs typeface="B Mitra"/>
              </a:rPr>
              <a:t> -  مطهری ، مرتضی، حکمت ها و اندرزها ، ج 1 ، ص 50 - 47</a:t>
            </a:r>
            <a:endParaRPr lang="en-US" sz="1600" dirty="0" smtClean="0">
              <a:effectLst/>
              <a:latin typeface="Times New Roman"/>
              <a:ea typeface="Times New Roman"/>
            </a:endParaRPr>
          </a:p>
          <a:p>
            <a:pPr marL="0">
              <a:spcBef>
                <a:spcPts val="0"/>
              </a:spcBef>
            </a:pPr>
            <a:r>
              <a:rPr lang="fa-IR" sz="2400" dirty="0" smtClean="0">
                <a:effectLst/>
                <a:latin typeface="Times New Roman"/>
                <a:ea typeface="Times New Roman"/>
                <a:cs typeface="B Mitra"/>
              </a:rPr>
              <a:t> -  نساء / 136</a:t>
            </a:r>
            <a:endParaRPr lang="en-US" sz="1600" dirty="0" smtClean="0">
              <a:effectLst/>
              <a:latin typeface="Times New Roman"/>
              <a:ea typeface="Times New Roman"/>
            </a:endParaRPr>
          </a:p>
          <a:p>
            <a:pPr marL="0">
              <a:spcBef>
                <a:spcPts val="0"/>
              </a:spcBef>
            </a:pPr>
            <a:r>
              <a:rPr lang="fa-IR" sz="2400" dirty="0" smtClean="0">
                <a:effectLst/>
                <a:latin typeface="Times New Roman"/>
                <a:ea typeface="Times New Roman"/>
                <a:cs typeface="B Mitra"/>
              </a:rPr>
              <a:t> -  فتح / 4 </a:t>
            </a:r>
            <a:endParaRPr lang="en-US" sz="1600" dirty="0" smtClean="0">
              <a:effectLst/>
              <a:latin typeface="Times New Roman"/>
              <a:ea typeface="Times New Roman"/>
            </a:endParaRPr>
          </a:p>
          <a:p>
            <a:endParaRPr lang="fa-IR" dirty="0"/>
          </a:p>
        </p:txBody>
      </p:sp>
      <p:sp>
        <p:nvSpPr>
          <p:cNvPr id="2" name="Title 1"/>
          <p:cNvSpPr>
            <a:spLocks noGrp="1"/>
          </p:cNvSpPr>
          <p:nvPr>
            <p:ph type="title"/>
          </p:nvPr>
        </p:nvSpPr>
        <p:spPr/>
        <p:txBody>
          <a:bodyPr>
            <a:normAutofit fontScale="90000"/>
          </a:bodyPr>
          <a:lstStyle/>
          <a:p>
            <a:pPr marL="228600" indent="-347472" algn="ctr">
              <a:spcBef>
                <a:spcPts val="0"/>
              </a:spcBef>
              <a:buSzPts val="3000"/>
              <a:buFont typeface="Arial"/>
              <a:buChar char="•"/>
            </a:pPr>
            <a:r>
              <a:rPr lang="fa-IR" sz="3000" dirty="0">
                <a:latin typeface="Times New Roman"/>
                <a:ea typeface="Times New Roman"/>
                <a:cs typeface="Tahoma"/>
              </a:rPr>
              <a:t>باید هوشیار بود که ایمان به خدا ، دارای دو رکن زیر است:</a:t>
            </a:r>
            <a:r>
              <a:rPr lang="en-US" sz="2200" dirty="0">
                <a:latin typeface="Times New Roman"/>
                <a:ea typeface="Times New Roman"/>
                <a:cs typeface="+mn-cs"/>
              </a:rPr>
              <a:t/>
            </a:r>
            <a:br>
              <a:rPr lang="en-US" sz="2200" dirty="0">
                <a:latin typeface="Times New Roman"/>
                <a:ea typeface="Times New Roman"/>
                <a:cs typeface="+mn-cs"/>
              </a:rPr>
            </a:br>
            <a:endParaRPr lang="fa-IR" dirty="0"/>
          </a:p>
        </p:txBody>
      </p:sp>
    </p:spTree>
    <p:extLst>
      <p:ext uri="{BB962C8B-B14F-4D97-AF65-F5344CB8AC3E}">
        <p14:creationId xmlns:p14="http://schemas.microsoft.com/office/powerpoint/2007/7/12/main" xmlns="" val="1461097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a:spcBef>
                <a:spcPts val="0"/>
              </a:spcBef>
            </a:pPr>
            <a:r>
              <a:rPr lang="fa-IR" sz="3200" dirty="0" smtClean="0">
                <a:effectLst/>
                <a:ea typeface="Times New Roman"/>
                <a:cs typeface="Tahoma"/>
              </a:rPr>
              <a:t>سالک الی الله در عرفان اصیل اسلامی، اهل ولایت است، یعنی معرفت و محبت به انسان کامل معصوم و تعبد و التزام عملی به سنت و سیره و اولیای دین را نصب العین خویش قرار می دهد، زیراانسان کامل هم</a:t>
            </a:r>
            <a:r>
              <a:rPr lang="fa-IR" sz="3200" dirty="0" smtClean="0">
                <a:solidFill>
                  <a:srgbClr val="00B050"/>
                </a:solidFill>
                <a:effectLst/>
                <a:ea typeface="Times New Roman"/>
                <a:cs typeface="Tahoma"/>
              </a:rPr>
              <a:t>« </a:t>
            </a:r>
            <a:r>
              <a:rPr lang="fa-IR" sz="3200" b="1" dirty="0" smtClean="0">
                <a:solidFill>
                  <a:srgbClr val="00B050"/>
                </a:solidFill>
                <a:effectLst/>
                <a:ea typeface="Times New Roman"/>
                <a:cs typeface="Tahoma"/>
              </a:rPr>
              <a:t>صراط مستقیم</a:t>
            </a:r>
            <a:r>
              <a:rPr lang="fa-IR" sz="3200" dirty="0" smtClean="0">
                <a:solidFill>
                  <a:srgbClr val="00B050"/>
                </a:solidFill>
                <a:effectLst/>
                <a:ea typeface="Times New Roman"/>
                <a:cs typeface="Tahoma"/>
              </a:rPr>
              <a:t>» </a:t>
            </a:r>
            <a:r>
              <a:rPr lang="fa-IR" sz="3200" dirty="0" smtClean="0">
                <a:effectLst/>
                <a:ea typeface="Times New Roman"/>
                <a:cs typeface="Tahoma"/>
              </a:rPr>
              <a:t>است که قرآن کریم فرمود:              </a:t>
            </a:r>
            <a:r>
              <a:rPr lang="fa-IR" sz="3200" dirty="0" smtClean="0">
                <a:solidFill>
                  <a:srgbClr val="00B050"/>
                </a:solidFill>
                <a:effectLst/>
                <a:ea typeface="Times New Roman"/>
                <a:cs typeface="Tahoma"/>
              </a:rPr>
              <a:t>« انکَ لَمِن المرسیلن علی صراط مستقیم» . </a:t>
            </a:r>
            <a:r>
              <a:rPr lang="fa-IR" sz="3200" dirty="0" smtClean="0">
                <a:solidFill>
                  <a:srgbClr val="00B050"/>
                </a:solidFill>
                <a:effectLst/>
                <a:latin typeface="Times New Roman"/>
                <a:ea typeface="Times New Roman"/>
                <a:cs typeface="B Mitra"/>
              </a:rPr>
              <a:t> </a:t>
            </a:r>
            <a:r>
              <a:rPr lang="fa-IR" sz="3200" dirty="0" smtClean="0">
                <a:effectLst/>
                <a:latin typeface="Times New Roman"/>
                <a:ea typeface="Times New Roman"/>
                <a:cs typeface="B Mitra"/>
              </a:rPr>
              <a:t>-  یس / 4 و 3  </a:t>
            </a:r>
            <a:endParaRPr lang="en-US" sz="3200" dirty="0" smtClean="0">
              <a:effectLst/>
              <a:latin typeface="Times New Roman"/>
              <a:ea typeface="Times New Roman"/>
            </a:endParaRPr>
          </a:p>
          <a:p>
            <a:endParaRPr lang="fa-IR" dirty="0"/>
          </a:p>
        </p:txBody>
      </p:sp>
      <p:sp>
        <p:nvSpPr>
          <p:cNvPr id="2" name="Title 1"/>
          <p:cNvSpPr>
            <a:spLocks noGrp="1"/>
          </p:cNvSpPr>
          <p:nvPr>
            <p:ph type="title"/>
          </p:nvPr>
        </p:nvSpPr>
        <p:spPr/>
        <p:txBody>
          <a:bodyPr>
            <a:normAutofit fontScale="90000"/>
          </a:bodyPr>
          <a:lstStyle/>
          <a:p>
            <a:pPr marL="228600" indent="-347472" algn="ctr">
              <a:spcBef>
                <a:spcPts val="0"/>
              </a:spcBef>
              <a:buSzPts val="3200"/>
              <a:buFont typeface="Arial"/>
              <a:buChar char="•"/>
            </a:pPr>
            <a:r>
              <a:rPr lang="fa-IR" sz="3200" b="1" dirty="0">
                <a:latin typeface="Times New Roman"/>
                <a:ea typeface="Times New Roman"/>
              </a:rPr>
              <a:t>2-ولایت گرایی:</a:t>
            </a:r>
            <a:r>
              <a:rPr lang="en-US" sz="2400" dirty="0">
                <a:latin typeface="Times New Roman"/>
                <a:ea typeface="Times New Roman"/>
                <a:cs typeface="+mn-cs"/>
              </a:rPr>
              <a:t/>
            </a:r>
            <a:br>
              <a:rPr lang="en-US" sz="2400" dirty="0">
                <a:latin typeface="Times New Roman"/>
                <a:ea typeface="Times New Roman"/>
                <a:cs typeface="+mn-cs"/>
              </a:rPr>
            </a:br>
            <a:endParaRPr lang="fa-IR" dirty="0"/>
          </a:p>
        </p:txBody>
      </p:sp>
    </p:spTree>
    <p:extLst>
      <p:ext uri="{BB962C8B-B14F-4D97-AF65-F5344CB8AC3E}">
        <p14:creationId xmlns:p14="http://schemas.microsoft.com/office/powerpoint/2007/7/12/main" xmlns="" val="1696700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000" dirty="0" smtClean="0">
                <a:effectLst/>
                <a:latin typeface="Times New Roman"/>
                <a:ea typeface="Times New Roman"/>
                <a:cs typeface="Tahoma"/>
              </a:rPr>
              <a:t>و امام صادق علیه السلام در تفسیر آیه  </a:t>
            </a:r>
            <a:r>
              <a:rPr lang="fa-IR" sz="4000" dirty="0" smtClean="0">
                <a:solidFill>
                  <a:srgbClr val="00B050"/>
                </a:solidFill>
                <a:effectLst/>
                <a:latin typeface="Times New Roman"/>
                <a:ea typeface="Times New Roman"/>
                <a:cs typeface="Tahoma"/>
              </a:rPr>
              <a:t>    « اِهدنا الصراطَ المستقیم» </a:t>
            </a:r>
            <a:r>
              <a:rPr lang="fa-IR" sz="4000" dirty="0" smtClean="0">
                <a:effectLst/>
                <a:latin typeface="Times New Roman"/>
                <a:ea typeface="Times New Roman"/>
                <a:cs typeface="Tahoma"/>
              </a:rPr>
              <a:t>فرمود:« </a:t>
            </a:r>
            <a:r>
              <a:rPr lang="fa-IR" sz="4000" dirty="0" smtClean="0">
                <a:solidFill>
                  <a:srgbClr val="00B050"/>
                </a:solidFill>
                <a:effectLst/>
                <a:latin typeface="Times New Roman"/>
                <a:ea typeface="Times New Roman"/>
                <a:cs typeface="Tahoma"/>
              </a:rPr>
              <a:t>ولله نحن الصراط المستقیم» </a:t>
            </a:r>
            <a:r>
              <a:rPr lang="fa-IR" sz="4000" dirty="0" smtClean="0">
                <a:effectLst/>
                <a:latin typeface="Times New Roman"/>
                <a:ea typeface="Times New Roman"/>
                <a:cs typeface="Tahoma"/>
              </a:rPr>
              <a:t>هم چنین امام سجاد   علیه السلام نیز </a:t>
            </a:r>
            <a:r>
              <a:rPr lang="fa-IR" sz="4000" dirty="0" smtClean="0">
                <a:solidFill>
                  <a:schemeClr val="tx2"/>
                </a:solidFill>
                <a:effectLst/>
                <a:latin typeface="Times New Roman"/>
                <a:ea typeface="Times New Roman"/>
                <a:cs typeface="Tahoma"/>
              </a:rPr>
              <a:t>فرمودند:« </a:t>
            </a:r>
            <a:r>
              <a:rPr lang="fa-IR" sz="4000" dirty="0" smtClean="0">
                <a:solidFill>
                  <a:srgbClr val="00B050"/>
                </a:solidFill>
                <a:effectLst/>
                <a:latin typeface="Times New Roman"/>
                <a:ea typeface="Times New Roman"/>
                <a:cs typeface="Tahoma"/>
              </a:rPr>
              <a:t>نحن ابواب الله و نحن الصراط المستقیم»</a:t>
            </a:r>
            <a:endParaRPr lang="en-US" sz="4000" dirty="0" smtClean="0">
              <a:solidFill>
                <a:srgbClr val="00B050"/>
              </a:solidFill>
              <a:effectLst/>
              <a:latin typeface="Times New Roman"/>
              <a:ea typeface="Times New Roman"/>
            </a:endParaRPr>
          </a:p>
          <a:p>
            <a:pPr marL="0">
              <a:spcBef>
                <a:spcPts val="0"/>
              </a:spcBef>
            </a:pPr>
            <a:r>
              <a:rPr lang="fa-IR" sz="4000" dirty="0" smtClean="0">
                <a:effectLst/>
                <a:latin typeface="Times New Roman"/>
                <a:ea typeface="Times New Roman"/>
                <a:cs typeface="B Mitra"/>
              </a:rPr>
              <a:t> -  عروسی حویزی ، شیخ عبد علی ، نورالثقلین ، ج 1 ، ص 21 </a:t>
            </a:r>
            <a:endParaRPr lang="en-US" sz="4000" dirty="0" smtClean="0">
              <a:effectLst/>
              <a:latin typeface="Times New Roman"/>
              <a:ea typeface="Times New Roman"/>
            </a:endParaRPr>
          </a:p>
          <a:p>
            <a:pPr marL="0">
              <a:spcBef>
                <a:spcPts val="0"/>
              </a:spcBef>
            </a:pPr>
            <a:r>
              <a:rPr lang="fa-IR" sz="4000" dirty="0" smtClean="0">
                <a:effectLst/>
                <a:latin typeface="Times New Roman"/>
                <a:ea typeface="Times New Roman"/>
                <a:cs typeface="B Mitra"/>
              </a:rPr>
              <a:t> -  همان ، ص 22</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xmlns="" val="3797388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r>
              <a:rPr lang="fa-IR" sz="4000" dirty="0" smtClean="0">
                <a:effectLst/>
                <a:ea typeface="Times New Roman"/>
                <a:cs typeface="Tahoma"/>
              </a:rPr>
              <a:t>سلوک ، صراط مستقیم می طلبد </a:t>
            </a:r>
            <a:r>
              <a:rPr lang="fa-IR" sz="4000" dirty="0" smtClean="0">
                <a:effectLst/>
                <a:ea typeface="Times New Roman"/>
                <a:cs typeface="Tahoma"/>
              </a:rPr>
              <a:t>در </a:t>
            </a:r>
            <a:r>
              <a:rPr lang="fa-IR" sz="4000" dirty="0" smtClean="0">
                <a:effectLst/>
                <a:ea typeface="Times New Roman"/>
                <a:cs typeface="Tahoma"/>
              </a:rPr>
              <a:t>احادیث آمده که انسان های کامل و مکمل ، مصادیق عینی و حقیقی صراط مستقیم هستند و سلوک منهای ولایت آنان معنا ندارد و نتیجه بخش نیست، </a:t>
            </a:r>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125928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3600" dirty="0" smtClean="0">
                <a:effectLst/>
                <a:latin typeface="Times New Roman"/>
                <a:ea typeface="Times New Roman"/>
                <a:cs typeface="Tahoma"/>
              </a:rPr>
              <a:t>چنان که در تفسیر آیه « </a:t>
            </a:r>
            <a:r>
              <a:rPr lang="fa-IR" sz="3600" b="1" dirty="0" smtClean="0">
                <a:effectLst/>
                <a:latin typeface="Times New Roman"/>
                <a:ea typeface="Times New Roman"/>
                <a:cs typeface="Tahoma"/>
              </a:rPr>
              <a:t>ثم اهتدی</a:t>
            </a:r>
            <a:r>
              <a:rPr lang="fa-IR" sz="3600" dirty="0" smtClean="0">
                <a:effectLst/>
                <a:latin typeface="Times New Roman"/>
                <a:ea typeface="Times New Roman"/>
                <a:cs typeface="Tahoma"/>
              </a:rPr>
              <a:t> » از امام زین العابدین ،     امام محمد باقر و امام صادق علیها السلام چنین آمده است :  </a:t>
            </a:r>
            <a:r>
              <a:rPr lang="fa-IR" sz="3600" dirty="0" smtClean="0">
                <a:solidFill>
                  <a:srgbClr val="00B050"/>
                </a:solidFill>
                <a:effectLst/>
                <a:latin typeface="Times New Roman"/>
                <a:ea typeface="Times New Roman"/>
                <a:cs typeface="Tahoma"/>
              </a:rPr>
              <a:t>« </a:t>
            </a:r>
            <a:r>
              <a:rPr lang="fa-IR" sz="3600" b="1" dirty="0" smtClean="0">
                <a:solidFill>
                  <a:srgbClr val="00B050"/>
                </a:solidFill>
                <a:effectLst/>
                <a:latin typeface="Times New Roman"/>
                <a:ea typeface="Times New Roman"/>
                <a:cs typeface="Tahoma"/>
              </a:rPr>
              <a:t>ثم اهتدن ، الی ولایتنا اهل البیت، فوالله اوان رجلاً عبدالله عمرا ، ما بین الرکن و المقام ، ثم مات و لم یجئی بولایتنا </a:t>
            </a:r>
            <a:r>
              <a:rPr lang="fa-IR" sz="3600" b="1" dirty="0" smtClean="0">
                <a:solidFill>
                  <a:srgbClr val="00B050"/>
                </a:solidFill>
                <a:effectLst/>
                <a:latin typeface="Times New Roman"/>
                <a:ea typeface="Times New Roman"/>
                <a:cs typeface="Tahoma"/>
              </a:rPr>
              <a:t>لاکبه الله </a:t>
            </a:r>
            <a:r>
              <a:rPr lang="fa-IR" sz="3600" b="1" dirty="0" smtClean="0">
                <a:solidFill>
                  <a:srgbClr val="00B050"/>
                </a:solidFill>
                <a:effectLst/>
                <a:latin typeface="Times New Roman"/>
                <a:ea typeface="Times New Roman"/>
                <a:cs typeface="Tahoma"/>
              </a:rPr>
              <a:t>فی النار علی وجهه</a:t>
            </a:r>
            <a:r>
              <a:rPr lang="fa-IR" sz="3600" dirty="0" smtClean="0">
                <a:solidFill>
                  <a:srgbClr val="00B050"/>
                </a:solidFill>
                <a:effectLst/>
                <a:latin typeface="Times New Roman"/>
                <a:ea typeface="Times New Roman"/>
                <a:cs typeface="Tahoma"/>
              </a:rPr>
              <a:t>» </a:t>
            </a:r>
            <a:endParaRPr lang="en-US" sz="3600" dirty="0" smtClean="0">
              <a:solidFill>
                <a:srgbClr val="00B050"/>
              </a:solidFill>
              <a:effectLst/>
              <a:latin typeface="Times New Roman"/>
              <a:ea typeface="Times New Roman"/>
            </a:endParaRPr>
          </a:p>
          <a:p>
            <a:pPr marL="0">
              <a:spcBef>
                <a:spcPts val="0"/>
              </a:spcBef>
            </a:pPr>
            <a:r>
              <a:rPr lang="fa-IR" sz="3600" dirty="0" smtClean="0">
                <a:effectLst/>
                <a:latin typeface="Times New Roman"/>
                <a:ea typeface="Times New Roman"/>
                <a:cs typeface="B Mitra"/>
              </a:rPr>
              <a:t> -  طه / 8 </a:t>
            </a:r>
            <a:endParaRPr lang="en-US" sz="3600" dirty="0" smtClean="0">
              <a:effectLst/>
              <a:latin typeface="Times New Roman"/>
              <a:ea typeface="Times New Roman"/>
            </a:endParaRPr>
          </a:p>
          <a:p>
            <a:pPr marL="0">
              <a:spcBef>
                <a:spcPts val="0"/>
              </a:spcBef>
            </a:pPr>
            <a:r>
              <a:rPr lang="fa-IR" sz="3600" dirty="0" smtClean="0">
                <a:effectLst/>
                <a:latin typeface="Times New Roman"/>
                <a:ea typeface="Times New Roman"/>
                <a:cs typeface="B Mitra"/>
              </a:rPr>
              <a:t> -  طبرسی ، مجمع البیان، ج 7 ، ص 35</a:t>
            </a:r>
            <a:endParaRPr lang="en-US" sz="36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1328385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28600" algn="justLow">
              <a:spcBef>
                <a:spcPts val="0"/>
              </a:spcBef>
            </a:pPr>
            <a:r>
              <a:rPr lang="fa-IR" sz="3200" dirty="0" smtClean="0">
                <a:effectLst/>
                <a:latin typeface="Times New Roman"/>
                <a:ea typeface="Times New Roman"/>
                <a:cs typeface="Tahoma"/>
              </a:rPr>
              <a:t>به تعبیر استاد مطهری ، سالک برای رسیدن به توحید، باید مراحل ومنازل را طی کند و در طی مراحل و مقامات که با واردات قلبی همراه است، محتاج « پیر »، « راهنما» ،           « مرغ سلیمان» ، «خضر طریق » و یا انسان کامل  است که او را مراقبت نماید و از راه و رسم منزل ها ، آگاهش سازد.</a:t>
            </a:r>
            <a:endParaRPr lang="en-US" sz="3200" dirty="0" smtClean="0">
              <a:effectLst/>
              <a:latin typeface="Times New Roman"/>
              <a:ea typeface="Times New Roman"/>
            </a:endParaRPr>
          </a:p>
          <a:p>
            <a:pPr marL="0">
              <a:spcBef>
                <a:spcPts val="0"/>
              </a:spcBef>
            </a:pPr>
            <a:r>
              <a:rPr lang="fa-IR" sz="3200" dirty="0" smtClean="0">
                <a:effectLst/>
                <a:latin typeface="Times New Roman"/>
                <a:ea typeface="Times New Roman"/>
                <a:cs typeface="B Mitra"/>
              </a:rPr>
              <a:t> -  مطهری ، مرتضی ، مجموعه آثار ، ج 23 ، ص 27 </a:t>
            </a:r>
            <a:endParaRPr lang="en-US" sz="3200" dirty="0" smtClean="0">
              <a:effectLst/>
              <a:latin typeface="Times New Roman"/>
              <a:ea typeface="Times New Roman"/>
            </a:endParaRPr>
          </a:p>
          <a:p>
            <a:endParaRPr lang="fa-IR" dirty="0"/>
          </a:p>
        </p:txBody>
      </p:sp>
      <p:sp>
        <p:nvSpPr>
          <p:cNvPr id="2" name="Title 1"/>
          <p:cNvSpPr>
            <a:spLocks noGrp="1"/>
          </p:cNvSpPr>
          <p:nvPr>
            <p:ph type="title"/>
          </p:nvPr>
        </p:nvSpPr>
        <p:spPr/>
        <p:txBody>
          <a:bodyPr>
            <a:normAutofit fontScale="90000"/>
          </a:bodyPr>
          <a:lstStyle/>
          <a:p>
            <a:pPr marL="228600" indent="-347472" algn="ctr">
              <a:spcBef>
                <a:spcPts val="0"/>
              </a:spcBef>
              <a:buSzPts val="3200"/>
              <a:buFont typeface="Arial"/>
              <a:buChar char="•"/>
            </a:pPr>
            <a:r>
              <a:rPr lang="fa-IR" sz="3200" dirty="0">
                <a:latin typeface="Times New Roman"/>
                <a:ea typeface="Times New Roman"/>
              </a:rPr>
              <a:t>3</a:t>
            </a:r>
            <a:r>
              <a:rPr lang="fa-IR" sz="3200" b="1" dirty="0">
                <a:latin typeface="Times New Roman"/>
                <a:ea typeface="Times New Roman"/>
              </a:rPr>
              <a:t>- نیاز به استاد: </a:t>
            </a:r>
            <a:r>
              <a:rPr lang="en-US" sz="2400" dirty="0">
                <a:latin typeface="Times New Roman"/>
                <a:ea typeface="Times New Roman"/>
                <a:cs typeface="+mn-cs"/>
              </a:rPr>
              <a:t/>
            </a:r>
            <a:br>
              <a:rPr lang="en-US" sz="2400" dirty="0">
                <a:latin typeface="Times New Roman"/>
                <a:ea typeface="Times New Roman"/>
                <a:cs typeface="+mn-cs"/>
              </a:rPr>
            </a:br>
            <a:endParaRPr lang="fa-IR" dirty="0"/>
          </a:p>
        </p:txBody>
      </p:sp>
    </p:spTree>
    <p:extLst>
      <p:ext uri="{BB962C8B-B14F-4D97-AF65-F5344CB8AC3E}">
        <p14:creationId xmlns:p14="http://schemas.microsoft.com/office/powerpoint/2007/7/12/main" xmlns="" val="389668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r>
              <a:rPr lang="fa-IR" sz="4400" dirty="0" smtClean="0">
                <a:effectLst/>
                <a:ea typeface="Times New Roman"/>
                <a:cs typeface="Tahoma"/>
              </a:rPr>
              <a:t>در عرفان عملی ، پس از طرح ضرورت استاد، از شرایط مرید و مراد و شاگرد و استاد    گفته اند، مثلاً در شرایط استاد چنین گفته اند: 1- جامع باشد  2- به مقام فنا رسیده باشد 3- صاحب نظر و دارای ولایت باطنی باشد 4 – اسلام شناس کامل باشد. </a:t>
            </a:r>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54370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marL="0" algn="just">
              <a:spcBef>
                <a:spcPts val="0"/>
              </a:spcBef>
            </a:pPr>
            <a:r>
              <a:rPr lang="fa-IR" sz="4000" dirty="0" smtClean="0">
                <a:effectLst/>
                <a:latin typeface="Times New Roman"/>
                <a:ea typeface="Times New Roman"/>
                <a:cs typeface="Tahoma"/>
              </a:rPr>
              <a:t>امروزه این باور وجود دارد که ما در عصر بازگشت انسان به معنویت یا بازگشت </a:t>
            </a:r>
            <a:r>
              <a:rPr lang="fa-IR" sz="4000" dirty="0" smtClean="0">
                <a:solidFill>
                  <a:srgbClr val="00B050"/>
                </a:solidFill>
                <a:effectLst/>
                <a:latin typeface="Times New Roman"/>
                <a:ea typeface="Times New Roman"/>
                <a:cs typeface="Tahoma"/>
              </a:rPr>
              <a:t>معنویت</a:t>
            </a:r>
            <a:r>
              <a:rPr lang="fa-IR" sz="4000" dirty="0" smtClean="0">
                <a:effectLst/>
                <a:latin typeface="Times New Roman"/>
                <a:ea typeface="Times New Roman"/>
                <a:cs typeface="Tahoma"/>
              </a:rPr>
              <a:t> به زندگی بشر  به سر می بریم؛ اما نگاهی به روند شتاب زده و گسترده </a:t>
            </a:r>
            <a:r>
              <a:rPr lang="fa-IR" sz="4000" dirty="0" smtClean="0">
                <a:solidFill>
                  <a:srgbClr val="00B050"/>
                </a:solidFill>
                <a:effectLst/>
                <a:latin typeface="Times New Roman"/>
                <a:ea typeface="Times New Roman"/>
                <a:cs typeface="Tahoma"/>
              </a:rPr>
              <a:t>معنویت</a:t>
            </a:r>
            <a:r>
              <a:rPr lang="fa-IR" sz="4000" dirty="0" smtClean="0">
                <a:effectLst/>
                <a:latin typeface="Times New Roman"/>
                <a:ea typeface="Times New Roman"/>
                <a:cs typeface="Tahoma"/>
              </a:rPr>
              <a:t> گرایی که چند دهه بیشتر از عمر آن نمی گذرد، به وضوح نشان می دهد که با پدیده انفجار </a:t>
            </a:r>
            <a:r>
              <a:rPr lang="fa-IR" sz="4000" dirty="0" smtClean="0">
                <a:solidFill>
                  <a:srgbClr val="00B050"/>
                </a:solidFill>
                <a:effectLst/>
                <a:latin typeface="Times New Roman"/>
                <a:ea typeface="Times New Roman"/>
                <a:cs typeface="Tahoma"/>
              </a:rPr>
              <a:t>معنویت</a:t>
            </a:r>
            <a:r>
              <a:rPr lang="fa-IR" sz="4000" dirty="0" smtClean="0">
                <a:effectLst/>
                <a:latin typeface="Times New Roman"/>
                <a:ea typeface="Times New Roman"/>
                <a:cs typeface="Tahoma"/>
              </a:rPr>
              <a:t> رو به رو هستیم.</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xmlns="" val="18046521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3600" dirty="0" smtClean="0">
                <a:effectLst/>
                <a:latin typeface="Times New Roman"/>
                <a:ea typeface="Times New Roman"/>
                <a:cs typeface="Tahoma"/>
              </a:rPr>
              <a:t>حال با توجه به ویژگی های علمی و عملی یاد شده ، آیا بهتر نیست که انسان سالک در پرتو انسان کامل معصوم که سنت و سیره اش حضور دارد، سلوک نماید و از جاده حق و مستقیم ولایت گرایی ، خارج نشود و به دنبال استادانی برود که ویژگی های یاد شده را داشته ، غرق در ولایت باشند، مجتهد ، مجاهد و صاحب ولایت باشند. </a:t>
            </a:r>
            <a:endParaRPr lang="en-US" sz="36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3908786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3600" dirty="0" smtClean="0">
                <a:effectLst/>
                <a:latin typeface="Times New Roman"/>
                <a:ea typeface="Times New Roman"/>
                <a:cs typeface="Tahoma"/>
              </a:rPr>
              <a:t>با توجه به نکات یاد شده است که بزرگان فرموده اند، « اگر انسان عمری را در پیدا کردن استاد کامل صرف کند، جا دارد.»  همچنین فرمودند:« کسی که به استاد رسید، نصف راه را طی کرده است.»</a:t>
            </a:r>
            <a:endParaRPr lang="en-US" sz="3600" dirty="0" smtClean="0">
              <a:effectLst/>
              <a:latin typeface="Times New Roman"/>
              <a:ea typeface="Times New Roman"/>
            </a:endParaRPr>
          </a:p>
          <a:p>
            <a:pPr marL="0">
              <a:spcBef>
                <a:spcPts val="0"/>
              </a:spcBef>
            </a:pPr>
            <a:r>
              <a:rPr lang="fa-IR" sz="3600" dirty="0" smtClean="0">
                <a:effectLst/>
                <a:latin typeface="Times New Roman"/>
                <a:ea typeface="Times New Roman"/>
                <a:cs typeface="B Mitra"/>
              </a:rPr>
              <a:t> </a:t>
            </a:r>
            <a:r>
              <a:rPr lang="fa-IR" sz="2000" dirty="0" smtClean="0">
                <a:effectLst/>
                <a:latin typeface="Times New Roman"/>
                <a:ea typeface="Times New Roman"/>
                <a:cs typeface="B Mitra"/>
              </a:rPr>
              <a:t>- حسین زاده آملی  ،حسن ، در آسمان معرفت ، ص 26 </a:t>
            </a:r>
            <a:endParaRPr lang="en-US" sz="2000" dirty="0" smtClean="0">
              <a:effectLst/>
              <a:latin typeface="Times New Roman"/>
              <a:ea typeface="Times New Roman"/>
            </a:endParaRPr>
          </a:p>
          <a:p>
            <a:pPr marL="0">
              <a:spcBef>
                <a:spcPts val="0"/>
              </a:spcBef>
            </a:pPr>
            <a:r>
              <a:rPr lang="fa-IR" sz="2000" dirty="0" smtClean="0">
                <a:effectLst/>
                <a:latin typeface="Times New Roman"/>
                <a:ea typeface="Times New Roman"/>
                <a:cs typeface="B Mitra"/>
              </a:rPr>
              <a:t> - تهرانی ،سید محمد حسین، رساله سیر و سلوک منسوب به بحرالعلوم ، ص 115</a:t>
            </a:r>
            <a:endParaRPr lang="en-US" sz="20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465158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sz="4400" dirty="0" smtClean="0">
                <a:effectLst/>
                <a:ea typeface="Times New Roman"/>
                <a:cs typeface="Tahoma"/>
              </a:rPr>
              <a:t>شریعت در اینجا به معنای مجموعه باید و نبایدها یا احکام فقهی اسلام است که در وجوب، حرمت ، اباحه، استحباب و کراهت ظهور یافته اند </a:t>
            </a:r>
            <a:endParaRPr lang="fa-IR" sz="4400" dirty="0"/>
          </a:p>
        </p:txBody>
      </p:sp>
      <p:sp>
        <p:nvSpPr>
          <p:cNvPr id="2" name="Title 1"/>
          <p:cNvSpPr>
            <a:spLocks noGrp="1"/>
          </p:cNvSpPr>
          <p:nvPr>
            <p:ph type="title"/>
          </p:nvPr>
        </p:nvSpPr>
        <p:spPr/>
        <p:txBody>
          <a:bodyPr>
            <a:normAutofit fontScale="90000"/>
          </a:bodyPr>
          <a:lstStyle/>
          <a:p>
            <a:pPr marL="228600" indent="-347472" algn="ctr">
              <a:spcBef>
                <a:spcPts val="0"/>
              </a:spcBef>
              <a:buSzPts val="3200"/>
              <a:buFont typeface="Arial"/>
              <a:buChar char="•"/>
            </a:pPr>
            <a:r>
              <a:rPr lang="fa-IR" sz="3200" dirty="0">
                <a:latin typeface="Times New Roman"/>
                <a:ea typeface="Times New Roman"/>
              </a:rPr>
              <a:t>4</a:t>
            </a:r>
            <a:r>
              <a:rPr lang="fa-IR" sz="3200" b="1" dirty="0">
                <a:latin typeface="Times New Roman"/>
                <a:ea typeface="Times New Roman"/>
              </a:rPr>
              <a:t>- شریعت گرایی: </a:t>
            </a:r>
            <a:r>
              <a:rPr lang="en-US" sz="2400" dirty="0">
                <a:latin typeface="Times New Roman"/>
                <a:ea typeface="Times New Roman"/>
                <a:cs typeface="+mn-cs"/>
              </a:rPr>
              <a:t/>
            </a:r>
            <a:br>
              <a:rPr lang="en-US" sz="2400" dirty="0">
                <a:latin typeface="Times New Roman"/>
                <a:ea typeface="Times New Roman"/>
                <a:cs typeface="+mn-cs"/>
              </a:rPr>
            </a:br>
            <a:endParaRPr lang="fa-IR" dirty="0"/>
          </a:p>
        </p:txBody>
      </p:sp>
    </p:spTree>
    <p:extLst>
      <p:ext uri="{BB962C8B-B14F-4D97-AF65-F5344CB8AC3E}">
        <p14:creationId xmlns:p14="http://schemas.microsoft.com/office/powerpoint/2007/7/12/main" xmlns="" val="2228694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Autofit/>
          </a:bodyPr>
          <a:lstStyle/>
          <a:p>
            <a:r>
              <a:rPr lang="fa-IR" sz="3600" dirty="0" smtClean="0">
                <a:effectLst/>
                <a:ea typeface="Times New Roman"/>
                <a:cs typeface="Tahoma"/>
              </a:rPr>
              <a:t>چنان که گفته اند:                           « شرع از ماده شَرَعَ و در اصل به معنای ( راه روشن) است و راه ورود به نهرها را شریعه می گویند، سپس این کلمه را در مورد ادیان الهی و شرایع آسمانی به کار برده اند، زیرا راه روشن سلوک و سعادت در آن است و طریق وصول به آب حیات و زندگی حقیقی، معقول و سازنده است ، </a:t>
            </a:r>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3641461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400" dirty="0" smtClean="0">
                <a:effectLst/>
                <a:latin typeface="Times New Roman"/>
                <a:ea typeface="Times New Roman"/>
                <a:cs typeface="Tahoma"/>
              </a:rPr>
              <a:t>پس شریعت هرگاه در مورد آیین حق به کار برود، به خاطر آن است که انسان را به سرچشمه وحی و رضایت الهی و سعادت جاودان که همانند آب حیات است ، می رساند.</a:t>
            </a:r>
            <a:endParaRPr lang="en-US" sz="4400" dirty="0" smtClean="0">
              <a:effectLst/>
              <a:latin typeface="Times New Roman"/>
              <a:ea typeface="Times New Roman"/>
            </a:endParaRPr>
          </a:p>
          <a:p>
            <a:pPr marL="0">
              <a:spcBef>
                <a:spcPts val="0"/>
              </a:spcBef>
            </a:pPr>
            <a:r>
              <a:rPr lang="fa-IR" sz="4400" dirty="0" smtClean="0">
                <a:effectLst/>
                <a:latin typeface="Times New Roman"/>
                <a:ea typeface="Times New Roman"/>
                <a:cs typeface="B Mitra"/>
              </a:rPr>
              <a:t> </a:t>
            </a:r>
            <a:r>
              <a:rPr lang="fa-IR" sz="2000" dirty="0" smtClean="0">
                <a:effectLst/>
                <a:latin typeface="Times New Roman"/>
                <a:ea typeface="Times New Roman"/>
                <a:cs typeface="B Mitra"/>
              </a:rPr>
              <a:t>- مکارم شیرازی ، ناصر ، تفسیر نمونه، ج 21 ، ص 268</a:t>
            </a:r>
            <a:endParaRPr lang="en-US" sz="2000" dirty="0" smtClean="0">
              <a:effectLst/>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835526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r>
              <a:rPr lang="fa-IR" sz="3600" dirty="0" smtClean="0">
                <a:effectLst/>
                <a:ea typeface="Times New Roman"/>
                <a:cs typeface="Tahoma"/>
              </a:rPr>
              <a:t>سلوک عرفان ، بدون التزام عملی به شریعت ، یعنی واجب و حرام ، نتیجه بخش نیست و شریعت گروی برای همه اصحاب سیر و </a:t>
            </a:r>
            <a:r>
              <a:rPr lang="fa-IR" sz="3600" dirty="0" smtClean="0">
                <a:effectLst/>
                <a:ea typeface="Times New Roman"/>
                <a:cs typeface="Tahoma"/>
              </a:rPr>
              <a:t>سلوک،در </a:t>
            </a:r>
            <a:r>
              <a:rPr lang="fa-IR" sz="3600" dirty="0" smtClean="0">
                <a:effectLst/>
                <a:ea typeface="Times New Roman"/>
                <a:cs typeface="Tahoma"/>
              </a:rPr>
              <a:t>همه شرایط روحی و معنوی مطرح و با توجه به ساحت ها ولایه های گوناگونی که دارد، قابل اجرا و کار آمد است، عرفان منهای شریعت ، نه ممکن و نه سودمند است. </a:t>
            </a:r>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1177500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Autofit/>
          </a:bodyPr>
          <a:lstStyle/>
          <a:p>
            <a:r>
              <a:rPr lang="fa-IR" sz="2800" dirty="0" smtClean="0">
                <a:effectLst/>
                <a:ea typeface="Times New Roman"/>
                <a:cs typeface="Tahoma"/>
              </a:rPr>
              <a:t>« </a:t>
            </a:r>
            <a:r>
              <a:rPr lang="fa-IR" sz="2800" b="1" dirty="0" smtClean="0">
                <a:effectLst/>
                <a:ea typeface="Times New Roman"/>
                <a:cs typeface="Tahoma"/>
              </a:rPr>
              <a:t>سقوط تکلیف</a:t>
            </a:r>
            <a:r>
              <a:rPr lang="fa-IR" sz="2800" dirty="0" smtClean="0">
                <a:effectLst/>
                <a:ea typeface="Times New Roman"/>
                <a:cs typeface="Tahoma"/>
              </a:rPr>
              <a:t> » نه تنها در هیچ مرتبه ای از مراتب و هیچ منزلی از منازل معنوی اعتبار ندارد بلکه تکلیف ، بیشتر و وظایف دشوارتر می شود و به تعبیری سلوک با انجام واجب و ترک حرام شروع و هر چه جلوتر می رود انجام مستحبات و ترک مکروهات و مباحات نیز بر آن اضافه شده، به گونه ای که اهل معرفت خاص ، به مرتبه ای می رسند که تنها دو وظیفه شرعی ، یعنی واجب و حرام را می شناسند، یعنی مستحب را بر خود واجب و مباح و مکروه را حرام می دانند، تا رابطه آن ها با خدا عمیق تر و نیل به مقامات معنوی و فتوحات غیبی ، دسترس پذیرتر و شفاف تر گردد.</a:t>
            </a:r>
            <a:endParaRPr lang="fa-IR" sz="2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1151427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800" dirty="0" smtClean="0">
                <a:effectLst/>
                <a:latin typeface="Times New Roman"/>
                <a:ea typeface="Times New Roman"/>
                <a:cs typeface="Tahoma"/>
              </a:rPr>
              <a:t>به تعبیر علامه طباطبایی (ره)   « افراد هر چه به خداوند تقرب بیشتری داشته باشند،تکالیف سنگین تری </a:t>
            </a:r>
            <a:r>
              <a:rPr lang="fa-IR" sz="4800" dirty="0" smtClean="0">
                <a:latin typeface="Times New Roman"/>
                <a:ea typeface="Times New Roman"/>
                <a:cs typeface="Tahoma"/>
              </a:rPr>
              <a:t>دارند.</a:t>
            </a:r>
            <a:r>
              <a:rPr lang="fa-IR" sz="4800" dirty="0" smtClean="0">
                <a:effectLst/>
                <a:latin typeface="Times New Roman"/>
                <a:ea typeface="Times New Roman"/>
                <a:cs typeface="Tahoma"/>
              </a:rPr>
              <a:t>“ </a:t>
            </a:r>
            <a:r>
              <a:rPr lang="fa-IR" sz="4800" dirty="0" smtClean="0">
                <a:solidFill>
                  <a:srgbClr val="00B050"/>
                </a:solidFill>
                <a:effectLst/>
                <a:latin typeface="Times New Roman"/>
                <a:ea typeface="Times New Roman"/>
                <a:cs typeface="Tahoma"/>
              </a:rPr>
              <a:t>حسنات الا برار ، سیئات المقربین.» </a:t>
            </a:r>
            <a:endParaRPr lang="en-US" sz="4800" dirty="0" smtClean="0">
              <a:solidFill>
                <a:srgbClr val="00B050"/>
              </a:solidFill>
              <a:effectLst/>
              <a:latin typeface="Times New Roman"/>
              <a:ea typeface="Times New Roman"/>
            </a:endParaRPr>
          </a:p>
          <a:p>
            <a:pPr marL="0">
              <a:spcBef>
                <a:spcPts val="0"/>
              </a:spcBef>
            </a:pPr>
            <a:r>
              <a:rPr lang="fa-IR" sz="4800" dirty="0" smtClean="0">
                <a:effectLst/>
                <a:latin typeface="Times New Roman"/>
                <a:ea typeface="Times New Roman"/>
                <a:cs typeface="B Mitra"/>
              </a:rPr>
              <a:t> </a:t>
            </a:r>
            <a:r>
              <a:rPr lang="fa-IR" sz="2000" dirty="0" smtClean="0">
                <a:effectLst/>
                <a:latin typeface="Times New Roman"/>
                <a:ea typeface="Times New Roman"/>
                <a:cs typeface="B Mitra"/>
              </a:rPr>
              <a:t>- طباطبایی ، سید محمد حسین، رساله الولایه ، ص 20 -17 </a:t>
            </a:r>
            <a:endParaRPr lang="en-US" sz="2000" dirty="0" smtClean="0">
              <a:effectLst/>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3112040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Autofit/>
          </a:bodyPr>
          <a:lstStyle/>
          <a:p>
            <a:pPr marL="228600" algn="justLow">
              <a:spcBef>
                <a:spcPts val="0"/>
              </a:spcBef>
            </a:pPr>
            <a:r>
              <a:rPr lang="fa-IR" sz="4000" dirty="0" smtClean="0">
                <a:effectLst/>
                <a:latin typeface="Times New Roman"/>
                <a:ea typeface="Times New Roman"/>
                <a:cs typeface="Tahoma"/>
              </a:rPr>
              <a:t>عرفان منهای شریعت ، عرفان منهای عرفان است و ضلالت و فساد و نهایتش ندامت و پشیمانی است ، حضرت علی علیه السلام می </a:t>
            </a:r>
            <a:r>
              <a:rPr lang="fa-IR" sz="4000" dirty="0" smtClean="0">
                <a:solidFill>
                  <a:schemeClr val="tx2"/>
                </a:solidFill>
                <a:effectLst/>
                <a:latin typeface="Times New Roman"/>
                <a:ea typeface="Times New Roman"/>
                <a:cs typeface="Tahoma"/>
              </a:rPr>
              <a:t>فرمایند:</a:t>
            </a:r>
            <a:r>
              <a:rPr lang="fa-IR" sz="4000" dirty="0" smtClean="0">
                <a:solidFill>
                  <a:srgbClr val="00B050"/>
                </a:solidFill>
                <a:effectLst/>
                <a:latin typeface="Times New Roman"/>
                <a:ea typeface="Times New Roman"/>
                <a:cs typeface="Tahoma"/>
              </a:rPr>
              <a:t>شرایع الدین واحده وسیله قاصده فمن اخذبها لحق و غنم و من وقف عنها ضل و ندم »</a:t>
            </a:r>
            <a:endParaRPr lang="en-US" sz="4000" dirty="0" smtClean="0">
              <a:solidFill>
                <a:srgbClr val="00B050"/>
              </a:solidFill>
              <a:effectLst/>
              <a:latin typeface="Times New Roman"/>
              <a:ea typeface="Times New Roman"/>
            </a:endParaRPr>
          </a:p>
          <a:p>
            <a:pPr marL="0">
              <a:spcBef>
                <a:spcPts val="0"/>
              </a:spcBef>
            </a:pPr>
            <a:r>
              <a:rPr lang="fa-IR" sz="4000" dirty="0" smtClean="0">
                <a:effectLst/>
                <a:latin typeface="Times New Roman"/>
                <a:ea typeface="Times New Roman"/>
                <a:cs typeface="B Mitra"/>
              </a:rPr>
              <a:t> </a:t>
            </a:r>
            <a:r>
              <a:rPr lang="fa-IR" sz="2000" dirty="0" smtClean="0">
                <a:effectLst/>
                <a:latin typeface="Times New Roman"/>
                <a:ea typeface="Times New Roman"/>
                <a:cs typeface="B Mitra"/>
              </a:rPr>
              <a:t>-  نهج البلاغه ، خطبه 12</a:t>
            </a:r>
            <a:endParaRPr lang="en-US" sz="2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3514654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000" dirty="0" smtClean="0">
                <a:effectLst/>
                <a:latin typeface="Times New Roman"/>
                <a:ea typeface="Times New Roman"/>
                <a:cs typeface="Tahoma"/>
              </a:rPr>
              <a:t>استاد جوادی آملی می فرمایند:« البته اگر عارفان در سیر و سلوک ، تابع شریعت و ولایت اهل بیت علیهم اسلام باشند و راه صحیح را طی کنند گوشه ای از علم شهودی انبیاء و اولیاء به آن ها می رسد.»</a:t>
            </a:r>
            <a:endParaRPr lang="en-US" sz="4000" dirty="0" smtClean="0">
              <a:effectLst/>
              <a:latin typeface="Times New Roman"/>
              <a:ea typeface="Times New Roman"/>
            </a:endParaRPr>
          </a:p>
          <a:p>
            <a:pPr marL="0">
              <a:spcBef>
                <a:spcPts val="0"/>
              </a:spcBef>
            </a:pPr>
            <a:r>
              <a:rPr lang="fa-IR" sz="4000" dirty="0" smtClean="0">
                <a:effectLst/>
                <a:latin typeface="Times New Roman"/>
                <a:ea typeface="Times New Roman"/>
                <a:cs typeface="B Mitra"/>
              </a:rPr>
              <a:t> </a:t>
            </a:r>
            <a:r>
              <a:rPr lang="fa-IR" sz="2000" dirty="0" smtClean="0">
                <a:effectLst/>
                <a:latin typeface="Times New Roman"/>
                <a:ea typeface="Times New Roman"/>
                <a:cs typeface="B Mitra"/>
              </a:rPr>
              <a:t>-  جوادی آملی ، عبدالله، دین شناسی ، ص 268 </a:t>
            </a:r>
            <a:endParaRPr lang="en-US" sz="2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3197637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algn="just">
              <a:spcBef>
                <a:spcPts val="0"/>
              </a:spcBef>
            </a:pPr>
            <a:r>
              <a:rPr lang="fa-IR" sz="2800" dirty="0" smtClean="0">
                <a:solidFill>
                  <a:srgbClr val="00B050"/>
                </a:solidFill>
                <a:effectLst/>
                <a:latin typeface="Times New Roman"/>
                <a:ea typeface="Times New Roman"/>
                <a:cs typeface="Tahoma"/>
              </a:rPr>
              <a:t>معنویت، </a:t>
            </a:r>
            <a:r>
              <a:rPr lang="fa-IR" sz="2800" dirty="0" smtClean="0">
                <a:effectLst/>
                <a:latin typeface="Times New Roman"/>
                <a:ea typeface="Times New Roman"/>
                <a:cs typeface="Tahoma"/>
              </a:rPr>
              <a:t>طلب جان آدمی است و اگر پاسخ راستین نیابد به دروغ ها و فریب ها آغشته می شود. جریان ها و مکاتب معنویت گرا را بر اساس همین خلوص و آلودگی می توان در مراتبی طبقه بندی و معیار و منطقی برای داوری و شناخت برترین و فروترین آن ها پیدا کرد. پس لازم است که به مطالعه انتقادی مکاتب عرفانی و معنوی بپردازیم، تا بتوانیم به بهترین آن ها دست پیدا کنیم و از برکت آن ها بهره مند شویم، بنابراین نقد این جریان های ایجاد شده با توجه به</a:t>
            </a:r>
            <a:r>
              <a:rPr lang="fa-IR" sz="2800" dirty="0" smtClean="0">
                <a:solidFill>
                  <a:schemeClr val="tx2"/>
                </a:solidFill>
                <a:effectLst/>
                <a:latin typeface="Times New Roman"/>
                <a:ea typeface="Times New Roman"/>
                <a:cs typeface="Tahoma"/>
              </a:rPr>
              <a:t> کثرت </a:t>
            </a:r>
            <a:r>
              <a:rPr lang="fa-IR" sz="2800" dirty="0" smtClean="0">
                <a:solidFill>
                  <a:srgbClr val="C00000"/>
                </a:solidFill>
                <a:effectLst/>
                <a:latin typeface="Times New Roman"/>
                <a:ea typeface="Times New Roman"/>
                <a:cs typeface="Tahoma"/>
              </a:rPr>
              <a:t>فرقه های معنویت گرا </a:t>
            </a:r>
            <a:r>
              <a:rPr lang="fa-IR" sz="2800" dirty="0" smtClean="0">
                <a:effectLst/>
                <a:latin typeface="Times New Roman"/>
                <a:ea typeface="Times New Roman"/>
                <a:cs typeface="Tahoma"/>
              </a:rPr>
              <a:t>و رواج سریع آن ها بخصوص در ایران لازم و ضروری می آید.</a:t>
            </a:r>
            <a:endParaRPr lang="en-US" sz="2800" dirty="0" smtClean="0">
              <a:effectLst/>
              <a:latin typeface="Times New Roman"/>
              <a:ea typeface="Times New Roman"/>
            </a:endParaRPr>
          </a:p>
          <a:p>
            <a:endParaRPr lang="fa-IR" dirty="0"/>
          </a:p>
        </p:txBody>
      </p:sp>
      <p:sp>
        <p:nvSpPr>
          <p:cNvPr id="2" name="Title 1"/>
          <p:cNvSpPr>
            <a:spLocks noGrp="1"/>
          </p:cNvSpPr>
          <p:nvPr>
            <p:ph type="title"/>
          </p:nvPr>
        </p:nvSpPr>
        <p:spPr>
          <a:xfrm>
            <a:off x="457200" y="274638"/>
            <a:ext cx="8229600" cy="639762"/>
          </a:xfrm>
        </p:spPr>
        <p:txBody>
          <a:bodyPr>
            <a:normAutofit fontScale="90000"/>
          </a:bodyPr>
          <a:lstStyle/>
          <a:p>
            <a:endParaRPr lang="fa-IR" dirty="0"/>
          </a:p>
        </p:txBody>
      </p:sp>
    </p:spTree>
    <p:extLst>
      <p:ext uri="{BB962C8B-B14F-4D97-AF65-F5344CB8AC3E}">
        <p14:creationId xmlns:p14="http://schemas.microsoft.com/office/powerpoint/2007/7/12/main" xmlns="" val="7216216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3600" dirty="0" smtClean="0">
                <a:effectLst/>
                <a:latin typeface="Times New Roman"/>
                <a:ea typeface="Times New Roman"/>
                <a:cs typeface="Tahoma"/>
              </a:rPr>
              <a:t>و در جای دیگر می فرماید:« معلوم می شود اگر تهذیب و تزکیه ، بر خلاف مسیر شرع باشد، چنین ریاضتی باطل است، یعنی سیر و سلوک جز با انجام واجبات و مستحبات از   یک سو و ترک محرمات و مکروهات از سوی دیگر، قابل قبول نیست و بازدهی ندارد.... »</a:t>
            </a:r>
            <a:endParaRPr lang="en-US" sz="3600" dirty="0" smtClean="0">
              <a:effectLst/>
              <a:latin typeface="Times New Roman"/>
              <a:ea typeface="Times New Roman"/>
            </a:endParaRPr>
          </a:p>
          <a:p>
            <a:pPr marL="0">
              <a:spcBef>
                <a:spcPts val="0"/>
              </a:spcBef>
            </a:pPr>
            <a:r>
              <a:rPr lang="fa-IR" sz="3600" dirty="0" smtClean="0">
                <a:effectLst/>
                <a:latin typeface="Times New Roman"/>
                <a:ea typeface="Times New Roman"/>
                <a:cs typeface="B Mitra"/>
              </a:rPr>
              <a:t> </a:t>
            </a:r>
            <a:r>
              <a:rPr lang="fa-IR" sz="2000" dirty="0" smtClean="0">
                <a:effectLst/>
                <a:latin typeface="Times New Roman"/>
                <a:ea typeface="Times New Roman"/>
                <a:cs typeface="B Mitra"/>
              </a:rPr>
              <a:t>-  جوادی آملی ، عبدالله، تفسیر موضوعی قرآن مجید، ص 295 </a:t>
            </a:r>
            <a:endParaRPr lang="en-US" sz="20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225687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Autofit/>
          </a:bodyPr>
          <a:lstStyle/>
          <a:p>
            <a:pPr marL="228600" algn="justLow">
              <a:spcBef>
                <a:spcPts val="0"/>
              </a:spcBef>
            </a:pPr>
            <a:r>
              <a:rPr lang="fa-IR" sz="3200" dirty="0" smtClean="0">
                <a:effectLst/>
                <a:latin typeface="Times New Roman"/>
                <a:ea typeface="Times New Roman"/>
                <a:cs typeface="Tahoma"/>
              </a:rPr>
              <a:t>وی همچنین در تفسیر آیه </a:t>
            </a:r>
            <a:r>
              <a:rPr lang="fa-IR" sz="3200" dirty="0" smtClean="0">
                <a:solidFill>
                  <a:srgbClr val="00B050"/>
                </a:solidFill>
                <a:effectLst/>
                <a:latin typeface="Times New Roman"/>
                <a:ea typeface="Times New Roman"/>
                <a:cs typeface="Tahoma"/>
              </a:rPr>
              <a:t>« واعبد ربک حتی یاتیک الیقین» </a:t>
            </a:r>
            <a:r>
              <a:rPr lang="fa-IR" sz="3200" dirty="0" smtClean="0">
                <a:effectLst/>
                <a:latin typeface="Times New Roman"/>
                <a:ea typeface="Times New Roman"/>
                <a:cs typeface="Tahoma"/>
              </a:rPr>
              <a:t>نوشته است    « یقین در این آیه همان یقین معرفتی است و اگر به مرگ تفسیر شده، از باب جری و تطبیق است، نه تفسیر مفهوم یقین وحتی «غایت» نیست، تا گفته شود که وصول به یقین، غایت عبادت است، پس عبادت کن تا به یقین برسی و با دست یابی به یقین ، می توانی عبادت را رها کنی ، هرگز بلکه مراد آن است که یکی از منافع عبادت، یقین است و رسیدن به یقین ، جز از راه عبادت و بندگی ، میسر نیست.»</a:t>
            </a:r>
            <a:endParaRPr lang="en-US" sz="3200" dirty="0" smtClean="0">
              <a:effectLst/>
              <a:latin typeface="Times New Roman"/>
              <a:ea typeface="Times New Roman"/>
            </a:endParaRPr>
          </a:p>
          <a:p>
            <a:pPr marL="0">
              <a:spcBef>
                <a:spcPts val="0"/>
              </a:spcBef>
            </a:pPr>
            <a:r>
              <a:rPr lang="fa-IR" sz="3200" dirty="0" smtClean="0">
                <a:effectLst/>
                <a:latin typeface="Times New Roman"/>
                <a:ea typeface="Times New Roman"/>
                <a:cs typeface="B Mitra"/>
              </a:rPr>
              <a:t> </a:t>
            </a:r>
            <a:r>
              <a:rPr lang="fa-IR" sz="2000" dirty="0" smtClean="0">
                <a:effectLst/>
                <a:latin typeface="Times New Roman"/>
                <a:ea typeface="Times New Roman"/>
                <a:cs typeface="B Mitra"/>
              </a:rPr>
              <a:t>-  حجر / 99</a:t>
            </a:r>
            <a:endParaRPr lang="en-US" sz="2000" dirty="0" smtClean="0">
              <a:effectLst/>
              <a:latin typeface="Times New Roman"/>
              <a:ea typeface="Times New Roman"/>
            </a:endParaRPr>
          </a:p>
          <a:p>
            <a:pPr marL="0">
              <a:spcBef>
                <a:spcPts val="0"/>
              </a:spcBef>
            </a:pPr>
            <a:r>
              <a:rPr lang="fa-IR" sz="2000" dirty="0" smtClean="0">
                <a:effectLst/>
                <a:latin typeface="Times New Roman"/>
                <a:ea typeface="Times New Roman"/>
                <a:cs typeface="B Mitra"/>
              </a:rPr>
              <a:t> -  جوادی آملی ، عبدالله، دین شناسی ، ص 70 - 69</a:t>
            </a:r>
            <a:endParaRPr lang="en-US" sz="2000" dirty="0" smtClean="0">
              <a:effectLst/>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xmlns="" val="447593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normAutofit/>
          </a:bodyPr>
          <a:lstStyle/>
          <a:p>
            <a:pPr marL="0" indent="0" algn="justLow">
              <a:spcBef>
                <a:spcPts val="0"/>
              </a:spcBef>
              <a:buNone/>
            </a:pPr>
            <a:r>
              <a:rPr lang="fa-IR" sz="4400" dirty="0" smtClean="0">
                <a:effectLst/>
                <a:ea typeface="Times New Roman"/>
                <a:cs typeface="Tahoma"/>
              </a:rPr>
              <a:t>عرفان اسلامی برای عقل و خرد، اصالت و اهمیت قائل است و برهان و عرفان را        مانعه الجمع ندانسته است و به بهانه شهود، از فهم و به بهانه عرفان از برهان و استدلال ، گریزان نیست. </a:t>
            </a:r>
            <a:endParaRPr lang="fa-IR" sz="4400" dirty="0"/>
          </a:p>
        </p:txBody>
      </p:sp>
      <p:sp>
        <p:nvSpPr>
          <p:cNvPr id="2" name="Title 1"/>
          <p:cNvSpPr>
            <a:spLocks noGrp="1"/>
          </p:cNvSpPr>
          <p:nvPr>
            <p:ph type="title"/>
          </p:nvPr>
        </p:nvSpPr>
        <p:spPr/>
        <p:txBody>
          <a:bodyPr>
            <a:normAutofit fontScale="90000"/>
          </a:bodyPr>
          <a:lstStyle/>
          <a:p>
            <a:pPr marL="347472" indent="-347472" algn="r">
              <a:spcBef>
                <a:spcPts val="0"/>
              </a:spcBef>
              <a:buSzPts val="3000"/>
              <a:buFont typeface="Arial"/>
              <a:buChar char="•"/>
              <a:tabLst>
                <a:tab pos="457200" algn="l"/>
              </a:tabLst>
            </a:pPr>
            <a:r>
              <a:rPr lang="fa-IR" sz="3000" b="1" dirty="0">
                <a:latin typeface="Times New Roman"/>
                <a:ea typeface="Times New Roman"/>
              </a:rPr>
              <a:t>5-</a:t>
            </a:r>
            <a:r>
              <a:rPr lang="fa-IR" sz="3000" dirty="0">
                <a:latin typeface="Times New Roman"/>
                <a:ea typeface="Times New Roman"/>
              </a:rPr>
              <a:t> </a:t>
            </a:r>
            <a:r>
              <a:rPr lang="fa-IR" sz="5000" b="1" dirty="0">
                <a:solidFill>
                  <a:srgbClr val="000000"/>
                </a:solidFill>
                <a:ea typeface="Times New Roman"/>
                <a:cs typeface="Tahoma"/>
              </a:rPr>
              <a:t>عقل گرایی و خردورزی:</a:t>
            </a:r>
            <a:r>
              <a:rPr lang="fa-IR" sz="5000" dirty="0">
                <a:solidFill>
                  <a:srgbClr val="000000"/>
                </a:solidFill>
                <a:ea typeface="Times New Roman"/>
                <a:cs typeface="Calibri"/>
              </a:rPr>
              <a:t> </a:t>
            </a:r>
            <a:r>
              <a:rPr lang="en-US" sz="2200" dirty="0">
                <a:latin typeface="Times New Roman"/>
                <a:ea typeface="Times New Roman"/>
                <a:cs typeface="Times New Roman"/>
              </a:rPr>
              <a:t/>
            </a:r>
            <a:br>
              <a:rPr lang="en-US" sz="2200" dirty="0">
                <a:latin typeface="Times New Roman"/>
                <a:ea typeface="Times New Roman"/>
                <a:cs typeface="Times New Roman"/>
              </a:rPr>
            </a:br>
            <a:endParaRPr lang="fa-IR" dirty="0"/>
          </a:p>
        </p:txBody>
      </p:sp>
    </p:spTree>
    <p:extLst>
      <p:ext uri="{BB962C8B-B14F-4D97-AF65-F5344CB8AC3E}">
        <p14:creationId xmlns:p14="http://schemas.microsoft.com/office/powerpoint/2007/7/12/main" xmlns="" val="3733650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000" dirty="0" smtClean="0">
                <a:effectLst/>
                <a:latin typeface="Times New Roman"/>
                <a:ea typeface="Times New Roman"/>
                <a:cs typeface="Tahoma"/>
              </a:rPr>
              <a:t>استاد مطهری (ره) فرموده اند: « در اسلام،اصالت با عقل و معرفت عقلی است که به واسطه آن و با چنین کلیدی ، انسان به دامان معرفت شهودی و معارف قلبی وارد         می شود.»</a:t>
            </a:r>
            <a:endParaRPr lang="en-US" sz="4000" dirty="0" smtClean="0">
              <a:effectLst/>
              <a:latin typeface="Times New Roman"/>
              <a:ea typeface="Times New Roman"/>
            </a:endParaRPr>
          </a:p>
          <a:p>
            <a:pPr marL="0">
              <a:spcBef>
                <a:spcPts val="0"/>
              </a:spcBef>
            </a:pPr>
            <a:r>
              <a:rPr lang="fa-IR" sz="4000" dirty="0" smtClean="0">
                <a:effectLst/>
                <a:latin typeface="Times New Roman"/>
                <a:ea typeface="Times New Roman"/>
                <a:cs typeface="B Mitra"/>
              </a:rPr>
              <a:t> </a:t>
            </a:r>
            <a:r>
              <a:rPr lang="fa-IR" sz="2000" dirty="0" smtClean="0">
                <a:effectLst/>
                <a:latin typeface="Times New Roman"/>
                <a:ea typeface="Times New Roman"/>
                <a:cs typeface="B Mitra"/>
              </a:rPr>
              <a:t>-  مطهری ، مرتضی ، مجموعه آثار ، ج 4 ، ص 961 - 960</a:t>
            </a:r>
            <a:endParaRPr lang="en-US" sz="2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19492187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000" dirty="0" smtClean="0">
                <a:effectLst/>
                <a:latin typeface="Times New Roman"/>
                <a:ea typeface="Times New Roman"/>
                <a:cs typeface="Tahoma"/>
              </a:rPr>
              <a:t>به هر تقدیر ، عرفان عقل را از کار نمی اندازد و از مصدر تشخیص ، عزل نمی کند، بلکه آن را شکوفا نموده به مراحل بالاتر و مراتب والاتر دعوت می کند و معرفت شهودی       – سلوکی در طول معرفت عقلی و برهانی است ، نه در عرض آن و کافی است اندکی به آیات ذیل توجه نماییم.</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10302713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778691"/>
          </a:xfrm>
        </p:spPr>
        <p:txBody>
          <a:bodyPr>
            <a:normAutofit/>
          </a:bodyPr>
          <a:lstStyle/>
          <a:p>
            <a:pPr marL="228600" algn="justLow">
              <a:spcBef>
                <a:spcPts val="0"/>
              </a:spcBef>
            </a:pPr>
            <a:r>
              <a:rPr lang="fa-IR" sz="4400" dirty="0" smtClean="0">
                <a:effectLst/>
                <a:latin typeface="Times New Roman"/>
                <a:ea typeface="Times New Roman"/>
                <a:cs typeface="Tahoma"/>
              </a:rPr>
              <a:t>الف ) </a:t>
            </a:r>
            <a:r>
              <a:rPr lang="fa-IR" sz="4400" dirty="0" smtClean="0">
                <a:solidFill>
                  <a:srgbClr val="00B050"/>
                </a:solidFill>
                <a:effectLst/>
                <a:latin typeface="Times New Roman"/>
                <a:ea typeface="Times New Roman"/>
                <a:cs typeface="Tahoma"/>
              </a:rPr>
              <a:t>وَ مِنَ الناسِ مَن یُجادِلُ فی اللهِ بِغَیر علمٍ و لا هدًی و لا کتابٍ مُّنیرٍ »         </a:t>
            </a:r>
            <a:r>
              <a:rPr lang="fa-IR" sz="4400" dirty="0" smtClean="0">
                <a:effectLst/>
                <a:latin typeface="Times New Roman"/>
                <a:ea typeface="Times New Roman"/>
                <a:cs typeface="Tahoma"/>
              </a:rPr>
              <a:t>«گروهی از مردم کسانی هستند که درباره خدا به جدال می پردازند.بدون هیچ دانش و هدایت و نیز بدون کتاب روشنگر.»</a:t>
            </a:r>
            <a:endParaRPr lang="en-US" sz="4400" dirty="0" smtClean="0">
              <a:effectLst/>
              <a:latin typeface="Times New Roman"/>
              <a:ea typeface="Times New Roman"/>
            </a:endParaRPr>
          </a:p>
          <a:p>
            <a:pPr marL="0">
              <a:spcBef>
                <a:spcPts val="0"/>
              </a:spcBef>
            </a:pPr>
            <a:r>
              <a:rPr lang="fa-IR" sz="4400" dirty="0" smtClean="0">
                <a:effectLst/>
                <a:latin typeface="Times New Roman"/>
                <a:ea typeface="Times New Roman"/>
                <a:cs typeface="B Mitra"/>
              </a:rPr>
              <a:t> </a:t>
            </a:r>
            <a:r>
              <a:rPr lang="fa-IR" sz="2000" dirty="0" smtClean="0">
                <a:effectLst/>
                <a:latin typeface="Times New Roman"/>
                <a:ea typeface="Times New Roman"/>
                <a:cs typeface="B Mitra"/>
              </a:rPr>
              <a:t>- حج / 8 </a:t>
            </a:r>
            <a:endParaRPr lang="en-US" sz="2000" dirty="0" smtClean="0">
              <a:effectLst/>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xmlns="" val="766678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Autofit/>
          </a:bodyPr>
          <a:lstStyle/>
          <a:p>
            <a:pPr marL="228600" algn="justLow">
              <a:spcBef>
                <a:spcPts val="0"/>
              </a:spcBef>
            </a:pPr>
            <a:r>
              <a:rPr lang="fa-IR" sz="4800" dirty="0" smtClean="0">
                <a:effectLst/>
                <a:latin typeface="Times New Roman"/>
                <a:ea typeface="Times New Roman"/>
                <a:cs typeface="Tahoma"/>
              </a:rPr>
              <a:t>ب )</a:t>
            </a:r>
            <a:r>
              <a:rPr lang="fa-IR" sz="4800" dirty="0" smtClean="0">
                <a:solidFill>
                  <a:srgbClr val="00B050"/>
                </a:solidFill>
                <a:effectLst/>
                <a:latin typeface="Times New Roman"/>
                <a:ea typeface="Times New Roman"/>
                <a:cs typeface="Tahoma"/>
              </a:rPr>
              <a:t> «... لا تَعلَمونَ شَیئاً وَ جَعَلَ لکم السمعَ و الابصارَ و الاَفئده لَعَلَّکُم تشکُرُون »    </a:t>
            </a:r>
            <a:r>
              <a:rPr lang="fa-IR" sz="4800" dirty="0" smtClean="0">
                <a:effectLst/>
                <a:latin typeface="Times New Roman"/>
                <a:ea typeface="Times New Roman"/>
                <a:cs typeface="Tahoma"/>
              </a:rPr>
              <a:t>«...هیچ نمی دانستید، گوش و چشم و عقل را در اختیار شما قرار داد تا شکر نعمت های او را به جا بیاورید.»</a:t>
            </a:r>
            <a:endParaRPr lang="en-US" sz="4800" dirty="0" smtClean="0">
              <a:effectLst/>
              <a:latin typeface="Times New Roman"/>
              <a:ea typeface="Times New Roman"/>
            </a:endParaRPr>
          </a:p>
          <a:p>
            <a:pPr marL="0">
              <a:spcBef>
                <a:spcPts val="0"/>
              </a:spcBef>
            </a:pPr>
            <a:r>
              <a:rPr lang="fa-IR" sz="4800" dirty="0" smtClean="0">
                <a:effectLst/>
                <a:latin typeface="Times New Roman"/>
                <a:ea typeface="Times New Roman"/>
                <a:cs typeface="B Mitra"/>
              </a:rPr>
              <a:t> </a:t>
            </a:r>
            <a:r>
              <a:rPr lang="fa-IR" sz="2000" dirty="0" smtClean="0">
                <a:effectLst/>
                <a:latin typeface="Times New Roman"/>
                <a:ea typeface="Times New Roman"/>
                <a:cs typeface="B Mitra"/>
              </a:rPr>
              <a:t>-  نمل / 78</a:t>
            </a:r>
            <a:r>
              <a:rPr lang="fa-IR" sz="4800" dirty="0" smtClean="0">
                <a:effectLst/>
                <a:latin typeface="Times New Roman"/>
                <a:ea typeface="Times New Roman"/>
                <a:cs typeface="B Mitra"/>
              </a:rPr>
              <a:t> </a:t>
            </a:r>
            <a:endParaRPr lang="en-US" sz="4800" dirty="0" smtClean="0">
              <a:effectLst/>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xmlns="" val="32238406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400" dirty="0" smtClean="0">
                <a:effectLst/>
                <a:latin typeface="Times New Roman"/>
                <a:ea typeface="Times New Roman"/>
                <a:cs typeface="Tahoma"/>
              </a:rPr>
              <a:t>ج ) </a:t>
            </a:r>
            <a:r>
              <a:rPr lang="fa-IR" sz="4400" dirty="0" smtClean="0">
                <a:solidFill>
                  <a:srgbClr val="00B050"/>
                </a:solidFill>
                <a:effectLst/>
                <a:latin typeface="Times New Roman"/>
                <a:ea typeface="Times New Roman"/>
                <a:cs typeface="Tahoma"/>
              </a:rPr>
              <a:t>« اِنَّ فی ذلک لَذِکری لِمَن کان لَهُ قَلبٌ اَو اَلقَی السمعَ و هُوَ شَهیدٌ » </a:t>
            </a:r>
            <a:r>
              <a:rPr lang="fa-IR" sz="4400" dirty="0" smtClean="0">
                <a:effectLst/>
                <a:latin typeface="Times New Roman"/>
                <a:ea typeface="Times New Roman"/>
                <a:cs typeface="Tahoma"/>
              </a:rPr>
              <a:t>«قطعاً در سرگذشت پیشینیان تذکر و اندرزی است برای آن کس که عقل دارد،یا گوش فرا دهد و حاضر به شنیدن باشد.»</a:t>
            </a:r>
            <a:endParaRPr lang="en-US" sz="4400" dirty="0" smtClean="0">
              <a:effectLst/>
              <a:latin typeface="Times New Roman"/>
              <a:ea typeface="Times New Roman"/>
            </a:endParaRPr>
          </a:p>
          <a:p>
            <a:pPr marL="0">
              <a:spcBef>
                <a:spcPts val="0"/>
              </a:spcBef>
            </a:pPr>
            <a:r>
              <a:rPr lang="fa-IR" sz="4400" dirty="0" smtClean="0">
                <a:effectLst/>
                <a:latin typeface="Times New Roman"/>
                <a:ea typeface="Times New Roman"/>
                <a:cs typeface="B Mitra"/>
              </a:rPr>
              <a:t> </a:t>
            </a:r>
            <a:r>
              <a:rPr lang="fa-IR" sz="2000" dirty="0" smtClean="0">
                <a:effectLst/>
                <a:latin typeface="Times New Roman"/>
                <a:ea typeface="Times New Roman"/>
                <a:cs typeface="B Mitra"/>
              </a:rPr>
              <a:t>-  ق / 37 </a:t>
            </a:r>
            <a:endParaRPr lang="en-US" sz="2000" dirty="0" smtClean="0">
              <a:effectLst/>
              <a:latin typeface="Times New Roman"/>
              <a:ea typeface="Times New Roman"/>
            </a:endParaRPr>
          </a:p>
          <a:p>
            <a:endParaRPr lang="fa-IR" sz="4400" dirty="0"/>
          </a:p>
        </p:txBody>
      </p:sp>
      <p:sp>
        <p:nvSpPr>
          <p:cNvPr id="2" name="Title 1"/>
          <p:cNvSpPr>
            <a:spLocks noGrp="1"/>
          </p:cNvSpPr>
          <p:nvPr>
            <p:ph type="title"/>
          </p:nvPr>
        </p:nvSpPr>
        <p:spPr>
          <a:xfrm>
            <a:off x="533400" y="304800"/>
            <a:ext cx="8229600" cy="1143000"/>
          </a:xfrm>
        </p:spPr>
        <p:txBody>
          <a:bodyPr/>
          <a:lstStyle/>
          <a:p>
            <a:endParaRPr lang="fa-IR"/>
          </a:p>
        </p:txBody>
      </p:sp>
    </p:spTree>
    <p:extLst>
      <p:ext uri="{BB962C8B-B14F-4D97-AF65-F5344CB8AC3E}">
        <p14:creationId xmlns:p14="http://schemas.microsoft.com/office/powerpoint/2007/7/12/main" xmlns="" val="13263721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3600" dirty="0" smtClean="0">
                <a:effectLst/>
                <a:latin typeface="Times New Roman"/>
                <a:ea typeface="Times New Roman"/>
                <a:cs typeface="Tahoma"/>
              </a:rPr>
              <a:t>بنابراین چنین نتیجه می گیریم : </a:t>
            </a:r>
            <a:endParaRPr lang="en-US" sz="3600" dirty="0" smtClean="0">
              <a:effectLst/>
              <a:latin typeface="Times New Roman"/>
              <a:ea typeface="Times New Roman"/>
            </a:endParaRPr>
          </a:p>
          <a:p>
            <a:pPr marL="228600" algn="justLow">
              <a:spcBef>
                <a:spcPts val="0"/>
              </a:spcBef>
            </a:pPr>
            <a:r>
              <a:rPr lang="fa-IR" sz="3600" b="1" dirty="0" smtClean="0">
                <a:effectLst/>
                <a:latin typeface="Times New Roman"/>
                <a:ea typeface="Times New Roman"/>
                <a:cs typeface="Tahoma"/>
              </a:rPr>
              <a:t>الف )</a:t>
            </a:r>
            <a:r>
              <a:rPr lang="fa-IR" sz="3600" dirty="0" smtClean="0">
                <a:effectLst/>
                <a:latin typeface="Times New Roman"/>
                <a:ea typeface="Times New Roman"/>
                <a:cs typeface="Tahoma"/>
              </a:rPr>
              <a:t> عقل و خرد، دارای ارزش معرفتی و شرط لازم ورود به عرفان و سلوک عرفانی است. </a:t>
            </a:r>
            <a:endParaRPr lang="en-US" sz="3600" dirty="0" smtClean="0">
              <a:effectLst/>
              <a:latin typeface="Times New Roman"/>
              <a:ea typeface="Times New Roman"/>
            </a:endParaRPr>
          </a:p>
          <a:p>
            <a:pPr marL="228600" algn="justLow">
              <a:spcBef>
                <a:spcPts val="0"/>
              </a:spcBef>
            </a:pPr>
            <a:r>
              <a:rPr lang="fa-IR" sz="3600" b="1" dirty="0" smtClean="0">
                <a:effectLst/>
                <a:latin typeface="Times New Roman"/>
                <a:ea typeface="Times New Roman"/>
                <a:cs typeface="Tahoma"/>
              </a:rPr>
              <a:t>ب)</a:t>
            </a:r>
            <a:r>
              <a:rPr lang="fa-IR" sz="3600" dirty="0" smtClean="0">
                <a:effectLst/>
                <a:latin typeface="Times New Roman"/>
                <a:ea typeface="Times New Roman"/>
                <a:cs typeface="Tahoma"/>
              </a:rPr>
              <a:t> عقل سلیم، معیار سنجش مکاشفات و مشاهدات عرفانی است و در طول هم هستند  نه در عرض هم.</a:t>
            </a:r>
            <a:endParaRPr lang="en-US" sz="3600" dirty="0" smtClean="0">
              <a:effectLst/>
              <a:latin typeface="Times New Roman"/>
              <a:ea typeface="Times New Roman"/>
            </a:endParaRPr>
          </a:p>
          <a:p>
            <a:pPr marL="228600" algn="justLow">
              <a:spcBef>
                <a:spcPts val="0"/>
              </a:spcBef>
            </a:pPr>
            <a:r>
              <a:rPr lang="fa-IR" sz="3600" b="1" dirty="0" smtClean="0">
                <a:effectLst/>
                <a:latin typeface="Times New Roman"/>
                <a:ea typeface="Times New Roman"/>
                <a:cs typeface="Tahoma"/>
              </a:rPr>
              <a:t>ج )</a:t>
            </a:r>
            <a:r>
              <a:rPr lang="fa-IR" sz="3600" dirty="0" smtClean="0">
                <a:effectLst/>
                <a:latin typeface="Times New Roman"/>
                <a:ea typeface="Times New Roman"/>
                <a:cs typeface="Tahoma"/>
              </a:rPr>
              <a:t> عقل استعلا یافته و برین ، خود ره آورد شهود عرفانی و دوران پختگی عرفان عملی است .</a:t>
            </a:r>
            <a:endParaRPr lang="en-US" sz="36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783278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400" dirty="0" smtClean="0">
                <a:effectLst/>
                <a:latin typeface="Times New Roman"/>
                <a:ea typeface="Times New Roman"/>
                <a:cs typeface="Tahoma"/>
              </a:rPr>
              <a:t>6</a:t>
            </a:r>
            <a:r>
              <a:rPr lang="fa-IR" sz="4400" b="1" dirty="0" smtClean="0">
                <a:effectLst/>
                <a:latin typeface="Times New Roman"/>
                <a:ea typeface="Times New Roman"/>
                <a:cs typeface="Tahoma"/>
              </a:rPr>
              <a:t>- ریاضت معقول ، مشروع و معتدل:</a:t>
            </a:r>
            <a:endParaRPr lang="en-US" sz="4400" dirty="0" smtClean="0">
              <a:effectLst/>
              <a:latin typeface="Times New Roman"/>
              <a:ea typeface="Times New Roman"/>
            </a:endParaRPr>
          </a:p>
          <a:p>
            <a:pPr marL="228600" algn="justLow">
              <a:spcBef>
                <a:spcPts val="0"/>
              </a:spcBef>
            </a:pPr>
            <a:r>
              <a:rPr lang="fa-IR" sz="4400" dirty="0" smtClean="0">
                <a:effectLst/>
                <a:latin typeface="Times New Roman"/>
                <a:ea typeface="Times New Roman"/>
                <a:cs typeface="Tahoma"/>
              </a:rPr>
              <a:t>در عرفان عملی اسلام ،ریاضت نقش مهم و سرنوشت سازی دارد، تا درون انسان، نورانی و پاک گردد و ریاضت در مراتب و مراحل سلوکی ، بار معنایی و معرفتی خاصی </a:t>
            </a:r>
            <a:r>
              <a:rPr lang="fa-IR" sz="4400" dirty="0" smtClean="0">
                <a:effectLst/>
                <a:latin typeface="Times New Roman"/>
                <a:ea typeface="Times New Roman"/>
                <a:cs typeface="Tahoma"/>
              </a:rPr>
              <a:t>دارد</a:t>
            </a:r>
            <a:r>
              <a:rPr lang="fa-IR" sz="4400" dirty="0" smtClean="0">
                <a:effectLst/>
                <a:latin typeface="Times New Roman"/>
                <a:ea typeface="Times New Roman"/>
                <a:cs typeface="Tahoma"/>
              </a:rPr>
              <a:t>.</a:t>
            </a:r>
            <a:endParaRPr lang="en-US" sz="4400" dirty="0" smtClean="0">
              <a:effectLst/>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60230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778691"/>
          </a:xfrm>
        </p:spPr>
        <p:txBody>
          <a:bodyPr>
            <a:normAutofit/>
          </a:bodyPr>
          <a:lstStyle/>
          <a:p>
            <a:pPr marL="0" marR="0">
              <a:spcBef>
                <a:spcPts val="0"/>
              </a:spcBef>
              <a:spcAft>
                <a:spcPts val="0"/>
              </a:spcAft>
            </a:pPr>
            <a:r>
              <a:rPr lang="fa-IR" dirty="0" smtClean="0">
                <a:effectLst/>
                <a:latin typeface="Times New Roman"/>
                <a:ea typeface="Times New Roman"/>
                <a:cs typeface="Tahoma"/>
              </a:rPr>
              <a:t>ممکن است گفته شود اصطلاح عرفان ، اصطلاح مقدسی است و شایسته نیست که آن را در مورد هر نحله و مکتبی که به گونه ای از مسائل ماورایی و قدرت های فوق طبیعی سخن می گوید، به کار ببریم، این سخن درستی است که امروزه در جامعه ما و در عرف زبانی بسیاری از ایرانیان«عارف» و «عرفان» واژه های مقدس و محترمی هستند و نمی توان هر فرد یا گروهی را به آن ها متصف کرد، اما اولاً؛ این واژه در عرف علمی ، اعم از عرفان حقیقی و </a:t>
            </a:r>
            <a:r>
              <a:rPr lang="fa-IR" dirty="0" smtClean="0">
                <a:solidFill>
                  <a:srgbClr val="C00000"/>
                </a:solidFill>
                <a:effectLst/>
                <a:latin typeface="Times New Roman"/>
                <a:ea typeface="Times New Roman"/>
                <a:cs typeface="Tahoma"/>
              </a:rPr>
              <a:t>کاذب</a:t>
            </a:r>
            <a:r>
              <a:rPr lang="fa-IR" dirty="0" smtClean="0">
                <a:effectLst/>
                <a:latin typeface="Times New Roman"/>
                <a:ea typeface="Times New Roman"/>
                <a:cs typeface="Tahoma"/>
              </a:rPr>
              <a:t> است و ثانیاً؛ هر چند فی نفسه واژه ای مقدس می باشد، اما بعداً به دلیل ایجاد بدل هایی برای آن، در مورد نمونه های </a:t>
            </a:r>
            <a:r>
              <a:rPr lang="fa-IR" dirty="0" smtClean="0">
                <a:solidFill>
                  <a:srgbClr val="C00000"/>
                </a:solidFill>
                <a:effectLst/>
                <a:latin typeface="Times New Roman"/>
                <a:ea typeface="Times New Roman"/>
                <a:cs typeface="Tahoma"/>
              </a:rPr>
              <a:t>بدلی و  تقلبی </a:t>
            </a:r>
            <a:r>
              <a:rPr lang="fa-IR" dirty="0" smtClean="0">
                <a:effectLst/>
                <a:latin typeface="Times New Roman"/>
                <a:ea typeface="Times New Roman"/>
                <a:cs typeface="Tahoma"/>
              </a:rPr>
              <a:t>نیز به کار رفته است .</a:t>
            </a:r>
            <a:endParaRPr lang="en-US" sz="2400" dirty="0" smtClean="0">
              <a:effectLst/>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3576302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000" dirty="0" smtClean="0">
                <a:effectLst/>
                <a:latin typeface="Times New Roman"/>
                <a:ea typeface="Times New Roman"/>
                <a:cs typeface="Tahoma"/>
              </a:rPr>
              <a:t>ریاضت سلوکی ، حداقل باید سه ویژگی کلی و کلان داشته باشد که عبارتند از : عقلانی بودن ، شرعی بودن، معتدل بودن . امام علی (علیه السلام) می فرمایند</a:t>
            </a:r>
            <a:r>
              <a:rPr lang="fa-IR" sz="4000" dirty="0" smtClean="0">
                <a:solidFill>
                  <a:srgbClr val="00B050"/>
                </a:solidFill>
                <a:effectLst/>
                <a:latin typeface="Times New Roman"/>
                <a:ea typeface="Times New Roman"/>
                <a:cs typeface="Tahoma"/>
              </a:rPr>
              <a:t>:« هی نفسی اروضها بالتقوی»</a:t>
            </a:r>
            <a:r>
              <a:rPr lang="fa-IR" sz="4000" dirty="0" smtClean="0">
                <a:effectLst/>
                <a:latin typeface="Times New Roman"/>
                <a:ea typeface="Times New Roman"/>
                <a:cs typeface="Tahoma"/>
              </a:rPr>
              <a:t> « آن نفس من است که با تقوا، آن را ریاضت می دهم.»</a:t>
            </a:r>
            <a:endParaRPr lang="en-US" sz="4000" dirty="0" smtClean="0">
              <a:effectLst/>
              <a:latin typeface="Times New Roman"/>
              <a:ea typeface="Times New Roman"/>
            </a:endParaRPr>
          </a:p>
          <a:p>
            <a:pPr marL="0">
              <a:spcBef>
                <a:spcPts val="0"/>
              </a:spcBef>
            </a:pPr>
            <a:r>
              <a:rPr lang="fa-IR" sz="4000" dirty="0" smtClean="0">
                <a:effectLst/>
                <a:latin typeface="Times New Roman"/>
                <a:ea typeface="Times New Roman"/>
                <a:cs typeface="B Mitra"/>
              </a:rPr>
              <a:t> </a:t>
            </a:r>
            <a:r>
              <a:rPr lang="fa-IR" sz="2000" dirty="0" smtClean="0">
                <a:effectLst/>
                <a:latin typeface="Times New Roman"/>
                <a:ea typeface="Times New Roman"/>
                <a:cs typeface="B Mitra"/>
              </a:rPr>
              <a:t>-  نهج البلاغه، ترجمه مرحوم دشتی ، نامه 45  </a:t>
            </a:r>
            <a:endParaRPr lang="en-US" sz="2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41010019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3600" dirty="0" smtClean="0">
                <a:effectLst/>
                <a:latin typeface="Times New Roman"/>
                <a:ea typeface="Times New Roman"/>
                <a:cs typeface="Tahoma"/>
              </a:rPr>
              <a:t>در قرآن کریم، بهترین تعریف از ریاضت «معقول و معتدل» آمده است ، « و اما کسی که از ایستادن در برابر پروردگارش هراسید و نفس خود را از هوس باز داشت... پس جایگاه او ، همان بهشت است .»</a:t>
            </a:r>
            <a:endParaRPr lang="en-US" sz="3600" dirty="0" smtClean="0">
              <a:effectLst/>
              <a:latin typeface="Times New Roman"/>
              <a:ea typeface="Times New Roman"/>
            </a:endParaRPr>
          </a:p>
          <a:p>
            <a:r>
              <a:rPr lang="fa-IR" sz="3600" b="0" dirty="0" smtClean="0">
                <a:solidFill>
                  <a:srgbClr val="00B050"/>
                </a:solidFill>
                <a:effectLst/>
                <a:latin typeface="KFGQPC Uthman Taha Naskh"/>
              </a:rPr>
              <a:t>وَأَمَّا مَنْ خَافَ مَقَامَ رَبِّهِ وَنَهَى النَّفْسَ عَنِ الْهَوَىٰ ﴿</a:t>
            </a:r>
            <a:r>
              <a:rPr lang="fa-IR" sz="3600" b="0" dirty="0" smtClean="0">
                <a:solidFill>
                  <a:srgbClr val="00B050"/>
                </a:solidFill>
                <a:effectLst/>
                <a:latin typeface="KFGQPC Uthman Taha Naskh"/>
                <a:hlinkClick r:id="rId2"/>
              </a:rPr>
              <a:t>٤٠</a:t>
            </a:r>
            <a:r>
              <a:rPr lang="fa-IR" sz="3600" b="0" dirty="0" smtClean="0">
                <a:solidFill>
                  <a:srgbClr val="00B050"/>
                </a:solidFill>
                <a:effectLst/>
                <a:latin typeface="KFGQPC Uthman Taha Naskh"/>
              </a:rPr>
              <a:t>﴾ فَإِنَّ الْجَنَّةَ هِيَ الْمَأْوَىٰ ﴿</a:t>
            </a:r>
            <a:r>
              <a:rPr lang="fa-IR" sz="3600" b="0" dirty="0" smtClean="0">
                <a:solidFill>
                  <a:srgbClr val="00B050"/>
                </a:solidFill>
                <a:effectLst/>
                <a:latin typeface="KFGQPC Uthman Taha Naskh"/>
                <a:hlinkClick r:id="rId2"/>
              </a:rPr>
              <a:t>٤١</a:t>
            </a:r>
            <a:r>
              <a:rPr lang="fa-IR" sz="3600" dirty="0" smtClean="0">
                <a:solidFill>
                  <a:srgbClr val="00B050"/>
                </a:solidFill>
                <a:latin typeface="KFGQPC Uthman Taha Naskh"/>
              </a:rPr>
              <a:t>/النازعات</a:t>
            </a:r>
            <a:r>
              <a:rPr lang="fa-IR" sz="3600" b="0" dirty="0" smtClean="0">
                <a:solidFill>
                  <a:srgbClr val="00B050"/>
                </a:solidFill>
                <a:effectLst/>
                <a:latin typeface="KFGQPC Uthman Taha Naskh"/>
              </a:rPr>
              <a:t>﴾ </a:t>
            </a:r>
            <a:endParaRPr lang="fa-IR" sz="3600" dirty="0">
              <a:solidFill>
                <a:srgbClr val="00B050"/>
              </a:solidFill>
            </a:endParaRPr>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1726472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lvl="0" algn="justLow">
              <a:spcBef>
                <a:spcPts val="0"/>
              </a:spcBef>
              <a:buFont typeface="Times New Roman"/>
              <a:buChar char="-"/>
              <a:tabLst>
                <a:tab pos="457200" algn="l"/>
              </a:tabLst>
            </a:pPr>
            <a:r>
              <a:rPr lang="fa-IR" sz="3600" b="1" dirty="0" smtClean="0">
                <a:effectLst/>
                <a:latin typeface="Times New Roman"/>
                <a:ea typeface="Times New Roman"/>
                <a:cs typeface="Tahoma"/>
              </a:rPr>
              <a:t>علل روی آوردن بشر جدید به معنویت و عرفان: </a:t>
            </a:r>
            <a:endParaRPr lang="en-US" sz="3600" dirty="0" smtClean="0">
              <a:effectLst/>
              <a:latin typeface="Times New Roman"/>
              <a:ea typeface="Times New Roman"/>
              <a:cs typeface="B Mitra"/>
            </a:endParaRPr>
          </a:p>
          <a:p>
            <a:pPr marL="228600" algn="justLow">
              <a:spcBef>
                <a:spcPts val="0"/>
              </a:spcBef>
            </a:pPr>
            <a:r>
              <a:rPr lang="fa-IR" sz="3600" dirty="0" smtClean="0">
                <a:effectLst/>
                <a:latin typeface="Times New Roman"/>
                <a:ea typeface="Times New Roman"/>
                <a:cs typeface="Tahoma"/>
              </a:rPr>
              <a:t>اگر نگاهی گذرا به وضعیت دین و معنویت در عصر جدید بیندازیم، و داده ها و اطلاعات اجمالی خود را مرور کنیم این حقیقت را تصدیق خواهیم کرد که بشر جدید پس از وقفه ای نسبتاً طولانی بار دیگر به سوی دین و معنویت روی آورده است ،</a:t>
            </a:r>
            <a:endParaRPr lang="en-US" sz="36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0172262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778691"/>
          </a:xfrm>
        </p:spPr>
        <p:txBody>
          <a:bodyPr>
            <a:normAutofit/>
          </a:bodyPr>
          <a:lstStyle/>
          <a:p>
            <a:r>
              <a:rPr lang="fa-IR" sz="3600" dirty="0" smtClean="0">
                <a:effectLst/>
                <a:ea typeface="Times New Roman"/>
                <a:cs typeface="Tahoma"/>
              </a:rPr>
              <a:t>اثبات وجود چنین گرایشی در میان انسان عصر جدید به ویژه در دهه های اخیر نیازی به ذکر قرینه و دلیل ندارد، گرایش شدید مردم در گوشه و کنار دنیا، به کتاب های معنوی و دینی ، تمایل به شرکت در مجالس دینی و معنوی و طرح گفتمان معنویت خواهی و دین گرایی در میان اقشار مختلف مردم جهان از جمله شواهد روشن این مدعاست،</a:t>
            </a:r>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12443847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r>
              <a:rPr lang="fa-IR" sz="4000" dirty="0" smtClean="0">
                <a:effectLst/>
                <a:ea typeface="Times New Roman"/>
                <a:cs typeface="Tahoma"/>
              </a:rPr>
              <a:t>به عنوان مثال کتاب های اسلامی و عرفانی در اروپا و آمریکا با استقبال کم نظیری مواجه شده اند. همین طور   کتاب های عرفانی و معنوی آمریکایی و هندی در کشورهای اسلامی از اقبال تأمل برانگیزی برخوردارند، مجالس و محافل معنوی و عرفانی در کشور ما رونق بالایی دارند،</a:t>
            </a:r>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11900914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778691"/>
          </a:xfrm>
        </p:spPr>
        <p:txBody>
          <a:bodyPr>
            <a:noAutofit/>
          </a:bodyPr>
          <a:lstStyle/>
          <a:p>
            <a:r>
              <a:rPr lang="fa-IR" sz="4800" dirty="0" smtClean="0">
                <a:solidFill>
                  <a:srgbClr val="C00000"/>
                </a:solidFill>
                <a:effectLst/>
                <a:ea typeface="Times New Roman"/>
                <a:cs typeface="Tahoma"/>
              </a:rPr>
              <a:t>خانقاه ها </a:t>
            </a:r>
            <a:r>
              <a:rPr lang="fa-IR" sz="4800" dirty="0" smtClean="0">
                <a:effectLst/>
                <a:ea typeface="Times New Roman"/>
                <a:cs typeface="Tahoma"/>
              </a:rPr>
              <a:t>به صورت آشکار و پنهان ، رو زمینی و زیر زمینی ، پیوسته در کار جذب مریدان تازه اند، مراکز و موسسات مختلفی به نام عرفان و معنویت و تعالیم ماورائی و امثال آن در کشور ما شکل گرفته اند،</a:t>
            </a:r>
            <a:endParaRPr lang="fa-IR" sz="4800" dirty="0"/>
          </a:p>
        </p:txBody>
      </p:sp>
      <p:sp>
        <p:nvSpPr>
          <p:cNvPr id="2" name="Title 1"/>
          <p:cNvSpPr>
            <a:spLocks noGrp="1"/>
          </p:cNvSpPr>
          <p:nvPr>
            <p:ph type="title"/>
          </p:nvPr>
        </p:nvSpPr>
        <p:spPr>
          <a:xfrm flipV="1">
            <a:off x="457200" y="228600"/>
            <a:ext cx="8229600" cy="46038"/>
          </a:xfrm>
        </p:spPr>
        <p:txBody>
          <a:bodyPr>
            <a:normAutofit fontScale="90000"/>
          </a:bodyPr>
          <a:lstStyle/>
          <a:p>
            <a:endParaRPr lang="fa-IR" dirty="0"/>
          </a:p>
        </p:txBody>
      </p:sp>
    </p:spTree>
    <p:extLst>
      <p:ext uri="{BB962C8B-B14F-4D97-AF65-F5344CB8AC3E}">
        <p14:creationId xmlns:p14="http://schemas.microsoft.com/office/powerpoint/2007/7/12/main" xmlns="" val="1145214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r>
              <a:rPr lang="fa-IR" sz="4800" dirty="0" smtClean="0">
                <a:effectLst/>
                <a:ea typeface="Times New Roman"/>
                <a:cs typeface="Tahoma"/>
              </a:rPr>
              <a:t>شاهد دیگر وجود این گرایش در دنیا،تولیدات هنری مختلف اعم ازموسیقی ها،فیلم های سینمایی،کارتون های کودکان ، رمان ها و داستان های به اصطلاح معنوی است،</a:t>
            </a:r>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40795423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800" dirty="0" smtClean="0">
                <a:effectLst/>
                <a:latin typeface="Times New Roman"/>
                <a:ea typeface="Times New Roman"/>
                <a:cs typeface="Tahoma"/>
              </a:rPr>
              <a:t> چاپ کتاب هایی با موضوعات جادویی، فال بینی، طالع بینی ، پیش گویی، هاله بینی ، جن گیری ، ارتباط با شیطان و امثال آن و فروش بالای آن شاهدی دیگر بر این ادعاست.</a:t>
            </a:r>
            <a:endParaRPr lang="en-US" sz="4800" dirty="0" smtClean="0">
              <a:effectLst/>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6799718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778691"/>
          </a:xfrm>
        </p:spPr>
        <p:txBody>
          <a:bodyPr>
            <a:normAutofit/>
          </a:bodyPr>
          <a:lstStyle/>
          <a:p>
            <a:pPr marL="0">
              <a:spcBef>
                <a:spcPts val="0"/>
              </a:spcBef>
            </a:pPr>
            <a:r>
              <a:rPr lang="fa-IR" sz="3600" dirty="0" smtClean="0">
                <a:effectLst/>
                <a:ea typeface="Times New Roman"/>
                <a:cs typeface="Tahoma"/>
              </a:rPr>
              <a:t>چنین کتاب هایی متأسفانه در کشور ما نیز مشتریانی فراوان دارد، تا جایی که درباره هر یک از موضوعات و مسائل فوق کتاب های متعددی ترجمه شده و در تیراژهای بالایی در اختیار مردم قرار گرفته ، حتی دایرة المعارف </a:t>
            </a:r>
            <a:r>
              <a:rPr lang="fa-IR" sz="3600" dirty="0" smtClean="0">
                <a:solidFill>
                  <a:srgbClr val="C00000"/>
                </a:solidFill>
                <a:effectLst/>
                <a:ea typeface="Times New Roman"/>
                <a:cs typeface="Tahoma"/>
              </a:rPr>
              <a:t>کف بینی و طالع بینی </a:t>
            </a:r>
            <a:r>
              <a:rPr lang="fa-IR" sz="3600" dirty="0" smtClean="0">
                <a:effectLst/>
                <a:ea typeface="Times New Roman"/>
                <a:cs typeface="Tahoma"/>
              </a:rPr>
              <a:t>منتشر   می شود! </a:t>
            </a:r>
            <a:r>
              <a:rPr lang="fa-IR" sz="3600" dirty="0" smtClean="0">
                <a:effectLst/>
                <a:latin typeface="Times New Roman"/>
                <a:ea typeface="Times New Roman"/>
                <a:cs typeface="B Mitra"/>
              </a:rPr>
              <a:t> -</a:t>
            </a:r>
            <a:endParaRPr lang="en-US" sz="3600" dirty="0" smtClean="0">
              <a:effectLst/>
              <a:latin typeface="Times New Roman"/>
              <a:ea typeface="Times New Roman"/>
            </a:endParaRPr>
          </a:p>
          <a:p>
            <a:pPr marL="0">
              <a:spcBef>
                <a:spcPts val="0"/>
              </a:spcBef>
            </a:pPr>
            <a:r>
              <a:rPr lang="fa-IR" sz="3600" dirty="0" smtClean="0">
                <a:effectLst/>
                <a:latin typeface="Times New Roman"/>
                <a:ea typeface="Times New Roman"/>
                <a:cs typeface="B Mitra"/>
              </a:rPr>
              <a:t> </a:t>
            </a:r>
            <a:r>
              <a:rPr lang="fa-IR" sz="2000" dirty="0" smtClean="0">
                <a:effectLst/>
                <a:latin typeface="Times New Roman"/>
                <a:ea typeface="Times New Roman"/>
                <a:cs typeface="B Mitra"/>
              </a:rPr>
              <a:t>-  شریف زاده، بهمن، عرفان دینی ، معنویت گرایی نوپدید، ص 19 - 18</a:t>
            </a:r>
            <a:endParaRPr lang="en-US" sz="20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3656313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400" dirty="0" smtClean="0">
                <a:effectLst/>
                <a:latin typeface="Times New Roman"/>
                <a:ea typeface="Times New Roman"/>
                <a:cs typeface="Tahoma"/>
              </a:rPr>
              <a:t>به هر حال ، اقبال زیاد مردم و فروش بالا چنین کتاب هایی حاکی از وجود موج معنویت خواهی ، به معنای عام کلمه در میان مردم دنیاست.</a:t>
            </a:r>
            <a:endParaRPr lang="en-US" sz="4400" dirty="0" smtClean="0">
              <a:effectLst/>
              <a:latin typeface="Times New Roman"/>
              <a:ea typeface="Times New Roman"/>
            </a:endParaRPr>
          </a:p>
          <a:p>
            <a:pPr marL="0">
              <a:spcBef>
                <a:spcPts val="0"/>
              </a:spcBef>
            </a:pPr>
            <a:r>
              <a:rPr lang="fa-IR" sz="4400" dirty="0" smtClean="0">
                <a:effectLst/>
                <a:latin typeface="Times New Roman"/>
                <a:ea typeface="Times New Roman"/>
                <a:cs typeface="B Mitra"/>
              </a:rPr>
              <a:t> </a:t>
            </a:r>
            <a:r>
              <a:rPr lang="fa-IR" sz="2000" dirty="0" smtClean="0">
                <a:effectLst/>
                <a:latin typeface="Times New Roman"/>
                <a:ea typeface="Times New Roman"/>
                <a:cs typeface="B Mitra"/>
              </a:rPr>
              <a:t>- شریفی،احمد حسین،در آمدی بر عرفان حقیقی و عرفان های کاذب ص 40 </a:t>
            </a:r>
            <a:r>
              <a:rPr lang="fa-IR" sz="2000" dirty="0" smtClean="0">
                <a:effectLst/>
                <a:latin typeface="Times New Roman"/>
                <a:ea typeface="Times New Roman"/>
              </a:rPr>
              <a:t>–</a:t>
            </a:r>
            <a:r>
              <a:rPr lang="fa-IR" sz="2000" dirty="0" smtClean="0">
                <a:effectLst/>
                <a:latin typeface="Times New Roman"/>
                <a:ea typeface="Times New Roman"/>
                <a:cs typeface="B Mitra"/>
              </a:rPr>
              <a:t> 39  </a:t>
            </a:r>
            <a:endParaRPr lang="en-US" sz="2000" dirty="0" smtClean="0">
              <a:effectLst/>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1264618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Autofit/>
          </a:bodyPr>
          <a:lstStyle/>
          <a:p>
            <a:r>
              <a:rPr lang="fa-IR" sz="4000" dirty="0" smtClean="0">
                <a:effectLst/>
                <a:ea typeface="Times New Roman"/>
                <a:cs typeface="Tahoma"/>
              </a:rPr>
              <a:t>عارفان </a:t>
            </a:r>
            <a:r>
              <a:rPr lang="fa-IR" sz="4000" dirty="0" smtClean="0">
                <a:effectLst/>
                <a:ea typeface="Times New Roman"/>
                <a:cs typeface="Tahoma"/>
              </a:rPr>
              <a:t>وصول به توحید را در گرو عمل به شریعت و مقررات دین می دانند.آن ها معتقدند که باطن شریعت، «راه» است و آن را «طریقت» می خوانند و پایان راه «حقیقت» است. یعنی همان توحید که پس از فنای عارف از خود و انانیت خود حاصل می آید. </a:t>
            </a:r>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33905378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800" dirty="0" smtClean="0">
                <a:effectLst/>
                <a:latin typeface="Times New Roman"/>
                <a:ea typeface="Times New Roman"/>
                <a:cs typeface="Tahoma"/>
              </a:rPr>
              <a:t>اما علل و عوامل این گرایش چیست؟ چرا بشر جدید پس از وقفه ای نسبتاً طولانی بار دیگر به سوی معنویت آورده است؟ ذیلاً به برخی از مهم ترین علل و عوامل این گرایش اشاره می کنیم:</a:t>
            </a:r>
            <a:endParaRPr lang="en-US" sz="4800" dirty="0" smtClean="0">
              <a:effectLst/>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0993969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940491"/>
          </a:xfrm>
        </p:spPr>
        <p:txBody>
          <a:bodyPr>
            <a:normAutofit/>
          </a:bodyPr>
          <a:lstStyle/>
          <a:p>
            <a:pPr marL="228600" algn="justLow">
              <a:spcBef>
                <a:spcPts val="0"/>
              </a:spcBef>
            </a:pPr>
            <a:r>
              <a:rPr lang="fa-IR" sz="4400" dirty="0" smtClean="0">
                <a:effectLst/>
                <a:latin typeface="Times New Roman"/>
                <a:ea typeface="Times New Roman"/>
                <a:cs typeface="Tahoma"/>
              </a:rPr>
              <a:t>بشر جدید در دوران مدرنیته گمان می کرد علم جدید حلال همه مشکلات و دغدغه های اوست، به همین دلیل با هر ایده غیر علمی و ماورایی بشدت مبارزه می کرد،</a:t>
            </a:r>
            <a:endParaRPr lang="en-US" sz="4400" dirty="0" smtClean="0">
              <a:effectLst/>
              <a:latin typeface="Times New Roman"/>
              <a:ea typeface="Times New Roman"/>
            </a:endParaRPr>
          </a:p>
          <a:p>
            <a:endParaRPr lang="fa-IR" sz="4400" dirty="0"/>
          </a:p>
        </p:txBody>
      </p:sp>
      <p:sp>
        <p:nvSpPr>
          <p:cNvPr id="2" name="Title 1"/>
          <p:cNvSpPr>
            <a:spLocks noGrp="1"/>
          </p:cNvSpPr>
          <p:nvPr>
            <p:ph type="title"/>
          </p:nvPr>
        </p:nvSpPr>
        <p:spPr/>
        <p:txBody>
          <a:bodyPr>
            <a:normAutofit fontScale="90000"/>
          </a:bodyPr>
          <a:lstStyle/>
          <a:p>
            <a:pPr marL="347472" indent="-347472" algn="justLow">
              <a:spcBef>
                <a:spcPts val="0"/>
              </a:spcBef>
              <a:buSzPts val="3200"/>
              <a:buFont typeface="+mj-lt"/>
              <a:buAutoNum type="arabicPeriod"/>
              <a:tabLst>
                <a:tab pos="466725" algn="l"/>
              </a:tabLst>
            </a:pPr>
            <a:r>
              <a:rPr lang="fa-IR" sz="3200" b="1" dirty="0">
                <a:latin typeface="Times New Roman"/>
                <a:ea typeface="Times New Roman"/>
                <a:cs typeface="Tahoma"/>
              </a:rPr>
              <a:t>سرخوردگی از عقلانیت و علم مدرن:</a:t>
            </a:r>
            <a:r>
              <a:rPr lang="en-US" sz="2400" dirty="0">
                <a:latin typeface="Times New Roman"/>
                <a:ea typeface="Times New Roman"/>
                <a:cs typeface="+mn-cs"/>
              </a:rPr>
              <a:t/>
            </a:r>
            <a:br>
              <a:rPr lang="en-US" sz="2400" dirty="0">
                <a:latin typeface="Times New Roman"/>
                <a:ea typeface="Times New Roman"/>
                <a:cs typeface="+mn-cs"/>
              </a:rPr>
            </a:br>
            <a:endParaRPr lang="fa-IR" dirty="0"/>
          </a:p>
        </p:txBody>
      </p:sp>
    </p:spTree>
    <p:extLst>
      <p:ext uri="{BB962C8B-B14F-4D97-AF65-F5344CB8AC3E}">
        <p14:creationId xmlns:p14="http://schemas.microsoft.com/office/powerpoint/2007/7/12/main" xmlns="" val="4701630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400" dirty="0" smtClean="0">
                <a:effectLst/>
                <a:latin typeface="Times New Roman"/>
                <a:ea typeface="Times New Roman"/>
                <a:cs typeface="Tahoma"/>
              </a:rPr>
              <a:t>اما دیری نپایید که بشر از خواب جزمیت این غرور علمی بیدار شد کاستی های عقل و علم مدرن را با همه وجود خود احساس کرد و به این نتیجه رسید که گشایش همه مشکلات بشری کار عقلانیت ابزاری و علم مدرن نیست،</a:t>
            </a:r>
            <a:endParaRPr lang="en-US" sz="4400" dirty="0" smtClean="0">
              <a:effectLst/>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7325252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r>
              <a:rPr lang="fa-IR" sz="4800" dirty="0" smtClean="0">
                <a:effectLst/>
                <a:ea typeface="Times New Roman"/>
                <a:cs typeface="Tahoma"/>
              </a:rPr>
              <a:t>انسان موجودی چند ساحتی است ،      مهم ترین نیازها و دردهای بشر ، دردهای وجودی و نیازهای روحی و روانی و درونی است که علم مدرن نمی تواند پاسخ مناسبی برای آن ها داشته باشد.</a:t>
            </a:r>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39159632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3600" dirty="0" smtClean="0">
                <a:effectLst/>
                <a:latin typeface="Times New Roman"/>
                <a:ea typeface="Times New Roman"/>
                <a:cs typeface="Tahoma"/>
              </a:rPr>
              <a:t>بشر رفته رفته به این نتیجه رسید که علم تجربی نمی تواند همه مشکلات بشر را حل کند، بسیاری از نیازهای اساسی و بنیادین بشری از دسترس علوم تجربی بیرون است و از طرفی عقل و شیوه های عقلانی و علوم عقلی نیز علیرغم اهمیت و نقش بسیار زیادشان، صرفاً بخشی از نیازهای </a:t>
            </a:r>
            <a:r>
              <a:rPr lang="fa-IR" sz="3600" smtClean="0">
                <a:effectLst/>
                <a:latin typeface="Times New Roman"/>
                <a:ea typeface="Times New Roman"/>
                <a:cs typeface="Tahoma"/>
              </a:rPr>
              <a:t>وجودی </a:t>
            </a:r>
            <a:r>
              <a:rPr lang="fa-IR" sz="3600" smtClean="0">
                <a:effectLst/>
                <a:latin typeface="Times New Roman"/>
                <a:ea typeface="Times New Roman"/>
                <a:cs typeface="Tahoma"/>
              </a:rPr>
              <a:t>انسان راپاسخ </a:t>
            </a:r>
            <a:r>
              <a:rPr lang="fa-IR" sz="3600" dirty="0" smtClean="0">
                <a:effectLst/>
                <a:latin typeface="Times New Roman"/>
                <a:ea typeface="Times New Roman"/>
                <a:cs typeface="Tahoma"/>
              </a:rPr>
              <a:t>می دهند،</a:t>
            </a:r>
            <a:endParaRPr lang="en-US" sz="36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11216518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000" dirty="0" smtClean="0">
                <a:effectLst/>
                <a:latin typeface="Times New Roman"/>
                <a:ea typeface="Times New Roman"/>
                <a:cs typeface="Tahoma"/>
              </a:rPr>
              <a:t>و به طور کلی می توان گفت بشر جدید به این نتیجه رسید که نظام های فلسفی و علمی و عقلی محض نمی توانند در تأمین همه نیازهای انسان کارآمدی لازم را داشته باشند، شاید بتوان گفت که پوزتیویست ها (تجربه گرایان)ناخواسته مهم ترین نقش را در حصول چنین نتیجه ای داشته اند،</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41375166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r>
              <a:rPr lang="fa-IR" sz="5400" dirty="0" smtClean="0">
                <a:effectLst/>
                <a:ea typeface="Times New Roman"/>
                <a:cs typeface="Tahoma"/>
              </a:rPr>
              <a:t>آنان تجربه گرایی را به اوج خود رساندند، و به زعم خود اثبات کردند که تجربه پذیری معیار معناداری است و هر گذاره و مفهوم غیر تجربی بی معناست! </a:t>
            </a:r>
            <a:endParaRPr lang="fa-IR" sz="5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2624182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3600" dirty="0" smtClean="0">
                <a:effectLst/>
                <a:latin typeface="Times New Roman"/>
                <a:ea typeface="Times New Roman"/>
                <a:cs typeface="Tahoma"/>
              </a:rPr>
              <a:t>همین دیدگاه افراطی موجب شد بسیاری از اندیشمندان و عموم مردم نادرستی تجربه گرایی و به تبع آن ناکارآمدی علم و عقل بشری را به وضوح مشاهده کنند، افزون بر این ، مردم دنیا محصولات علم جدید و تدابیر عقلی بشر بریده از خدا را در نیمه اول قرن بیستم در دو جنگ جهانی با همه وجود خود حس کردند.</a:t>
            </a:r>
            <a:endParaRPr lang="en-US" sz="3600" dirty="0" smtClean="0">
              <a:effectLst/>
              <a:latin typeface="Times New Roman"/>
              <a:ea typeface="Times New Roman"/>
            </a:endParaRPr>
          </a:p>
          <a:p>
            <a:pPr marL="0">
              <a:spcBef>
                <a:spcPts val="0"/>
              </a:spcBef>
            </a:pPr>
            <a:r>
              <a:rPr lang="fa-IR" sz="3600" dirty="0" smtClean="0">
                <a:effectLst/>
                <a:latin typeface="Times New Roman"/>
                <a:ea typeface="Times New Roman"/>
                <a:cs typeface="B Mitra"/>
              </a:rPr>
              <a:t> </a:t>
            </a:r>
            <a:r>
              <a:rPr lang="fa-IR" sz="2000" dirty="0" smtClean="0">
                <a:effectLst/>
                <a:latin typeface="Times New Roman"/>
                <a:ea typeface="Times New Roman"/>
                <a:cs typeface="B Mitra"/>
              </a:rPr>
              <a:t>-  شریفی ، احمد حسین، در آمدی بر عرفان حقیقی و عرفانهای کاذب ، ص 42</a:t>
            </a:r>
            <a:endParaRPr lang="en-US" sz="20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7840111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rmAutofit/>
          </a:bodyPr>
          <a:lstStyle/>
          <a:p>
            <a:pPr marL="0" algn="justLow">
              <a:spcBef>
                <a:spcPts val="0"/>
              </a:spcBef>
            </a:pPr>
            <a:r>
              <a:rPr lang="fa-IR" sz="3600" dirty="0" smtClean="0">
                <a:effectLst/>
                <a:latin typeface="Times New Roman"/>
                <a:ea typeface="Times New Roman"/>
                <a:cs typeface="Tahoma"/>
              </a:rPr>
              <a:t>در درون مدرنیته معنویت ستیزی و دین گریزی تئوریزه شده بود، عده ای از به اصطلاح اندیشمندان غربی، به نام پوزتیویست ها تحت تأثیر افکار واندیشه های  «ویتگنشتاین» با تجمع در وین وتشکیل حلقه ای مطالعاتی، افراطی ترین و دین ستیزانه ترین فلسفه و نظام فکری را در طول تاریخ غرب پدید آوردند،</a:t>
            </a:r>
            <a:endParaRPr lang="en-US" sz="36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normAutofit fontScale="90000"/>
          </a:bodyPr>
          <a:lstStyle/>
          <a:p>
            <a:pPr marL="228600" indent="-347472" algn="justLow">
              <a:spcBef>
                <a:spcPts val="0"/>
              </a:spcBef>
              <a:buSzPts val="3200"/>
              <a:buFont typeface="Arial"/>
              <a:buChar char="•"/>
            </a:pPr>
            <a:r>
              <a:rPr lang="fa-IR" sz="3200" b="1" dirty="0">
                <a:latin typeface="Times New Roman"/>
                <a:ea typeface="Times New Roman"/>
              </a:rPr>
              <a:t>2-اثبات  نادرستی فلسفه های معنویت ستیز:</a:t>
            </a:r>
            <a:r>
              <a:rPr lang="en-US" sz="2400" dirty="0">
                <a:latin typeface="Times New Roman"/>
                <a:ea typeface="Times New Roman"/>
                <a:cs typeface="+mn-cs"/>
              </a:rPr>
              <a:t/>
            </a:r>
            <a:br>
              <a:rPr lang="en-US" sz="2400" dirty="0">
                <a:latin typeface="Times New Roman"/>
                <a:ea typeface="Times New Roman"/>
                <a:cs typeface="+mn-cs"/>
              </a:rPr>
            </a:br>
            <a:endParaRPr lang="fa-IR" dirty="0"/>
          </a:p>
        </p:txBody>
      </p:sp>
    </p:spTree>
    <p:extLst>
      <p:ext uri="{BB962C8B-B14F-4D97-AF65-F5344CB8AC3E}">
        <p14:creationId xmlns:p14="http://schemas.microsoft.com/office/powerpoint/2007/7/12/main" xmlns="" val="17411916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0" algn="justLow">
              <a:spcBef>
                <a:spcPts val="0"/>
              </a:spcBef>
            </a:pPr>
            <a:r>
              <a:rPr lang="fa-IR" sz="4800" dirty="0" smtClean="0">
                <a:effectLst/>
                <a:latin typeface="Times New Roman"/>
                <a:ea typeface="Times New Roman"/>
                <a:cs typeface="Tahoma"/>
              </a:rPr>
              <a:t>فلسفه پوزتیویسم(</a:t>
            </a:r>
            <a:r>
              <a:rPr lang="fa-IR" sz="4800" dirty="0">
                <a:ea typeface="Times New Roman"/>
                <a:cs typeface="Tahoma"/>
              </a:rPr>
              <a:t>علم زدگی و علم </a:t>
            </a:r>
            <a:r>
              <a:rPr lang="fa-IR" sz="4800" dirty="0" smtClean="0">
                <a:ea typeface="Times New Roman"/>
                <a:cs typeface="Tahoma"/>
              </a:rPr>
              <a:t>گرایی) </a:t>
            </a:r>
            <a:r>
              <a:rPr lang="fa-IR" sz="4800" dirty="0" smtClean="0">
                <a:effectLst/>
                <a:latin typeface="Times New Roman"/>
                <a:ea typeface="Times New Roman"/>
                <a:cs typeface="Tahoma"/>
              </a:rPr>
              <a:t> آن گروه که به اعضای حلقه ی وین معروف شدند، توانستند در مدتی کوتاه فضای علمی و فلسفی را در غرب و به تبع در سراسر جهان در اختیار خود بگیرند.</a:t>
            </a:r>
            <a:endParaRPr lang="en-US" sz="4800" dirty="0" smtClean="0">
              <a:effectLst/>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4029479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Autofit/>
          </a:bodyPr>
          <a:lstStyle/>
          <a:p>
            <a:pPr marL="0" algn="just">
              <a:spcBef>
                <a:spcPts val="0"/>
              </a:spcBef>
            </a:pPr>
            <a:r>
              <a:rPr lang="fa-IR" sz="4400" dirty="0" smtClean="0">
                <a:effectLst/>
                <a:latin typeface="Times New Roman"/>
                <a:ea typeface="Times New Roman"/>
                <a:cs typeface="Tahoma"/>
              </a:rPr>
              <a:t>این است که عارف به سه چیز معتقد است: شریعت ، طریقت ، حقیقت. معتقد است که شریعت ، وسیله یا پوسته ای برای طریقت است و طریقت هم پوسته یا وسیله ای برای حقیقت </a:t>
            </a:r>
            <a:r>
              <a:rPr lang="ar-SA" sz="4400" dirty="0" smtClean="0">
                <a:effectLst/>
                <a:latin typeface="Times New Roman"/>
                <a:ea typeface="Times New Roman"/>
                <a:cs typeface="Tahoma"/>
              </a:rPr>
              <a:t>. </a:t>
            </a:r>
            <a:endParaRPr lang="en-US" sz="4400" dirty="0" smtClean="0">
              <a:effectLst/>
              <a:latin typeface="Times New Roman"/>
              <a:ea typeface="Times New Roman"/>
            </a:endParaRPr>
          </a:p>
          <a:p>
            <a:pPr marL="0">
              <a:spcBef>
                <a:spcPts val="0"/>
              </a:spcBef>
            </a:pPr>
            <a:r>
              <a:rPr lang="ar-SA" sz="2000" dirty="0" smtClean="0">
                <a:effectLst/>
                <a:latin typeface="Scruff LET"/>
                <a:ea typeface="Times New Roman"/>
                <a:cs typeface="B Mitra"/>
              </a:rPr>
              <a:t>1- مطهری ، مرتضی ، آشنایی با علوم اسلامی ، ص 50</a:t>
            </a:r>
            <a:r>
              <a:rPr lang="ar-SA" sz="4400" dirty="0" smtClean="0">
                <a:effectLst/>
                <a:latin typeface="Times New Roman"/>
                <a:ea typeface="Times New Roman"/>
                <a:cs typeface="Scruff LET"/>
              </a:rPr>
              <a:t> </a:t>
            </a:r>
            <a:endParaRPr lang="en-US" sz="4400" dirty="0" smtClean="0">
              <a:effectLst/>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2526507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r>
              <a:rPr lang="fa-IR" sz="4400" dirty="0" smtClean="0">
                <a:effectLst/>
                <a:ea typeface="Times New Roman"/>
                <a:cs typeface="Tahoma"/>
              </a:rPr>
              <a:t>می توان گفت در دهه های چهل و پنجاه و شصت قرن بیستم همه      حوزه های فکری و اندیشه ای را مرعوب و مغلوب خود کردند،علم زدگی و علم گرایی شاخصه اصلی تفکر پوزتیویستی بود.</a:t>
            </a:r>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38314783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0" algn="justLow">
              <a:spcBef>
                <a:spcPts val="0"/>
              </a:spcBef>
            </a:pPr>
            <a:r>
              <a:rPr lang="fa-IR" sz="4000" dirty="0" smtClean="0">
                <a:effectLst/>
                <a:latin typeface="Times New Roman"/>
                <a:ea typeface="Times New Roman"/>
                <a:cs typeface="Tahoma"/>
              </a:rPr>
              <a:t>اما در نهایت این فلسفه و سایر فلسفه های مشابه نیز رو به زوال نهادند، برخی از مدافعان پوزتیویسم و اعضای حلقه وین، توبه علمی خود را از این تفکر به صورت عمومی اعلام کردند و این خود حربه مناسبی در دست دین گرایان برای مبارزه با دین ستیزان بود، افزون بر این نادرستی بنیان های فکری پوزتیویسم آشکار شد ،</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33438192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0" algn="justLow">
              <a:spcBef>
                <a:spcPts val="0"/>
              </a:spcBef>
            </a:pPr>
            <a:r>
              <a:rPr lang="fa-IR" sz="3600" dirty="0" smtClean="0">
                <a:effectLst/>
                <a:latin typeface="Times New Roman"/>
                <a:ea typeface="Times New Roman"/>
                <a:cs typeface="Tahoma"/>
              </a:rPr>
              <a:t> معیار معناداری آنان، که مهم ترین مبنای فکریشان بود، مورد نقدهای فراوانی قرار گرفت کمترین اشکال آن خود ستیزی اش بود، این سخن که فقط گزاره های تجربی معنا دارند، خود گزاره ای غیر تجربی است و بر اساس این مبنا باید بی معنا باشد، و با سخن بی معنا نیز نمی تـوان معیار معناداری همه سخنان و گزاره ها را تعیین کرد.</a:t>
            </a:r>
            <a:endParaRPr lang="en-US" sz="3600" dirty="0" smtClean="0">
              <a:effectLst/>
              <a:latin typeface="Times New Roman"/>
              <a:ea typeface="Times New Roman"/>
            </a:endParaRPr>
          </a:p>
          <a:p>
            <a:pPr marL="0">
              <a:spcBef>
                <a:spcPts val="0"/>
              </a:spcBef>
            </a:pPr>
            <a:r>
              <a:rPr lang="fa-IR" sz="3600" dirty="0" smtClean="0">
                <a:effectLst/>
                <a:latin typeface="Times New Roman"/>
                <a:ea typeface="Times New Roman"/>
                <a:cs typeface="B Mitra"/>
              </a:rPr>
              <a:t> </a:t>
            </a:r>
            <a:r>
              <a:rPr lang="fa-IR" sz="2000" dirty="0" smtClean="0">
                <a:effectLst/>
                <a:latin typeface="Times New Roman"/>
                <a:ea typeface="Times New Roman"/>
                <a:cs typeface="B Mitra"/>
              </a:rPr>
              <a:t>-  همان، ص44</a:t>
            </a:r>
            <a:endParaRPr lang="en-US" sz="20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40478789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16691"/>
          </a:xfrm>
        </p:spPr>
        <p:txBody>
          <a:bodyPr>
            <a:normAutofit/>
          </a:bodyPr>
          <a:lstStyle/>
          <a:p>
            <a:pPr marL="228600" algn="justLow">
              <a:spcBef>
                <a:spcPts val="0"/>
              </a:spcBef>
            </a:pPr>
            <a:r>
              <a:rPr lang="fa-IR" sz="4800" dirty="0" smtClean="0">
                <a:effectLst/>
                <a:latin typeface="Times New Roman"/>
                <a:ea typeface="Times New Roman"/>
                <a:cs typeface="Tahoma"/>
              </a:rPr>
              <a:t>یکی دیگر از علل روی آوری بشر جدید به سوی معنویت، به معنای عام کلمه تبلیغات گسترده ، فراوان و جذاب گروه های معنویت گرا را باید دانست، </a:t>
            </a:r>
            <a:endParaRPr lang="en-US" sz="4800" dirty="0" smtClean="0">
              <a:effectLst/>
              <a:latin typeface="Times New Roman"/>
              <a:ea typeface="Times New Roman"/>
            </a:endParaRPr>
          </a:p>
          <a:p>
            <a:endParaRPr lang="fa-IR" sz="4800" dirty="0"/>
          </a:p>
        </p:txBody>
      </p:sp>
      <p:sp>
        <p:nvSpPr>
          <p:cNvPr id="2" name="Title 1"/>
          <p:cNvSpPr>
            <a:spLocks noGrp="1"/>
          </p:cNvSpPr>
          <p:nvPr>
            <p:ph type="title"/>
          </p:nvPr>
        </p:nvSpPr>
        <p:spPr/>
        <p:txBody>
          <a:bodyPr>
            <a:normAutofit fontScale="90000"/>
          </a:bodyPr>
          <a:lstStyle/>
          <a:p>
            <a:pPr marL="228600" indent="-347472" algn="justLow">
              <a:spcBef>
                <a:spcPts val="0"/>
              </a:spcBef>
              <a:buSzPts val="3200"/>
              <a:buFont typeface="Arial"/>
              <a:buChar char="•"/>
            </a:pPr>
            <a:r>
              <a:rPr lang="fa-IR" sz="3200" dirty="0">
                <a:latin typeface="Times New Roman"/>
                <a:ea typeface="Times New Roman"/>
              </a:rPr>
              <a:t>3</a:t>
            </a:r>
            <a:r>
              <a:rPr lang="fa-IR" sz="3200" b="1" dirty="0">
                <a:latin typeface="Times New Roman"/>
                <a:ea typeface="Times New Roman"/>
              </a:rPr>
              <a:t>-تبلیغات گسترده گروه های معنویت گرا:</a:t>
            </a:r>
            <a:r>
              <a:rPr lang="en-US" sz="2400" dirty="0">
                <a:latin typeface="Times New Roman"/>
                <a:ea typeface="Times New Roman"/>
                <a:cs typeface="+mn-cs"/>
              </a:rPr>
              <a:t/>
            </a:r>
            <a:br>
              <a:rPr lang="en-US" sz="2400" dirty="0">
                <a:latin typeface="Times New Roman"/>
                <a:ea typeface="Times New Roman"/>
                <a:cs typeface="+mn-cs"/>
              </a:rPr>
            </a:br>
            <a:endParaRPr lang="fa-IR" dirty="0"/>
          </a:p>
        </p:txBody>
      </p:sp>
    </p:spTree>
    <p:extLst>
      <p:ext uri="{BB962C8B-B14F-4D97-AF65-F5344CB8AC3E}">
        <p14:creationId xmlns:p14="http://schemas.microsoft.com/office/powerpoint/2007/7/12/main" xmlns="" val="808656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000" dirty="0" smtClean="0">
                <a:effectLst/>
                <a:latin typeface="Times New Roman"/>
                <a:ea typeface="Times New Roman"/>
                <a:cs typeface="Tahoma"/>
              </a:rPr>
              <a:t>صاحبان هر یک از ادیان برای معرفی دین خود و جذب افراد بیشتر ، تبلیغات گسترده ای دارند ، همان طور که     می دانیم الان مسیحیت و گروه های مختلف مسیحی با امکانات مادی و تبلیغاتی بسیار گسترده ای درگوشه و کنار جهان بیش از هر زمان دیگری به تبلیغ می پردازند،</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35635136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778691"/>
          </a:xfrm>
        </p:spPr>
        <p:txBody>
          <a:bodyPr>
            <a:normAutofit/>
          </a:bodyPr>
          <a:lstStyle/>
          <a:p>
            <a:r>
              <a:rPr lang="fa-IR" sz="4400" dirty="0" smtClean="0">
                <a:effectLst/>
                <a:ea typeface="Times New Roman"/>
                <a:cs typeface="Tahoma"/>
              </a:rPr>
              <a:t>افزون بر آن،ادیان هندی و بودایی نیز از هیچ تلاش و کوششی در این عرصه فروگذارنمی کنند، حتی برخی از گروه های معنویت گرای آفریقایی و آمریکایی نیز یکی از    رسالت های اساسی خود را جذب دیگران به سوی آیین خود می دانند.</a:t>
            </a:r>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35564657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400" dirty="0" smtClean="0">
                <a:effectLst/>
                <a:latin typeface="Times New Roman"/>
                <a:ea typeface="Times New Roman"/>
                <a:cs typeface="Tahoma"/>
              </a:rPr>
              <a:t>در این آشفته بازار تبلیغات دینی و معنوی، حتی یهودیت نیز خود را از تبلیغ بی بهره   نکرده است، می دانیم در میان ادیان رسمی و مشهور ،</a:t>
            </a:r>
            <a:r>
              <a:rPr lang="fa-IR" sz="4400" dirty="0" smtClean="0">
                <a:solidFill>
                  <a:srgbClr val="C00000"/>
                </a:solidFill>
                <a:effectLst/>
                <a:latin typeface="Times New Roman"/>
                <a:ea typeface="Times New Roman"/>
                <a:cs typeface="Tahoma"/>
              </a:rPr>
              <a:t> یهودیت </a:t>
            </a:r>
            <a:r>
              <a:rPr lang="fa-IR" sz="4400" dirty="0" smtClean="0">
                <a:effectLst/>
                <a:latin typeface="Times New Roman"/>
                <a:ea typeface="Times New Roman"/>
                <a:cs typeface="Tahoma"/>
              </a:rPr>
              <a:t>شاید تنها دینی باشد که در طول تاریخ هیچ تبلیغی نداشته است </a:t>
            </a:r>
            <a:r>
              <a:rPr lang="fa-IR" sz="4400" b="1" dirty="0" smtClean="0">
                <a:effectLst/>
                <a:latin typeface="Times New Roman"/>
                <a:ea typeface="Times New Roman"/>
                <a:cs typeface="Tahoma"/>
              </a:rPr>
              <a:t>–</a:t>
            </a:r>
            <a:endParaRPr lang="en-US" sz="4400" dirty="0" smtClean="0">
              <a:effectLst/>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6302227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r>
              <a:rPr lang="fa-IR" sz="3600" dirty="0" smtClean="0">
                <a:effectLst/>
                <a:ea typeface="Times New Roman"/>
                <a:cs typeface="Tahoma"/>
              </a:rPr>
              <a:t>اما الان با استفاده از شگردهای مختلف تبلیغاتی در معرفی عرفان یهودی که با نام عرفان </a:t>
            </a:r>
            <a:r>
              <a:rPr lang="fa-IR" sz="3600" dirty="0" smtClean="0">
                <a:solidFill>
                  <a:srgbClr val="C00000"/>
                </a:solidFill>
                <a:effectLst/>
                <a:ea typeface="Times New Roman"/>
                <a:cs typeface="Tahoma"/>
              </a:rPr>
              <a:t>« کابالا یا قبالا » </a:t>
            </a:r>
            <a:r>
              <a:rPr lang="fa-IR" sz="3600" dirty="0" smtClean="0">
                <a:effectLst/>
                <a:ea typeface="Times New Roman"/>
                <a:cs typeface="Tahoma"/>
              </a:rPr>
              <a:t>نیز خوانده می شود تلاش می کنند، ارباب کابالا و صهیونیست ها به صورت مرموزانه ای تلاش خود را بر جذب چهره های شاخص و  ستاره های سینمایی و هنری و ورزشی و همچنین خانواده های متمول متمرکز کرده اند، </a:t>
            </a:r>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9290035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normAutofit/>
          </a:bodyPr>
          <a:lstStyle/>
          <a:p>
            <a:pPr marL="228600" algn="justLow">
              <a:spcBef>
                <a:spcPts val="0"/>
              </a:spcBef>
            </a:pPr>
            <a:r>
              <a:rPr lang="fa-IR" sz="4400" dirty="0" smtClean="0">
                <a:effectLst/>
                <a:latin typeface="Times New Roman"/>
                <a:ea typeface="Times New Roman"/>
                <a:cs typeface="Tahoma"/>
              </a:rPr>
              <a:t>پیروزی انقلاب اسلامی ایران را شاید بتوان مهم ترین عامل قلمداد کرد، همه اندیشمندان و متفکران دنیا و بسیاری از مردم با چشم خود دیدند انقلابی که با نام دین و روحانیت و معنویت و اسلام از آغاز دهه چهل شروع شد، </a:t>
            </a:r>
            <a:endParaRPr lang="en-US" sz="4400" dirty="0" smtClean="0">
              <a:effectLst/>
              <a:latin typeface="Times New Roman"/>
              <a:ea typeface="Times New Roman"/>
            </a:endParaRPr>
          </a:p>
          <a:p>
            <a:endParaRPr lang="fa-IR" sz="4400" dirty="0"/>
          </a:p>
        </p:txBody>
      </p:sp>
      <p:sp>
        <p:nvSpPr>
          <p:cNvPr id="2" name="Title 1"/>
          <p:cNvSpPr>
            <a:spLocks noGrp="1"/>
          </p:cNvSpPr>
          <p:nvPr>
            <p:ph type="title"/>
          </p:nvPr>
        </p:nvSpPr>
        <p:spPr/>
        <p:txBody>
          <a:bodyPr>
            <a:normAutofit fontScale="90000"/>
          </a:bodyPr>
          <a:lstStyle/>
          <a:p>
            <a:pPr marL="228600" indent="-347472" algn="justLow">
              <a:spcBef>
                <a:spcPts val="0"/>
              </a:spcBef>
              <a:buSzPts val="3200"/>
              <a:buFont typeface="Arial"/>
              <a:buChar char="•"/>
            </a:pPr>
            <a:r>
              <a:rPr lang="fa-IR" sz="3200" b="1" dirty="0">
                <a:latin typeface="Times New Roman"/>
                <a:ea typeface="Times New Roman"/>
              </a:rPr>
              <a:t>4-پیروزی انقلاب اسلامی ایران: </a:t>
            </a:r>
            <a:r>
              <a:rPr lang="en-US" sz="2400" dirty="0">
                <a:latin typeface="Times New Roman"/>
                <a:ea typeface="Times New Roman"/>
                <a:cs typeface="+mn-cs"/>
              </a:rPr>
              <a:t/>
            </a:r>
            <a:br>
              <a:rPr lang="en-US" sz="2400" dirty="0">
                <a:latin typeface="Times New Roman"/>
                <a:ea typeface="Times New Roman"/>
                <a:cs typeface="+mn-cs"/>
              </a:rPr>
            </a:br>
            <a:endParaRPr lang="fa-IR" dirty="0"/>
          </a:p>
        </p:txBody>
      </p:sp>
    </p:spTree>
    <p:extLst>
      <p:ext uri="{BB962C8B-B14F-4D97-AF65-F5344CB8AC3E}">
        <p14:creationId xmlns:p14="http://schemas.microsoft.com/office/powerpoint/2007/7/12/main" xmlns="" val="13168971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3200" dirty="0" smtClean="0">
                <a:effectLst/>
                <a:latin typeface="Times New Roman"/>
                <a:ea typeface="Times New Roman"/>
                <a:cs typeface="Tahoma"/>
              </a:rPr>
              <a:t>«پروفسور حسین هدی»، از اندیشمندان مسلمان مقیم اتریش ، در این باره می گوید:       « اگر بنا باشد تاریخی را برای احیای هویت دینی در جهان معاصر در نظر بگیریم، آن تاریخ سال 1979 میلادی است، یعنی مقارن با پیروزی انقلاب اسلامی ایران که خیزش عظیمی را برای تفکرات دینی در تمام ادیان به وجودآورده است، آخرین آمارها در مورد احیای تفکر دینی که در سال 1990 .م صورت گرفته نشان می دهد که تقریباً 70% مردم اروپا احساس دینداری می کنند. </a:t>
            </a:r>
            <a:endParaRPr lang="en-US" sz="3200" dirty="0" smtClean="0">
              <a:effectLst/>
              <a:latin typeface="Times New Roman"/>
              <a:ea typeface="Times New Roman"/>
            </a:endParaRPr>
          </a:p>
          <a:p>
            <a:endParaRPr lang="fa-IR" sz="32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072941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778691"/>
          </a:xfrm>
        </p:spPr>
        <p:txBody>
          <a:bodyPr>
            <a:normAutofit/>
          </a:bodyPr>
          <a:lstStyle/>
          <a:p>
            <a:pPr marL="0" algn="just">
              <a:spcBef>
                <a:spcPts val="0"/>
              </a:spcBef>
            </a:pPr>
            <a:r>
              <a:rPr lang="fa-IR" sz="4000" dirty="0" smtClean="0">
                <a:effectLst/>
                <a:latin typeface="Times New Roman"/>
                <a:ea typeface="Times New Roman"/>
                <a:cs typeface="Tahoma"/>
              </a:rPr>
              <a:t>با این باور می توان گفت که بدون عمل به شریعت، وصول به مقام توحید ممکن نیست، شریعت راهی است که خداوند برای رجعت انسان ها به سوی خود وضع کرده است و کنار گذاردن آن ، خروج از راه و </a:t>
            </a:r>
            <a:r>
              <a:rPr lang="fa-IR" sz="4000" dirty="0" smtClean="0">
                <a:solidFill>
                  <a:schemeClr val="tx2"/>
                </a:solidFill>
                <a:effectLst/>
                <a:latin typeface="Times New Roman"/>
                <a:ea typeface="Times New Roman"/>
                <a:cs typeface="Tahoma"/>
              </a:rPr>
              <a:t>ورود به </a:t>
            </a:r>
            <a:r>
              <a:rPr lang="fa-IR" sz="4000" dirty="0" smtClean="0">
                <a:solidFill>
                  <a:srgbClr val="C00000"/>
                </a:solidFill>
                <a:effectLst/>
                <a:latin typeface="Times New Roman"/>
                <a:ea typeface="Times New Roman"/>
                <a:cs typeface="Tahoma"/>
              </a:rPr>
              <a:t>بیراهه ها </a:t>
            </a:r>
            <a:r>
              <a:rPr lang="fa-IR" sz="4000" dirty="0" smtClean="0">
                <a:effectLst/>
                <a:latin typeface="Times New Roman"/>
                <a:ea typeface="Times New Roman"/>
                <a:cs typeface="Tahoma"/>
              </a:rPr>
              <a:t>است و به یقین ، از بیراهه به مقصد نتوان رسید.</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133084250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228600" algn="justLow">
              <a:spcBef>
                <a:spcPts val="0"/>
              </a:spcBef>
            </a:pPr>
            <a:r>
              <a:rPr lang="fa-IR" sz="4400" dirty="0" smtClean="0">
                <a:effectLst/>
                <a:latin typeface="Times New Roman"/>
                <a:ea typeface="Times New Roman"/>
                <a:cs typeface="Tahoma"/>
              </a:rPr>
              <a:t>در تمام ادیان </a:t>
            </a:r>
            <a:r>
              <a:rPr lang="fa-IR" sz="4400" dirty="0" smtClean="0">
                <a:solidFill>
                  <a:srgbClr val="C00000"/>
                </a:solidFill>
                <a:effectLst/>
                <a:latin typeface="Times New Roman"/>
                <a:ea typeface="Times New Roman"/>
                <a:cs typeface="Tahoma"/>
              </a:rPr>
              <a:t>هندوئیسم</a:t>
            </a:r>
            <a:r>
              <a:rPr lang="fa-IR" sz="4400" dirty="0" smtClean="0">
                <a:effectLst/>
                <a:latin typeface="Times New Roman"/>
                <a:ea typeface="Times New Roman"/>
                <a:cs typeface="Tahoma"/>
              </a:rPr>
              <a:t> گرفته تا </a:t>
            </a:r>
            <a:r>
              <a:rPr lang="fa-IR" sz="4400" dirty="0" smtClean="0">
                <a:solidFill>
                  <a:srgbClr val="C00000"/>
                </a:solidFill>
                <a:effectLst/>
                <a:latin typeface="Times New Roman"/>
                <a:ea typeface="Times New Roman"/>
                <a:cs typeface="Tahoma"/>
              </a:rPr>
              <a:t>بودائیسم .... </a:t>
            </a:r>
            <a:r>
              <a:rPr lang="fa-IR" sz="4400" dirty="0" smtClean="0">
                <a:effectLst/>
                <a:latin typeface="Times New Roman"/>
                <a:ea typeface="Times New Roman"/>
                <a:cs typeface="Tahoma"/>
              </a:rPr>
              <a:t>و انواع فرقه های مسیحیت همه از یک نوع بازگشت به تفکر دینی خبر می دهند و انقلاب اسلامی ایران موجب تفکر دینی در جهان گشته است.</a:t>
            </a:r>
            <a:endParaRPr lang="en-US" sz="4400" dirty="0" smtClean="0">
              <a:effectLst/>
              <a:latin typeface="Times New Roman"/>
              <a:ea typeface="Times New Roman"/>
            </a:endParaRPr>
          </a:p>
          <a:p>
            <a:pPr marL="0">
              <a:spcBef>
                <a:spcPts val="0"/>
              </a:spcBef>
            </a:pPr>
            <a:r>
              <a:rPr lang="ar-SA" sz="2000" baseline="30000" dirty="0" smtClean="0">
                <a:effectLst/>
                <a:latin typeface="Times New Roman"/>
                <a:ea typeface="Times New Roman"/>
                <a:cs typeface="B Mitra"/>
              </a:rPr>
              <a:t>3</a:t>
            </a:r>
            <a:r>
              <a:rPr lang="ar-SA" sz="2000" dirty="0" smtClean="0">
                <a:effectLst/>
                <a:latin typeface="Times New Roman"/>
                <a:ea typeface="Times New Roman"/>
                <a:cs typeface="B Mitra"/>
              </a:rPr>
              <a:t> </a:t>
            </a:r>
            <a:r>
              <a:rPr lang="fa-IR" sz="2000" dirty="0" smtClean="0">
                <a:effectLst/>
                <a:latin typeface="Times New Roman"/>
                <a:ea typeface="Times New Roman"/>
                <a:cs typeface="B Mitra"/>
              </a:rPr>
              <a:t>-  همان ، ص 9 </a:t>
            </a:r>
            <a:endParaRPr lang="en-US" sz="2000" dirty="0" smtClean="0">
              <a:effectLst/>
              <a:latin typeface="Times New Roman"/>
              <a:ea typeface="Times New Roman"/>
            </a:endParaRPr>
          </a:p>
          <a:p>
            <a:endParaRPr lang="fa-IR" sz="4400" dirty="0"/>
          </a:p>
        </p:txBody>
      </p:sp>
      <p:sp>
        <p:nvSpPr>
          <p:cNvPr id="2" name="Title 1"/>
          <p:cNvSpPr>
            <a:spLocks noGrp="1"/>
          </p:cNvSpPr>
          <p:nvPr>
            <p:ph type="title"/>
          </p:nvPr>
        </p:nvSpPr>
        <p:spPr>
          <a:xfrm flipV="1">
            <a:off x="457200" y="228600"/>
            <a:ext cx="8229600" cy="46038"/>
          </a:xfrm>
        </p:spPr>
        <p:txBody>
          <a:bodyPr>
            <a:normAutofit fontScale="90000"/>
          </a:bodyPr>
          <a:lstStyle/>
          <a:p>
            <a:endParaRPr lang="fa-IR" dirty="0"/>
          </a:p>
        </p:txBody>
      </p:sp>
    </p:spTree>
    <p:extLst>
      <p:ext uri="{BB962C8B-B14F-4D97-AF65-F5344CB8AC3E}">
        <p14:creationId xmlns:p14="http://schemas.microsoft.com/office/powerpoint/2007/7/12/main" xmlns="" val="19469418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635691"/>
          </a:xfrm>
        </p:spPr>
        <p:txBody>
          <a:bodyPr>
            <a:normAutofit/>
          </a:bodyPr>
          <a:lstStyle/>
          <a:p>
            <a:pPr lvl="0" algn="justLow">
              <a:spcBef>
                <a:spcPts val="0"/>
              </a:spcBef>
              <a:buFont typeface="+mj-lt"/>
              <a:buAutoNum type="arabicPeriod"/>
            </a:pPr>
            <a:r>
              <a:rPr lang="fa-IR" sz="3600" b="1" dirty="0">
                <a:latin typeface="Times New Roman"/>
                <a:ea typeface="Times New Roman"/>
                <a:cs typeface="Tahoma"/>
              </a:rPr>
              <a:t> سکولار بودن:</a:t>
            </a:r>
            <a:endParaRPr lang="en-US" sz="3600" dirty="0">
              <a:latin typeface="Times New Roman"/>
              <a:ea typeface="Times New Roman"/>
            </a:endParaRPr>
          </a:p>
          <a:p>
            <a:pPr marL="0" indent="0">
              <a:buNone/>
            </a:pPr>
            <a:r>
              <a:rPr lang="fa-IR" sz="3600" b="1" dirty="0" smtClean="0">
                <a:ea typeface="Times New Roman"/>
                <a:cs typeface="Tahoma"/>
              </a:rPr>
              <a:t>2-نداشتن </a:t>
            </a:r>
            <a:r>
              <a:rPr lang="fa-IR" sz="3600" b="1" dirty="0">
                <a:ea typeface="Times New Roman"/>
                <a:cs typeface="Tahoma"/>
              </a:rPr>
              <a:t>شریعت: </a:t>
            </a:r>
            <a:endParaRPr lang="fa-IR" sz="3600" b="1" dirty="0" smtClean="0">
              <a:ea typeface="Times New Roman"/>
              <a:cs typeface="Tahoma"/>
            </a:endParaRPr>
          </a:p>
          <a:p>
            <a:pPr marL="0" indent="0">
              <a:buNone/>
            </a:pPr>
            <a:r>
              <a:rPr lang="fa-IR" sz="3600" b="1" dirty="0" smtClean="0">
                <a:ea typeface="Times New Roman"/>
                <a:cs typeface="Tahoma"/>
              </a:rPr>
              <a:t>3- </a:t>
            </a:r>
            <a:r>
              <a:rPr lang="fa-IR" sz="3600" b="1" dirty="0">
                <a:ea typeface="Times New Roman"/>
                <a:cs typeface="Tahoma"/>
              </a:rPr>
              <a:t>سادگی تعالیم</a:t>
            </a:r>
            <a:r>
              <a:rPr lang="fa-IR" sz="3600" b="1" dirty="0" smtClean="0">
                <a:ea typeface="Times New Roman"/>
                <a:cs typeface="Tahoma"/>
              </a:rPr>
              <a:t>:</a:t>
            </a:r>
          </a:p>
          <a:p>
            <a:pPr marL="0" indent="0" algn="justLow">
              <a:spcBef>
                <a:spcPts val="0"/>
              </a:spcBef>
              <a:buNone/>
            </a:pPr>
            <a:r>
              <a:rPr lang="fa-IR" sz="3600" b="1" dirty="0" smtClean="0">
                <a:latin typeface="Times New Roman"/>
                <a:ea typeface="Times New Roman"/>
                <a:cs typeface="Tahoma"/>
              </a:rPr>
              <a:t>4-سرعت </a:t>
            </a:r>
            <a:r>
              <a:rPr lang="fa-IR" sz="3600" b="1" dirty="0">
                <a:latin typeface="Times New Roman"/>
                <a:ea typeface="Times New Roman"/>
                <a:cs typeface="Tahoma"/>
              </a:rPr>
              <a:t>حصول نتیجه: </a:t>
            </a:r>
            <a:endParaRPr lang="en-US" sz="3600" dirty="0">
              <a:latin typeface="Times New Roman"/>
              <a:ea typeface="Times New Roman"/>
            </a:endParaRPr>
          </a:p>
          <a:p>
            <a:pPr marL="0" indent="0">
              <a:buNone/>
            </a:pPr>
            <a:r>
              <a:rPr lang="fa-IR" sz="3600" b="1" dirty="0" smtClean="0">
                <a:ea typeface="Times New Roman"/>
                <a:cs typeface="Tahoma"/>
              </a:rPr>
              <a:t>5-عرضه </a:t>
            </a:r>
            <a:r>
              <a:rPr lang="fa-IR" sz="3600" b="1" dirty="0">
                <a:ea typeface="Times New Roman"/>
                <a:cs typeface="Tahoma"/>
              </a:rPr>
              <a:t>مناسب</a:t>
            </a:r>
            <a:r>
              <a:rPr lang="fa-IR" sz="3600" b="1" dirty="0" smtClean="0">
                <a:ea typeface="Times New Roman"/>
                <a:cs typeface="Tahoma"/>
              </a:rPr>
              <a:t>:</a:t>
            </a:r>
          </a:p>
          <a:p>
            <a:pPr marL="0" indent="0">
              <a:buNone/>
            </a:pPr>
            <a:r>
              <a:rPr lang="fa-IR" sz="3600" b="1" dirty="0">
                <a:ea typeface="Times New Roman"/>
                <a:cs typeface="Tahoma"/>
              </a:rPr>
              <a:t>6</a:t>
            </a:r>
            <a:r>
              <a:rPr lang="fa-IR" sz="3600" b="1" dirty="0" smtClean="0">
                <a:ea typeface="Times New Roman"/>
                <a:cs typeface="Tahoma"/>
              </a:rPr>
              <a:t>-عدم </a:t>
            </a:r>
            <a:r>
              <a:rPr lang="fa-IR" sz="3600" b="1" dirty="0">
                <a:ea typeface="Times New Roman"/>
                <a:cs typeface="Tahoma"/>
              </a:rPr>
              <a:t>آشنایی کافی جوانان با آموزه های عرفانی اسلام: </a:t>
            </a:r>
            <a:endParaRPr lang="fa-IR" sz="3600" dirty="0"/>
          </a:p>
        </p:txBody>
      </p:sp>
      <p:sp>
        <p:nvSpPr>
          <p:cNvPr id="2" name="Title 1"/>
          <p:cNvSpPr>
            <a:spLocks noGrp="1"/>
          </p:cNvSpPr>
          <p:nvPr>
            <p:ph type="title"/>
          </p:nvPr>
        </p:nvSpPr>
        <p:spPr/>
        <p:txBody>
          <a:bodyPr>
            <a:normAutofit fontScale="90000"/>
          </a:bodyPr>
          <a:lstStyle/>
          <a:p>
            <a:pPr marL="228600" algn="justLow">
              <a:spcBef>
                <a:spcPts val="0"/>
              </a:spcBef>
            </a:pPr>
            <a:r>
              <a:rPr lang="fa-IR" b="1" dirty="0">
                <a:latin typeface="Times New Roman"/>
                <a:ea typeface="Times New Roman"/>
                <a:cs typeface="Tahoma"/>
              </a:rPr>
              <a:t>زمینه ها و عوامل گرایش جوانان مسلمان به </a:t>
            </a:r>
            <a:r>
              <a:rPr lang="fa-IR" b="1" dirty="0">
                <a:solidFill>
                  <a:srgbClr val="C00000"/>
                </a:solidFill>
                <a:latin typeface="Times New Roman"/>
                <a:ea typeface="Times New Roman"/>
                <a:cs typeface="Tahoma"/>
              </a:rPr>
              <a:t>معنویت های نوپدید</a:t>
            </a:r>
            <a:r>
              <a:rPr lang="fa-IR" b="1" dirty="0">
                <a:latin typeface="Times New Roman"/>
                <a:ea typeface="Times New Roman"/>
                <a:cs typeface="Tahoma"/>
              </a:rPr>
              <a:t>؛</a:t>
            </a:r>
            <a:r>
              <a:rPr lang="en-US" sz="3600" dirty="0">
                <a:latin typeface="Times New Roman"/>
                <a:ea typeface="Times New Roman"/>
              </a:rPr>
              <a:t/>
            </a:r>
            <a:br>
              <a:rPr lang="en-US" sz="3600" dirty="0">
                <a:latin typeface="Times New Roman"/>
                <a:ea typeface="Times New Roman"/>
              </a:rPr>
            </a:br>
            <a:endParaRPr lang="fa-IR" dirty="0"/>
          </a:p>
        </p:txBody>
      </p:sp>
    </p:spTree>
    <p:extLst>
      <p:ext uri="{BB962C8B-B14F-4D97-AF65-F5344CB8AC3E}">
        <p14:creationId xmlns:p14="http://schemas.microsoft.com/office/powerpoint/2007/7/12/main" xmlns="" val="16409044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59491"/>
          </a:xfrm>
        </p:spPr>
        <p:txBody>
          <a:bodyPr>
            <a:normAutofit/>
          </a:bodyPr>
          <a:lstStyle/>
          <a:p>
            <a:pPr lvl="0" algn="justLow">
              <a:buFont typeface="+mj-lt"/>
              <a:buAutoNum type="arabicPeriod"/>
              <a:tabLst>
                <a:tab pos="551180" algn="l"/>
              </a:tabLst>
            </a:pPr>
            <a:r>
              <a:rPr lang="fa-IR" sz="3200" b="1" dirty="0">
                <a:latin typeface="Times New Roman"/>
                <a:ea typeface="Times New Roman"/>
                <a:cs typeface="Tahoma"/>
              </a:rPr>
              <a:t>تبیین عرفان و معنویت دینی به زبان روز: </a:t>
            </a:r>
            <a:endParaRPr lang="en-US" sz="3200" dirty="0">
              <a:latin typeface="Times New Roman"/>
              <a:ea typeface="Times New Roman"/>
            </a:endParaRPr>
          </a:p>
          <a:p>
            <a:r>
              <a:rPr lang="fa-IR" sz="3200" b="1" dirty="0" smtClean="0">
                <a:ea typeface="Times New Roman"/>
                <a:cs typeface="Tahoma"/>
              </a:rPr>
              <a:t>عرضه </a:t>
            </a:r>
            <a:r>
              <a:rPr lang="fa-IR" sz="3200" b="1" dirty="0">
                <a:ea typeface="Times New Roman"/>
                <a:cs typeface="Tahoma"/>
              </a:rPr>
              <a:t>عرفان دینی در قالب های جدید</a:t>
            </a:r>
            <a:r>
              <a:rPr lang="fa-IR" sz="3200" b="1" dirty="0" smtClean="0">
                <a:ea typeface="Times New Roman"/>
                <a:cs typeface="Tahoma"/>
              </a:rPr>
              <a:t>:</a:t>
            </a:r>
          </a:p>
          <a:p>
            <a:r>
              <a:rPr lang="fa-IR" sz="3200" b="1" dirty="0">
                <a:ea typeface="Times New Roman"/>
                <a:cs typeface="Tahoma"/>
              </a:rPr>
              <a:t>تبیین تفاوت های عرفان دینی با معنویت نوپدید</a:t>
            </a:r>
            <a:r>
              <a:rPr lang="fa-IR" sz="3200" b="1" dirty="0" smtClean="0">
                <a:ea typeface="Times New Roman"/>
                <a:cs typeface="Tahoma"/>
              </a:rPr>
              <a:t>:</a:t>
            </a:r>
          </a:p>
          <a:p>
            <a:r>
              <a:rPr lang="fa-IR" sz="3200" b="1" dirty="0">
                <a:ea typeface="Times New Roman"/>
                <a:cs typeface="Tahoma"/>
              </a:rPr>
              <a:t>نقد مبانی نظری و عملی معنویت نوپدید</a:t>
            </a:r>
            <a:r>
              <a:rPr lang="fa-IR" sz="3200" b="1" dirty="0" smtClean="0">
                <a:ea typeface="Times New Roman"/>
                <a:cs typeface="Tahoma"/>
              </a:rPr>
              <a:t>:</a:t>
            </a:r>
          </a:p>
          <a:p>
            <a:r>
              <a:rPr lang="fa-IR" sz="3200" b="1" dirty="0">
                <a:ea typeface="Times New Roman"/>
                <a:cs typeface="Tahoma"/>
              </a:rPr>
              <a:t>ترغیب جامعه بر خرد ورزی: </a:t>
            </a:r>
            <a:endParaRPr lang="fa-IR" sz="3200" b="1" dirty="0" smtClean="0">
              <a:ea typeface="Times New Roman"/>
              <a:cs typeface="Tahoma"/>
            </a:endParaRPr>
          </a:p>
          <a:p>
            <a:r>
              <a:rPr lang="fa-IR" sz="3200" b="1" dirty="0">
                <a:ea typeface="Times New Roman"/>
                <a:cs typeface="Tahoma"/>
              </a:rPr>
              <a:t>تقویت هویت فرهنگی: </a:t>
            </a:r>
            <a:endParaRPr lang="fa-IR" sz="3200" dirty="0"/>
          </a:p>
        </p:txBody>
      </p:sp>
      <p:sp>
        <p:nvSpPr>
          <p:cNvPr id="2" name="Title 1"/>
          <p:cNvSpPr>
            <a:spLocks noGrp="1"/>
          </p:cNvSpPr>
          <p:nvPr>
            <p:ph type="title"/>
          </p:nvPr>
        </p:nvSpPr>
        <p:spPr/>
        <p:txBody>
          <a:bodyPr>
            <a:normAutofit fontScale="90000"/>
          </a:bodyPr>
          <a:lstStyle/>
          <a:p>
            <a:pPr algn="ctr"/>
            <a:r>
              <a:rPr lang="fa-IR" b="1" dirty="0">
                <a:ea typeface="Times New Roman"/>
                <a:cs typeface="Tahoma"/>
              </a:rPr>
              <a:t>راه های مقابله با </a:t>
            </a:r>
            <a:r>
              <a:rPr lang="fa-IR" b="1" dirty="0">
                <a:solidFill>
                  <a:srgbClr val="C00000"/>
                </a:solidFill>
                <a:ea typeface="Times New Roman"/>
                <a:cs typeface="Tahoma"/>
              </a:rPr>
              <a:t>معنویت گرایی نوپدید</a:t>
            </a:r>
            <a:endParaRPr lang="fa-IR" dirty="0">
              <a:solidFill>
                <a:srgbClr val="C00000"/>
              </a:solidFill>
            </a:endParaRPr>
          </a:p>
        </p:txBody>
      </p:sp>
    </p:spTree>
    <p:extLst>
      <p:ext uri="{BB962C8B-B14F-4D97-AF65-F5344CB8AC3E}">
        <p14:creationId xmlns:p14="http://schemas.microsoft.com/office/powerpoint/2007/7/12/main" xmlns="" val="3038112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0" indent="0" algn="ctr">
              <a:buNone/>
            </a:pPr>
            <a:r>
              <a:rPr lang="fa-IR" sz="8800" dirty="0" smtClean="0">
                <a:solidFill>
                  <a:srgbClr val="00B050"/>
                </a:solidFill>
              </a:rPr>
              <a:t>والسلام علیکم ورحمه الله وبرکاته</a:t>
            </a:r>
          </a:p>
          <a:p>
            <a:pPr marL="0" indent="0" algn="ctr">
              <a:buNone/>
            </a:pPr>
            <a:r>
              <a:rPr lang="fa-IR" sz="8800" dirty="0" smtClean="0">
                <a:solidFill>
                  <a:schemeClr val="accent1"/>
                </a:solidFill>
              </a:rPr>
              <a:t>محمد علی محسن زاده</a:t>
            </a:r>
            <a:endParaRPr lang="fa-IR" sz="8800" dirty="0">
              <a:solidFill>
                <a:schemeClr val="accent1"/>
              </a:solidFill>
            </a:endParaRPr>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2436040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a:bodyPr>
          <a:lstStyle/>
          <a:p>
            <a:pPr marL="0" algn="just">
              <a:spcBef>
                <a:spcPts val="0"/>
              </a:spcBef>
            </a:pPr>
            <a:r>
              <a:rPr lang="fa-IR" sz="3200" dirty="0" smtClean="0">
                <a:effectLst/>
                <a:latin typeface="Times New Roman"/>
                <a:ea typeface="Times New Roman"/>
                <a:cs typeface="Tahoma"/>
              </a:rPr>
              <a:t>عرفان یعنی شناخت خدا، اما نه غایبانه و از راه عقل و برهان، بلکه با قلب و دل ،و رؤیت حضور او  در عمق روح و جان.</a:t>
            </a:r>
            <a:endParaRPr lang="en-US" sz="3200" dirty="0" smtClean="0">
              <a:effectLst/>
              <a:latin typeface="Times New Roman"/>
              <a:ea typeface="Times New Roman"/>
            </a:endParaRPr>
          </a:p>
          <a:p>
            <a:pPr marL="0" algn="just">
              <a:spcBef>
                <a:spcPts val="0"/>
              </a:spcBef>
            </a:pPr>
            <a:r>
              <a:rPr lang="fa-IR" sz="3200" dirty="0" smtClean="0">
                <a:effectLst/>
                <a:latin typeface="Times New Roman"/>
                <a:ea typeface="Times New Roman"/>
                <a:cs typeface="Tahoma"/>
              </a:rPr>
              <a:t>عُرفا برای رسیدن به مقام حقیقی، منازل و مقاماتی را قائل هستند که به طور عملی باید طی شوند و بدون عبور از آن منازل ، وصول به عرفان حقیقی و دستیابی به حقیقت غیر ممکن    می شود.</a:t>
            </a:r>
            <a:endParaRPr lang="en-US" sz="3200" dirty="0" smtClean="0">
              <a:effectLst/>
              <a:latin typeface="Times New Roman"/>
              <a:ea typeface="Times New Roman"/>
            </a:endParaRPr>
          </a:p>
          <a:p>
            <a:pPr marL="0">
              <a:spcBef>
                <a:spcPts val="0"/>
              </a:spcBef>
            </a:pPr>
            <a:r>
              <a:rPr lang="ar-SA" sz="2000" dirty="0" smtClean="0">
                <a:effectLst/>
                <a:latin typeface="Times New Roman"/>
                <a:ea typeface="Times New Roman"/>
                <a:cs typeface="B Mitra"/>
              </a:rPr>
              <a:t>1- قبیله حیله ، جامعه مدرسین حوزه علمیه قم ، ص 17 </a:t>
            </a:r>
            <a:endParaRPr lang="en-US" sz="2000" dirty="0" smtClean="0">
              <a:effectLst/>
              <a:latin typeface="Times New Roman"/>
              <a:ea typeface="Times New Roman"/>
            </a:endParaRPr>
          </a:p>
          <a:p>
            <a:pPr marL="0">
              <a:spcBef>
                <a:spcPts val="0"/>
              </a:spcBef>
            </a:pPr>
            <a:r>
              <a:rPr lang="ar-SA" sz="2000" dirty="0" smtClean="0">
                <a:effectLst/>
                <a:latin typeface="Times New Roman"/>
                <a:ea typeface="Times New Roman"/>
                <a:cs typeface="B Mitra"/>
              </a:rPr>
              <a:t>2- مطهری ، مرتضی ، آشنایی با علوم اسلامی ، ج 2 ، ص 84 </a:t>
            </a:r>
            <a:endParaRPr lang="en-US" sz="2000" dirty="0" smtClean="0">
              <a:effectLst/>
              <a:latin typeface="Times New Roman"/>
              <a:ea typeface="Times New Roman"/>
            </a:endParaRPr>
          </a:p>
          <a:p>
            <a:endParaRPr lang="fa-IR" sz="32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1978334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lnSpcReduction="10000"/>
          </a:bodyPr>
          <a:lstStyle/>
          <a:p>
            <a:pPr marL="0" marR="0">
              <a:spcBef>
                <a:spcPts val="0"/>
              </a:spcBef>
              <a:spcAft>
                <a:spcPts val="0"/>
              </a:spcAft>
            </a:pPr>
            <a:r>
              <a:rPr lang="fa-IR" sz="4400" dirty="0" smtClean="0">
                <a:effectLst/>
                <a:latin typeface="Times New Roman"/>
                <a:ea typeface="Times New Roman"/>
                <a:cs typeface="Tahoma"/>
              </a:rPr>
              <a:t>عرفان حقیقی عرفانی است بر آمده از </a:t>
            </a:r>
            <a:r>
              <a:rPr lang="fa-IR" sz="4400" dirty="0" smtClean="0">
                <a:latin typeface="Times New Roman"/>
                <a:ea typeface="Times New Roman"/>
                <a:cs typeface="Tahoma"/>
              </a:rPr>
              <a:t>اسلام ومکتب اهل بیت علیهم السلام ،</a:t>
            </a:r>
            <a:r>
              <a:rPr lang="fa-IR" sz="4400" dirty="0" smtClean="0">
                <a:effectLst/>
                <a:latin typeface="Times New Roman"/>
                <a:ea typeface="Times New Roman"/>
                <a:cs typeface="Tahoma"/>
              </a:rPr>
              <a:t>یعنی </a:t>
            </a:r>
            <a:r>
              <a:rPr lang="fa-IR" sz="4400" dirty="0" smtClean="0">
                <a:effectLst/>
                <a:latin typeface="Times New Roman"/>
                <a:ea typeface="Times New Roman"/>
                <a:cs typeface="Tahoma"/>
              </a:rPr>
              <a:t>عرفانی که نه تنها هدف نهایی خود را وصول به خدا و تقرّب الهی می داند، بلکه معتقد است ابزار وصول به این هدف نیز باید برآمده از دین و یا مطابق دین و آموزه های دینی باشد.</a:t>
            </a:r>
            <a:endParaRPr lang="en-US" sz="4400" dirty="0" smtClean="0">
              <a:effectLst/>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xmlns="" val="10559509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2009-01-07T03:01:37Z</outs:dateTime>
      <outs:isPinned>true</outs:isPinned>
    </outs:relatedDate>
    <outs:relatedDate>
      <outs:type>2</outs:type>
      <outs:displayName>Created</outs:displayName>
      <outs:dateTime>2009-01-04T01:56:38Z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fatemeh</outs:displayName>
          <outs:accountName/>
        </outs:relatedPerson>
      </outs:people>
      <outs:source>0</outs:source>
      <outs:isPinned>true</outs:isPinned>
    </outs:relatedPeopleItem>
    <outs:relatedPeopleItem>
      <outs:category>Last modified by</outs:category>
      <outs:people>
        <outs:relatedPerson>
          <outs:displayName>fatemeh</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DFA01983-C240-4CB2-8514-27391C02AD37}">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Concourse</Template>
  <TotalTime>706</TotalTime>
  <Words>4239</Words>
  <Application>Microsoft Office PowerPoint</Application>
  <PresentationFormat>On-screen Show (4:3)</PresentationFormat>
  <Paragraphs>144</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Concourse</vt:lpstr>
      <vt:lpstr>بیراهه هايي به نام عرفان: </vt:lpstr>
      <vt:lpstr>Slide 2</vt:lpstr>
      <vt:lpstr>Slide 3</vt:lpstr>
      <vt:lpstr>Slide 4</vt:lpstr>
      <vt:lpstr>Slide 5</vt:lpstr>
      <vt:lpstr>Slide 6</vt:lpstr>
      <vt:lpstr>Slide 7</vt:lpstr>
      <vt:lpstr>Slide 8</vt:lpstr>
      <vt:lpstr>Slide 9</vt:lpstr>
      <vt:lpstr>Slide 10</vt:lpstr>
      <vt:lpstr>مؤلفه های عرفان ناب:</vt:lpstr>
      <vt:lpstr>Slide 12</vt:lpstr>
      <vt:lpstr>باید هوشیار بود که ایمان به خدا ، دارای دو رکن زیر است: </vt:lpstr>
      <vt:lpstr>2-ولایت گرایی: </vt:lpstr>
      <vt:lpstr>Slide 15</vt:lpstr>
      <vt:lpstr>Slide 16</vt:lpstr>
      <vt:lpstr>Slide 17</vt:lpstr>
      <vt:lpstr>3- نیاز به استاد:  </vt:lpstr>
      <vt:lpstr>Slide 19</vt:lpstr>
      <vt:lpstr>Slide 20</vt:lpstr>
      <vt:lpstr>Slide 21</vt:lpstr>
      <vt:lpstr>4- شریعت گرایی:  </vt:lpstr>
      <vt:lpstr>Slide 23</vt:lpstr>
      <vt:lpstr>Slide 24</vt:lpstr>
      <vt:lpstr>Slide 25</vt:lpstr>
      <vt:lpstr>Slide 26</vt:lpstr>
      <vt:lpstr>Slide 27</vt:lpstr>
      <vt:lpstr>Slide 28</vt:lpstr>
      <vt:lpstr>Slide 29</vt:lpstr>
      <vt:lpstr>Slide 30</vt:lpstr>
      <vt:lpstr>Slide 31</vt:lpstr>
      <vt:lpstr>5- عقل گرایی و خردورزی:  </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سرخوردگی از عقلانیت و علم مدرن: </vt:lpstr>
      <vt:lpstr>Slide 52</vt:lpstr>
      <vt:lpstr>Slide 53</vt:lpstr>
      <vt:lpstr>Slide 54</vt:lpstr>
      <vt:lpstr>Slide 55</vt:lpstr>
      <vt:lpstr>Slide 56</vt:lpstr>
      <vt:lpstr>Slide 57</vt:lpstr>
      <vt:lpstr>2-اثبات  نادرستی فلسفه های معنویت ستیز: </vt:lpstr>
      <vt:lpstr>Slide 59</vt:lpstr>
      <vt:lpstr>Slide 60</vt:lpstr>
      <vt:lpstr>Slide 61</vt:lpstr>
      <vt:lpstr>Slide 62</vt:lpstr>
      <vt:lpstr>3-تبلیغات گسترده گروه های معنویت گرا: </vt:lpstr>
      <vt:lpstr>Slide 64</vt:lpstr>
      <vt:lpstr>Slide 65</vt:lpstr>
      <vt:lpstr>Slide 66</vt:lpstr>
      <vt:lpstr>Slide 67</vt:lpstr>
      <vt:lpstr>4-پیروزی انقلاب اسلامی ایران:  </vt:lpstr>
      <vt:lpstr>Slide 69</vt:lpstr>
      <vt:lpstr>Slide 70</vt:lpstr>
      <vt:lpstr>زمینه ها و عوامل گرایش جوانان مسلمان به معنویت های نوپدید؛ </vt:lpstr>
      <vt:lpstr>راه های مقابله با معنویت گرایی نوپدید</vt:lpstr>
      <vt:lpstr>Slide 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كج راهه هايي به نام عرفان:</dc:title>
  <dc:creator>fatemeh</dc:creator>
  <cp:lastModifiedBy>Windows User</cp:lastModifiedBy>
  <cp:revision>83</cp:revision>
  <dcterms:created xsi:type="dcterms:W3CDTF">2009-01-04T01:56:38Z</dcterms:created>
  <dcterms:modified xsi:type="dcterms:W3CDTF">2011-09-04T08:28:26Z</dcterms:modified>
</cp:coreProperties>
</file>