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77AD-B87A-48A2-A836-316B82FC609B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3B9E-C090-44BE-B763-2B27DF421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&#216;&#172;&#217;&#136;&#216;&#177;&#216;&#172;_&#216;&#179;&#217;&#136;&#216;&#177;&#217;&#136;&#216;&#179;" TargetMode="External"/><Relationship Id="rId2" Type="http://schemas.openxmlformats.org/officeDocument/2006/relationships/hyperlink" Target="http://fa.wikipedia.org/wiki/&#216;&#168;&#217;&#134;&#219;&#140;&#216;&#167;&#216;&#175;_&#216;&#172;&#216;&#167;&#217;&#133;&#216;&#185;&#217;&#135;_&#216;&#168;&#216;&#167;&#216;&#178;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iki/&#218;&#175;&#216;&#177;&#216;&#172;&#216;&#179;&#216;&#170;&#216;&#167;&#217;&#134;" TargetMode="External"/><Relationship Id="rId13" Type="http://schemas.openxmlformats.org/officeDocument/2006/relationships/hyperlink" Target="http://fa.wikipedia.org/wiki/&#216;&#167;&#217;&#134;&#217;&#130;&#217;&#132;&#216;&#167;&#216;&#168;_&#216;&#177;&#217;&#134;&#218;&#175;&#219;&#140;" TargetMode="External"/><Relationship Id="rId3" Type="http://schemas.openxmlformats.org/officeDocument/2006/relationships/hyperlink" Target="http://fa.wikipedia.org/wiki/&#216;&#167;&#216;&#177;&#217;&#133;&#217;&#134;&#216;&#179;&#216;&#170;&#216;&#167;&#217;&#134;" TargetMode="External"/><Relationship Id="rId7" Type="http://schemas.openxmlformats.org/officeDocument/2006/relationships/hyperlink" Target="http://fa.wikipedia.org/wiki/&#216;&#177;&#217;&#136;&#216;&#179;&#219;&#140;&#217;&#135;" TargetMode="External"/><Relationship Id="rId12" Type="http://schemas.openxmlformats.org/officeDocument/2006/relationships/hyperlink" Target="http://fa.wikipedia.org/w/index.php?title=%D8%AC%D8%A7%D9%85%D8%B9%D9%87_%D8%A8%D8%A7%D8%B2&amp;action=edit&amp;redlink=1" TargetMode="External"/><Relationship Id="rId2" Type="http://schemas.openxmlformats.org/officeDocument/2006/relationships/hyperlink" Target="http://fa.wikipedia.org/wiki/&#216;&#162;&#216;&#176;&#216;&#177;&#216;&#168;&#216;&#167;&#219;&#140;&#216;&#172;&#216;&#167;&#217;&#134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&#216;&#170;&#216;&#167;&#216;&#172;&#219;&#140;&#218;&#169;&#216;&#179;&#216;&#170;&#216;&#167;&#217;&#134;" TargetMode="External"/><Relationship Id="rId11" Type="http://schemas.openxmlformats.org/officeDocument/2006/relationships/hyperlink" Target="http://fa.wikipedia.org/wiki/&#217;&#133;&#217;&#136;&#217;&#132;&#216;&#175;&#216;&#167;&#217;&#136;&#219;&#140;" TargetMode="External"/><Relationship Id="rId5" Type="http://schemas.openxmlformats.org/officeDocument/2006/relationships/hyperlink" Target="http://fa.wikipedia.org/wiki/&#216;&#167;&#217;&#136;&#218;&#169;&#216;&#177;&#216;&#167;&#219;&#140;&#217;&#134;" TargetMode="External"/><Relationship Id="rId10" Type="http://schemas.openxmlformats.org/officeDocument/2006/relationships/hyperlink" Target="http://fa.wikipedia.org/wiki/&#217;&#130;&#216;&#178;&#216;&#167;&#217;&#130;&#216;&#179;&#216;&#170;&#216;&#167;&#217;&#134;" TargetMode="External"/><Relationship Id="rId4" Type="http://schemas.openxmlformats.org/officeDocument/2006/relationships/hyperlink" Target="http://fa.wikipedia.org/wiki/&#216;&#167;&#216;&#178;&#216;&#168;&#218;&#169;&#216;&#179;&#216;&#170;&#216;&#167;&#217;&#134;" TargetMode="External"/><Relationship Id="rId9" Type="http://schemas.openxmlformats.org/officeDocument/2006/relationships/hyperlink" Target="http://fa.wikipedia.org/wiki/&#217;&#130;&#216;&#177;&#217;&#130;&#219;&#140;&#216;&#178;&#216;&#179;&#216;&#170;&#216;&#167;&#217;&#134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&#216;&#162;&#216;&#179;&#219;&#140;&#216;&#167;&#219;&#140;_&#217;&#133;&#219;&#140;&#216;&#167;&#217;&#134;&#217;&#135;" TargetMode="External"/><Relationship Id="rId2" Type="http://schemas.openxmlformats.org/officeDocument/2006/relationships/hyperlink" Target="http://fa.wikipedia.org/w/index.php?title=%D9%85%D8%B7%D8%A8%D9%88%D8%B9%D8%A7%D8%AA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.wikipedia.org/wiki/&#217;&#130;&#217;&#129;&#217;&#130;&#216;&#167;&#216;&#178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&#218;&#175;&#216;&#177;&#216;&#172;&#216;&#179;&#216;&#170;&#216;&#167;&#217;&#134;" TargetMode="External"/><Relationship Id="rId2" Type="http://schemas.openxmlformats.org/officeDocument/2006/relationships/hyperlink" Target="http://fa.wikipedia.org/wiki/&#216;&#167;&#217;&#134;&#217;&#130;&#217;&#132;&#216;&#167;&#216;&#168;_&#217;&#133;&#216;&#174;&#217;&#133;&#217;&#132;&#219;&#140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.wikipedia.org/wiki/&#216;&#170;&#216;&#167;&#216;&#172;&#219;&#140;&#218;&#169;&#216;&#179;&#216;&#170;&#216;&#167;&#217;&#134;" TargetMode="External"/><Relationship Id="rId4" Type="http://schemas.openxmlformats.org/officeDocument/2006/relationships/hyperlink" Target="http://fa.wikipedia.org/wiki/&#216;&#180;&#217;&#136;&#216;&#167;&#216;&#177;&#216;&#175;_&#217;&#134;&#216;&#167;&#216;&#175;&#216;&#178;&#217;&#135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/index.php?title=%D8%A8%D9%86%DB%8C%D8%A7%D8%AF_%D9%85%D9%84%DB%8C_%D8%AF%D9%85%D9%88%DA%A9%D8%B1%D8%A7%D8%B3%DB%8C&amp;action=edit&amp;redlink=1" TargetMode="External"/><Relationship Id="rId2" Type="http://schemas.openxmlformats.org/officeDocument/2006/relationships/hyperlink" Target="http://fa.wikipedia.org/wiki/&#216;&#168;&#217;&#134;&#219;&#140;&#216;&#167;&#216;&#175;_&#216;&#172;&#216;&#167;&#217;&#133;&#216;&#185;&#217;&#135;_&#216;&#168;&#216;&#167;&#216;&#178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.wikipedia.org/w/index.php?title=%D8%A8%D9%86%DB%8C%D8%A7%D8%AF_%D9%88%DB%8C%D9%84%D8%B3%D9%88%D9%86&amp;action=edit&amp;redlink=1" TargetMode="External"/><Relationship Id="rId4" Type="http://schemas.openxmlformats.org/officeDocument/2006/relationships/hyperlink" Target="http://fa.wikipedia.org/w/index.php?title=%D8%A8%D9%86%DB%8C%D8%A7%D8%AF_%DA%A9%D8%A7%D8%B1%D9%86%DA%AF%DB%8C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&#216;&#167;&#217;&#134;&#217;&#130;&#217;&#132;&#216;&#167;&#216;&#168;_&#217;&#134;&#216;&#167;&#216;&#177;&#217;&#134;&#216;&#172;&#219;&#140;" TargetMode="External"/><Relationship Id="rId2" Type="http://schemas.openxmlformats.org/officeDocument/2006/relationships/hyperlink" Target="http://fa.wikipedia.org/w/index.php?title=%D8%A7%D9%86%D9%82%D9%84%D8%A7%D8%A8_%D9%BE%D9%86%D8%AC%D9%85_%D8%A7%DA%A9%D8%AA%D8%A8%D8%B1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/index.php?title=%D8%A7%D9%86%D9%82%D9%84%D8%A7%D8%A8_%D8%B3%D8%B1%D9%88&amp;action=edit&amp;redlink=1" TargetMode="External"/><Relationship Id="rId5" Type="http://schemas.openxmlformats.org/officeDocument/2006/relationships/hyperlink" Target="http://fa.wikipedia.org/w/index.php?title=%D8%A7%D9%86%D9%82%D9%84%D8%A7%D8%A8_%DA%AF%D9%84_%D9%84%D8%A7%D9%84%D9%87&amp;action=edit&amp;redlink=1" TargetMode="External"/><Relationship Id="rId4" Type="http://schemas.openxmlformats.org/officeDocument/2006/relationships/hyperlink" Target="http://fa.wikipedia.org/w/index.php?title=%D8%A7%D9%86%D9%82%D9%84%D8%A7%D8%A8_%DA%AF%D9%84_%D8%B1%D8%B2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/index.php?title=%D9%88%DB%8C%DA%A9%D8%AA%D9%88%D8%B1_%DB%8C%D8%A7%D9%86%D9%88%DA%A9%D9%88%D9%88%DB%8C%DA%86&amp;action=edit&amp;redlink=1" TargetMode="External"/><Relationship Id="rId3" Type="http://schemas.openxmlformats.org/officeDocument/2006/relationships/hyperlink" Target="http://fa.wikipedia.org/w/index.php?title=%D8%B9%D8%B3%DA%AF%D8%B1_%D8%A2%D9%82%D8%A7%DB%8C%D9%81&amp;action=edit&amp;redlink=1" TargetMode="External"/><Relationship Id="rId7" Type="http://schemas.openxmlformats.org/officeDocument/2006/relationships/hyperlink" Target="http://fa.wikipedia.org/wiki/&#217;&#136;&#219;&#140;&#218;&#169;&#216;&#170;&#217;&#136;&#216;&#177;_&#219;&#140;&#217;&#136;&#216;&#180;&#218;&#134;&#217;&#134;&#218;&#169;&#217;&#136;" TargetMode="External"/><Relationship Id="rId2" Type="http://schemas.openxmlformats.org/officeDocument/2006/relationships/hyperlink" Target="http://fa.wikipedia.org/wiki/&#216;&#172;&#217;&#136;&#216;&#177;&#216;&#172;_&#216;&#179;&#217;&#136;&#216;&#177;&#217;&#136;&#216;&#17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/index.php?title=%D8%A7%D8%B3%D9%84%D9%88%D8%A8%D8%AF%D8%A7%D9%86_%D9%85%DB%8C%D9%84%D9%88%D8%B3%D9%88%D9%88%DB%8C%DA%86&amp;action=edit&amp;redlink=1" TargetMode="External"/><Relationship Id="rId5" Type="http://schemas.openxmlformats.org/officeDocument/2006/relationships/hyperlink" Target="http://fa.wikipedia.org/w/index.php?title=%D9%82%D9%88%D8%B1%D9%85%D8%A7%D9%86_%D8%A8%DB%8C%DA%A9_%D8%A8%D8%A7%D9%82%DB%8C%D9%81&amp;action=edit&amp;redlink=1" TargetMode="External"/><Relationship Id="rId10" Type="http://schemas.openxmlformats.org/officeDocument/2006/relationships/hyperlink" Target="http://fa.wikipedia.org/wiki/&#217;&#133;&#219;&#140;&#216;&#174;&#216;&#167;&#216;&#166;&#219;&#140;&#217;&#132;_&#216;&#179;&#216;&#167;&#218;&#169;&#216;&#167;&#216;&#180;&#217;&#136;&#219;&#140;&#217;&#132;&#219;&#140;" TargetMode="External"/><Relationship Id="rId4" Type="http://schemas.openxmlformats.org/officeDocument/2006/relationships/hyperlink" Target="http://fa.wikipedia.org/wiki/&#216;&#167;&#217;&#134;&#216;&#175;&#216;&#177;&#217;&#136;_&#218;&#169;&#216;&#167;&#216;&#177;&#217;&#134;&#218;&#175;&#219;&#140;" TargetMode="External"/><Relationship Id="rId9" Type="http://schemas.openxmlformats.org/officeDocument/2006/relationships/hyperlink" Target="http://fa.wikipedia.org/wiki/&#216;&#167;&#216;&#175;&#217;&#136;&#216;&#162;&#216;&#177;&#216;&#175;_&#216;&#180;&#217;&#136;&#216;&#167;&#216;&#177;&#216;&#175;&#217;&#134;&#216;&#167;&#216;&#175;&#216;&#178;&#217;&#135;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iki/&#216;&#181;&#216;&#177;&#216;&#168;&#216;&#179;&#216;&#170;&#216;&#167;&#217;&#134;" TargetMode="External"/><Relationship Id="rId3" Type="http://schemas.openxmlformats.org/officeDocument/2006/relationships/hyperlink" Target="http://fa.wikipedia.org/wiki/&#217;&#136;&#216;&#167;&#216;&#179;&#217;&#132;&#216;&#167;&#217;&#136;_&#217;&#135;&#216;&#167;&#217;&#136;&#217;&#132;" TargetMode="External"/><Relationship Id="rId7" Type="http://schemas.openxmlformats.org/officeDocument/2006/relationships/hyperlink" Target="http://fa.wikipedia.org/wiki/&#218;&#134;&#218;&#169;&#216;&#179;&#217;&#132;&#217;&#136;&#216;&#167;&#218;&#169;&#219;&#140;" TargetMode="External"/><Relationship Id="rId2" Type="http://schemas.openxmlformats.org/officeDocument/2006/relationships/hyperlink" Target="http://fa.wikipedia.org/wiki/&#216;&#167;&#217;&#134;&#217;&#130;&#217;&#132;&#216;&#167;&#216;&#168;_&#216;&#177;&#217;&#134;&#218;&#175;&#219;&#14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&#216;&#167;&#217;&#134;&#217;&#130;&#217;&#132;&#216;&#167;&#216;&#168;" TargetMode="External"/><Relationship Id="rId11" Type="http://schemas.openxmlformats.org/officeDocument/2006/relationships/hyperlink" Target="http://fa.wikipedia.org/wiki/&#217;&#130;&#216;&#177;&#217;&#130;&#219;&#140;&#216;&#178;&#216;&#179;&#216;&#170;&#216;&#167;&#217;&#134;" TargetMode="External"/><Relationship Id="rId5" Type="http://schemas.openxmlformats.org/officeDocument/2006/relationships/hyperlink" Target="http://fa.wikipedia.org/wiki/&#216;&#174;&#216;&#167;&#217;&#136;&#216;&#177;_&#217;&#133;&#219;&#140;&#216;&#167;&#217;&#134;&#217;&#135;" TargetMode="External"/><Relationship Id="rId10" Type="http://schemas.openxmlformats.org/officeDocument/2006/relationships/hyperlink" Target="http://fa.wikipedia.org/wiki/&#216;&#167;&#217;&#136;&#218;&#169;&#216;&#177;&#216;&#167;&#219;&#140;&#217;&#134;" TargetMode="External"/><Relationship Id="rId4" Type="http://schemas.openxmlformats.org/officeDocument/2006/relationships/hyperlink" Target="http://fa.wikipedia.org/wiki/&#218;&#169;&#217;&#133;&#217;&#136;&#217;&#134;&#219;&#140;&#216;&#179;&#217;&#133;" TargetMode="External"/><Relationship Id="rId9" Type="http://schemas.openxmlformats.org/officeDocument/2006/relationships/hyperlink" Target="http://fa.wikipedia.org/wiki/&#218;&#175;&#216;&#177;&#216;&#172;&#216;&#179;&#216;&#170;&#216;&#167;&#217;&#134;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://fa.wikipedia.org/wiki/&#219;&#178;&#219;&#179;_&#217;&#134;&#217;&#136;&#216;&#167;&#217;&#133;&#216;&#168;&#216;&#177;" TargetMode="External"/><Relationship Id="rId18" Type="http://schemas.openxmlformats.org/officeDocument/2006/relationships/hyperlink" Target="http://fa.wikipedia.org/wiki/&#219;&#178;&#219;&#176;&#219;&#176;&#219;&#180;_(&#217;&#133;&#219;&#140;&#217;&#132;&#216;&#167;&#216;&#175;&#219;&#140;)" TargetMode="External"/><Relationship Id="rId26" Type="http://schemas.openxmlformats.org/officeDocument/2006/relationships/hyperlink" Target="http://fa.wikipedia.org/wiki/&#216;&#177;&#216;&#167;&#216;&#175;&#219;&#140;&#217;&#136;" TargetMode="External"/><Relationship Id="rId21" Type="http://schemas.openxmlformats.org/officeDocument/2006/relationships/hyperlink" Target="http://fa.wikipedia.org/wiki/&#216;&#177;&#217;&#136;&#216;&#179;&#219;&#140;&#217;&#135;" TargetMode="External"/><Relationship Id="rId34" Type="http://schemas.openxmlformats.org/officeDocument/2006/relationships/hyperlink" Target="http://fa.wikipedia.org/wiki/&#217;&#130;&#216;&#178;&#216;&#167;&#217;&#130;&#216;&#179;&#216;&#170;&#216;&#167;&#217;&#134;" TargetMode="External"/><Relationship Id="rId7" Type="http://schemas.openxmlformats.org/officeDocument/2006/relationships/hyperlink" Target="http://fa.wikipedia.org/wiki/&#216;&#167;&#217;&#134;&#217;&#130;&#217;&#132;&#216;&#167;&#216;&#168;_&#216;&#177;&#217;&#134;&#218;&#175;&#219;&#140;" TargetMode="External"/><Relationship Id="rId12" Type="http://schemas.openxmlformats.org/officeDocument/2006/relationships/hyperlink" Target="http://fa.wikipedia.org/w/index.php?title=%D9%85%DB%8C%E2%80%8C%D8%AE%D8%A7%DB%8C%DB%8C%D9%84_%D8%B3%D8%A7%DA%A9%D8%A7%D8%B4%D9%88%DB%8C%D9%84%DB%8C&amp;action=edit&amp;redlink=1" TargetMode="External"/><Relationship Id="rId17" Type="http://schemas.openxmlformats.org/officeDocument/2006/relationships/hyperlink" Target="http://fa.wikipedia.org/wiki/&#217;&#136;&#219;&#140;&#218;&#169;&#216;&#170;&#217;&#136;&#216;&#177;_&#219;&#140;&#217;&#136;&#216;&#180;&#218;&#134;&#217;&#134;&#218;&#169;&#217;&#136;" TargetMode="External"/><Relationship Id="rId25" Type="http://schemas.openxmlformats.org/officeDocument/2006/relationships/hyperlink" Target="http://fa.wikipedia.org/wiki/&#217;&#130;&#216;&#177;&#217;&#130;&#219;&#140;&#216;&#178;&#216;&#179;&#216;&#170;&#216;&#167;&#217;&#134;" TargetMode="External"/><Relationship Id="rId33" Type="http://schemas.openxmlformats.org/officeDocument/2006/relationships/hyperlink" Target="http://fa.wikipedia.org/wiki/&#216;&#168;&#216;&#167;&#217;&#132;&#218;&#175;&#216;&#177;&#216;&#175;" TargetMode="External"/><Relationship Id="rId38" Type="http://schemas.openxmlformats.org/officeDocument/2006/relationships/hyperlink" Target="http://fa.wikipedia.org/wiki/&#216;&#167;&#219;&#140;&#216;&#177;&#216;&#167;&#217;&#134;" TargetMode="External"/><Relationship Id="rId2" Type="http://schemas.openxmlformats.org/officeDocument/2006/relationships/hyperlink" Target="http://fa.wikipedia.org/w/index.php?title=%D8%A7%D9%86%D9%82%D9%84%D8%A7%D8%A8_%D9%BE%D9%86%D8%AC%D9%85_%D8%A7%DA%A9%D8%AA%D8%A8%D8%B1&amp;action=edit&amp;redlink=1" TargetMode="External"/><Relationship Id="rId16" Type="http://schemas.openxmlformats.org/officeDocument/2006/relationships/hyperlink" Target="http://fa.wikipedia.org/wiki/&#216;&#167;&#217;&#134;&#217;&#130;&#217;&#132;&#216;&#167;&#216;&#168;_&#217;&#134;&#216;&#167;&#216;&#177;&#217;&#134;&#216;&#172;&#219;&#140;" TargetMode="External"/><Relationship Id="rId20" Type="http://schemas.openxmlformats.org/officeDocument/2006/relationships/hyperlink" Target="http://fa.wikipedia.org/w/index.php?title=%D9%BE%D8%A7%D8%B1%D9%84%D9%85%D8%A7%D9%86_%D8%A7%D9%88%DA%A9%D8%B1%D8%A7%DB%8C%D9%86&amp;action=edit&amp;redlink=1" TargetMode="External"/><Relationship Id="rId29" Type="http://schemas.openxmlformats.org/officeDocument/2006/relationships/hyperlink" Target="http://fa.wikipedia.org/wiki/&#216;&#179;&#216;&#167;&#216;&#178;&#217;&#133;&#216;&#167;&#217;&#134;_&#216;&#167;&#217;&#133;&#217;&#134;&#219;&#140;&#216;&#170;_&#217;&#136;_&#217;&#135;&#217;&#133;&#218;&#169;&#216;&#167;&#216;&#177;&#219;&#140;_&#216;&#167;&#216;&#177;&#217;&#136;&#217;&#190;&#216;&#167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&#216;&#168;&#217;&#132;&#218;&#175;&#216;&#177;&#216;&#167;&#216;&#175;" TargetMode="External"/><Relationship Id="rId11" Type="http://schemas.openxmlformats.org/officeDocument/2006/relationships/hyperlink" Target="http://fa.wikipedia.org/wiki/&#216;&#167;&#216;&#175;&#217;&#136;&#216;&#162;&#216;&#177;&#216;&#175;_&#216;&#180;&#217;&#136;&#216;&#167;&#216;&#177;&#216;&#175;&#217;&#134;&#216;&#167;&#216;&#175;&#216;&#178;&#217;&#135;" TargetMode="External"/><Relationship Id="rId24" Type="http://schemas.openxmlformats.org/officeDocument/2006/relationships/hyperlink" Target="http://fa.wikipedia.org/wiki/&#219;&#178;&#219;&#176;&#219;&#176;&#219;&#181;_(&#217;&#133;&#219;&#140;&#217;&#132;&#216;&#167;&#216;&#175;&#219;&#140;)" TargetMode="External"/><Relationship Id="rId32" Type="http://schemas.openxmlformats.org/officeDocument/2006/relationships/hyperlink" Target="http://fa.wikipedia.org/wiki/&#216;&#168;&#219;&#140;&#216;&#180;&#218;&#169;&#218;&#169;" TargetMode="External"/><Relationship Id="rId37" Type="http://schemas.openxmlformats.org/officeDocument/2006/relationships/hyperlink" Target="http://fa.wikipedia.org/wiki/&#218;&#169;&#217;&#136;&#216;&#175;&#216;&#170;&#216;&#167;&#219;&#140;_&#219;&#178;&#219;&#178;_&#216;&#174;&#216;&#177;&#216;&#175;&#216;&#167;&#216;&#175;" TargetMode="External"/><Relationship Id="rId5" Type="http://schemas.openxmlformats.org/officeDocument/2006/relationships/hyperlink" Target="http://fa.wikipedia.org/wiki/&#216;&#181;&#216;&#177;&#216;&#168;&#216;&#179;&#216;&#170;&#216;&#167;&#217;&#134;" TargetMode="External"/><Relationship Id="rId15" Type="http://schemas.openxmlformats.org/officeDocument/2006/relationships/hyperlink" Target="http://fa.wikipedia.org/wiki/&#218;&#169;&#219;&#140;&#217;&#129;" TargetMode="External"/><Relationship Id="rId23" Type="http://schemas.openxmlformats.org/officeDocument/2006/relationships/hyperlink" Target="http://fa.wikipedia.org/wiki/&#219;&#178;&#219;&#183;_&#217;&#129;&#217;&#136;&#216;&#177;&#219;&#140;&#217;&#135;" TargetMode="External"/><Relationship Id="rId28" Type="http://schemas.openxmlformats.org/officeDocument/2006/relationships/hyperlink" Target="http://fa.wikipedia.org/wiki/&#219;&#177;&#219;&#179;_&#217;&#133;&#216;&#167;&#216;&#177;&#216;&#179;" TargetMode="External"/><Relationship Id="rId36" Type="http://schemas.openxmlformats.org/officeDocument/2006/relationships/hyperlink" Target="http://fa.wikipedia.org/wiki/&#216;&#177;&#217;&#136;&#219;&#140;&#216;&#175;&#216;&#167;&#216;&#175;&#217;&#135;&#216;&#167;&#219;&#140;_&#217;&#190;&#216;&#179;_&#216;&#167;&#216;&#178;_&#216;&#167;&#216;&#185;&#217;&#132;&#216;&#167;&#217;&#133;_&#217;&#134;&#216;&#170;&#216;&#167;&#219;&#140;&#216;&#172;_&#216;&#167;&#217;&#134;&#216;&#170;&#216;&#174;&#216;&#167;&#216;&#168;&#216;&#167;&#216;&#170;_&#216;&#177;&#219;&#140;&#216;&#167;&#216;&#179;&#216;&#170;_&#216;&#172;&#217;&#133;&#217;&#135;&#217;&#136;&#216;&#177;&#219;&#140;_&#216;&#167;&#219;&#140;&#216;&#177;&#216;&#167;&#217;&#134;_(&#219;&#177;&#219;&#179;&#219;&#184;&#219;&#184;)" TargetMode="External"/><Relationship Id="rId10" Type="http://schemas.openxmlformats.org/officeDocument/2006/relationships/hyperlink" Target="http://fa.wikipedia.org/wiki/&#219;&#178;&#219;&#176;&#219;&#176;&#219;&#179;_(&#217;&#133;&#219;&#140;&#217;&#132;&#216;&#167;&#216;&#175;&#219;&#140;)" TargetMode="External"/><Relationship Id="rId19" Type="http://schemas.openxmlformats.org/officeDocument/2006/relationships/hyperlink" Target="http://fa.wikipedia.org/w/index.php?title=%D9%88%DB%8C%DA%A9%D8%AA%D9%88%D8%B1_%DB%8C%D8%A7%D9%86%D9%88%DA%A9%D9%88%D9%88%DB%8C%DA%86&amp;action=edit&amp;redlink=1" TargetMode="External"/><Relationship Id="rId31" Type="http://schemas.openxmlformats.org/officeDocument/2006/relationships/hyperlink" Target="http://fa.wikipedia.org/wiki/&#219;&#178;&#219;&#180;_&#217;&#133;&#216;&#167;&#216;&#177;&#216;&#179;" TargetMode="External"/><Relationship Id="rId4" Type="http://schemas.openxmlformats.org/officeDocument/2006/relationships/hyperlink" Target="http://fa.wikipedia.org/wiki/&#219;&#178;&#219;&#176;&#219;&#176;&#219;&#176;_(&#217;&#133;&#219;&#140;&#217;&#132;&#216;&#167;&#216;&#175;&#219;&#140;)" TargetMode="External"/><Relationship Id="rId9" Type="http://schemas.openxmlformats.org/officeDocument/2006/relationships/hyperlink" Target="http://fa.wikipedia.org/wiki/&#218;&#175;&#216;&#177;&#216;&#172;&#216;&#179;&#216;&#170;&#216;&#167;&#217;&#134;" TargetMode="External"/><Relationship Id="rId14" Type="http://schemas.openxmlformats.org/officeDocument/2006/relationships/hyperlink" Target="http://fa.wikipedia.org/wiki/&#216;&#175;&#217;&#134;_&#218;&#169;&#219;&#140;&#216;&#180;&#217;&#136;&#216;&#170;" TargetMode="External"/><Relationship Id="rId22" Type="http://schemas.openxmlformats.org/officeDocument/2006/relationships/hyperlink" Target="http://fa.wikipedia.org/w/index.php?title=%D8%A7%D9%86%D9%82%D9%84%D8%A7%D8%A8_%DA%AF%D9%84_%D9%84%D8%A7%D9%84%D9%87&amp;action=edit&amp;redlink=1" TargetMode="External"/><Relationship Id="rId27" Type="http://schemas.openxmlformats.org/officeDocument/2006/relationships/hyperlink" Target="http://fa.wikipedia.org/w/index.php?title=%D8%B9%D8%B3%DA%AF%D8%B1_%D8%A2%D9%82%D8%A7%DB%8C%D9%81&amp;action=edit&amp;redlink=1" TargetMode="External"/><Relationship Id="rId30" Type="http://schemas.openxmlformats.org/officeDocument/2006/relationships/hyperlink" Target="http://fa.wikipedia.org/wiki/&#219;&#178;&#219;&#177;_&#217;&#133;&#216;&#167;&#216;&#177;&#216;&#179;" TargetMode="External"/><Relationship Id="rId35" Type="http://schemas.openxmlformats.org/officeDocument/2006/relationships/hyperlink" Target="http://fa.wikipedia.org/wiki/&#216;&#168;&#217;&#135;&#216;&#167;&#216;&#177;" TargetMode="External"/><Relationship Id="rId8" Type="http://schemas.openxmlformats.org/officeDocument/2006/relationships/hyperlink" Target="http://fa.wikipedia.org/w/index.php?title=%D8%A7%D9%86%D9%82%D9%84%D8%A7%D8%A8_%DA%AF%D9%84_%D8%B1%D8%B2&amp;action=edit&amp;redlink=1" TargetMode="External"/><Relationship Id="rId3" Type="http://schemas.openxmlformats.org/officeDocument/2006/relationships/hyperlink" Target="http://fa.wikipedia.org/wiki/&#219;&#181;_&#216;&#167;&#218;&#169;&#216;&#170;&#216;&#168;&#216;&#177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/>
              <a:t>بنیاد سوروس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206692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dirty="0" smtClean="0"/>
              <a:t>بنیاد سوروس</a:t>
            </a:r>
            <a:r>
              <a:rPr lang="en-US" dirty="0" smtClean="0"/>
              <a:t>Soros Foundation)</a:t>
            </a:r>
            <a:r>
              <a:rPr lang="fa-IR" dirty="0" smtClean="0"/>
              <a:t>)</a:t>
            </a:r>
            <a:r>
              <a:rPr lang="en-US" dirty="0" smtClean="0"/>
              <a:t> </a:t>
            </a:r>
            <a:r>
              <a:rPr lang="fa-IR" dirty="0" smtClean="0"/>
              <a:t>با نام اصلی </a:t>
            </a:r>
            <a:r>
              <a:rPr lang="fa-IR" dirty="0" smtClean="0">
                <a:hlinkClick r:id="rId2" tooltip="بنیاد جامعه باز"/>
              </a:rPr>
              <a:t>بنیاد جامعه باز</a:t>
            </a:r>
            <a:r>
              <a:rPr lang="fa-IR" dirty="0" smtClean="0"/>
              <a:t> </a:t>
            </a:r>
          </a:p>
          <a:p>
            <a:pPr algn="r" rtl="1"/>
            <a:r>
              <a:rPr lang="en-US" dirty="0" smtClean="0"/>
              <a:t>Open Society Institute - OSI) </a:t>
            </a:r>
            <a:r>
              <a:rPr lang="fa-IR" dirty="0" smtClean="0"/>
              <a:t>)متعلق به </a:t>
            </a:r>
            <a:r>
              <a:rPr lang="fa-IR" dirty="0" smtClean="0">
                <a:hlinkClick r:id="rId3" tooltip="جورج سوروس"/>
              </a:rPr>
              <a:t>جورج سوروس</a:t>
            </a:r>
            <a:r>
              <a:rPr lang="fa-IR" dirty="0" smtClean="0"/>
              <a:t> است.</a:t>
            </a:r>
          </a:p>
          <a:p>
            <a:pPr algn="r" rtl="1"/>
            <a:endParaRPr lang="en-US" dirty="0"/>
          </a:p>
        </p:txBody>
      </p:sp>
      <p:pic>
        <p:nvPicPr>
          <p:cNvPr id="2050" name="Picture 2" descr="C:\Users\user\Pictures\180px-Soros_talk_in_Malays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9517"/>
            <a:ext cx="3643338" cy="244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 قرقیزستان(لاله)  ، اوکراین(نارنجی)  ،گرجستان(رز)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04" y="1571612"/>
            <a:ext cx="830508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y Pictures\ya-mehdi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3450" cy="6858000"/>
          </a:xfrm>
          <a:prstGeom prst="rect">
            <a:avLst/>
          </a:prstGeom>
          <a:noFill/>
        </p:spPr>
      </p:pic>
      <p:pic>
        <p:nvPicPr>
          <p:cNvPr id="3075" name="Picture 3" descr="H:\My Pictures\M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9204" y="0"/>
            <a:ext cx="23648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y Pictures\zm11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500174"/>
            <a:ext cx="3857652" cy="5362136"/>
          </a:xfrm>
          <a:prstGeom prst="rect">
            <a:avLst/>
          </a:prstGeom>
          <a:noFill/>
        </p:spPr>
      </p:pic>
      <p:pic>
        <p:nvPicPr>
          <p:cNvPr id="4099" name="Picture 3" descr="H:\My Pictures\ECA-100104080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32" y="1152549"/>
            <a:ext cx="495300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29400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H:\My Pictures\6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999"/>
            <a:ext cx="4448175" cy="629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:\My Pictures\6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13754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:\geryeh hashe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130" y="1500174"/>
            <a:ext cx="7121331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715" y="620688"/>
            <a:ext cx="8022569" cy="5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2000" dirty="0" smtClean="0"/>
              <a:t>سوروس در بیش از ۳۰ کشور جهان از جمله جمهوری‌های </a:t>
            </a:r>
            <a:r>
              <a:rPr lang="fa-IR" sz="2000" dirty="0" smtClean="0">
                <a:hlinkClick r:id="rId2" tooltip="آذربایجان"/>
              </a:rPr>
              <a:t>آذربایجان</a:t>
            </a:r>
            <a:r>
              <a:rPr lang="fa-IR" sz="2000" dirty="0" smtClean="0"/>
              <a:t>، </a:t>
            </a:r>
            <a:r>
              <a:rPr lang="fa-IR" sz="2000" dirty="0" smtClean="0">
                <a:hlinkClick r:id="rId3" tooltip="ارمنستان"/>
              </a:rPr>
              <a:t>ارمنستان</a:t>
            </a:r>
            <a:r>
              <a:rPr lang="fa-IR" sz="2000" dirty="0" smtClean="0"/>
              <a:t>، </a:t>
            </a:r>
            <a:r>
              <a:rPr lang="fa-IR" sz="2000" dirty="0" smtClean="0">
                <a:hlinkClick r:id="rId4" tooltip="ازبکستان"/>
              </a:rPr>
              <a:t>ازبکستان</a:t>
            </a:r>
            <a:r>
              <a:rPr lang="fa-IR" sz="2000" dirty="0" smtClean="0"/>
              <a:t>، </a:t>
            </a:r>
            <a:r>
              <a:rPr lang="fa-IR" sz="2000" dirty="0" smtClean="0">
                <a:hlinkClick r:id="rId5" tooltip="اوکراین"/>
              </a:rPr>
              <a:t>اوکراین</a:t>
            </a:r>
            <a:r>
              <a:rPr lang="fa-IR" sz="2000" dirty="0" smtClean="0"/>
              <a:t>، </a:t>
            </a:r>
            <a:r>
              <a:rPr lang="fa-IR" sz="2000" dirty="0" smtClean="0">
                <a:hlinkClick r:id="rId6" tooltip="تاجیکستان"/>
              </a:rPr>
              <a:t>تاجیکستان</a:t>
            </a:r>
            <a:r>
              <a:rPr lang="fa-IR" sz="2000" dirty="0" smtClean="0"/>
              <a:t>، </a:t>
            </a:r>
            <a:r>
              <a:rPr lang="fa-IR" sz="2000" dirty="0" smtClean="0">
                <a:hlinkClick r:id="rId7" tooltip="روسیه"/>
              </a:rPr>
              <a:t>روسیه</a:t>
            </a:r>
            <a:r>
              <a:rPr lang="fa-IR" sz="2000" dirty="0" smtClean="0"/>
              <a:t>، </a:t>
            </a:r>
            <a:r>
              <a:rPr lang="fa-IR" sz="2000" dirty="0" smtClean="0">
                <a:hlinkClick r:id="rId8" tooltip="گرجستان"/>
              </a:rPr>
              <a:t>گرجستان</a:t>
            </a:r>
            <a:r>
              <a:rPr lang="fa-IR" sz="2000" dirty="0" smtClean="0"/>
              <a:t>، </a:t>
            </a:r>
            <a:r>
              <a:rPr lang="fa-IR" sz="2000" dirty="0" smtClean="0">
                <a:hlinkClick r:id="rId9" tooltip="قرقیزستان"/>
              </a:rPr>
              <a:t>قرقیزستان</a:t>
            </a:r>
            <a:r>
              <a:rPr lang="fa-IR" sz="2000" dirty="0" smtClean="0"/>
              <a:t>، </a:t>
            </a:r>
            <a:r>
              <a:rPr lang="fa-IR" sz="2000" dirty="0" smtClean="0">
                <a:hlinkClick r:id="rId10" tooltip="قزاقستان"/>
              </a:rPr>
              <a:t>قزاقستان</a:t>
            </a:r>
            <a:r>
              <a:rPr lang="fa-IR" sz="2000" dirty="0" smtClean="0"/>
              <a:t> و </a:t>
            </a:r>
            <a:r>
              <a:rPr lang="fa-IR" sz="2000" dirty="0" smtClean="0">
                <a:hlinkClick r:id="rId11" tooltip="مولداوی"/>
              </a:rPr>
              <a:t>مولداوی</a:t>
            </a:r>
            <a:r>
              <a:rPr lang="fa-IR" sz="2000" dirty="0" smtClean="0"/>
              <a:t> دارای نمایندگی‌های فعال است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هدف این موسسه، آن طور که خود عنوان می‌کند ایجاد و حفظ ساختارها و نهادهای </a:t>
            </a:r>
            <a:r>
              <a:rPr lang="fa-IR" dirty="0" smtClean="0">
                <a:hlinkClick r:id="rId12" tooltip="جامعه باز (صفحه وجود ندارد)"/>
              </a:rPr>
              <a:t>جامعه باز</a:t>
            </a:r>
            <a:r>
              <a:rPr lang="fa-IR" dirty="0" smtClean="0"/>
              <a:t> است. خود مؤسسه و رسانه‌های غربی فعالیت بنیاد مذکور را از کمک انسان‌دوستانه گرفته تا بهداشت عمومی و رعایت حقوق بشر و اصلاحات اقتصادی عنوان می‌کنند، ولی عده‌ای به خاطر دست داشتن این مؤسسه در </a:t>
            </a:r>
            <a:r>
              <a:rPr lang="fa-IR" dirty="0" smtClean="0">
                <a:hlinkClick r:id="rId13" tooltip="انقلاب رنگی"/>
              </a:rPr>
              <a:t>انقلاب‌های رنگی</a:t>
            </a:r>
            <a:r>
              <a:rPr lang="fa-IR" dirty="0" smtClean="0"/>
              <a:t>، هدف این مؤسسه را براندازی نرم و خاموش کشورهای مختلف می‌دانند.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i="1" dirty="0" smtClean="0"/>
              <a:t>بنیاد سوروس</a:t>
            </a:r>
            <a:r>
              <a:rPr lang="fa-IR" dirty="0" smtClean="0"/>
              <a:t> با فعال کردن مراکز مطالعاتی در کشورهای مختلف و سپس با ارزیابی مخالفان دولت مرکزی و حمایت از </a:t>
            </a:r>
            <a:r>
              <a:rPr lang="fa-IR" dirty="0" smtClean="0">
                <a:hlinkClick r:id="rId2" tooltip="مطبوعات (صفحه وجود ندارد)"/>
              </a:rPr>
              <a:t>مطبوعات</a:t>
            </a:r>
            <a:r>
              <a:rPr lang="fa-IR" dirty="0" smtClean="0"/>
              <a:t> مخالف دولت، زمینه را برای انقلابی آرام و به شکست کشاندن دولت و یا حکومت فراهم می‌نموده‌است. عمده‌ترین فعالیت این بنیاد در حوزه کشورهای </a:t>
            </a:r>
            <a:r>
              <a:rPr lang="fa-IR" dirty="0" smtClean="0">
                <a:hlinkClick r:id="rId3" tooltip="آسیای میانه"/>
              </a:rPr>
              <a:t>آسیای میانه</a:t>
            </a:r>
            <a:r>
              <a:rPr lang="fa-IR" dirty="0" smtClean="0"/>
              <a:t> و </a:t>
            </a:r>
            <a:r>
              <a:rPr lang="fa-IR" dirty="0" smtClean="0">
                <a:hlinkClick r:id="rId4" tooltip="قفقاز"/>
              </a:rPr>
              <a:t>قفقاز</a:t>
            </a:r>
            <a:r>
              <a:rPr lang="fa-IR" dirty="0" smtClean="0"/>
              <a:t> است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فعالیت‌های براندازی در کشورها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b="1" dirty="0" smtClean="0"/>
              <a:t>در گرجستان</a:t>
            </a:r>
          </a:p>
          <a:p>
            <a:pPr algn="r" rtl="1"/>
            <a:r>
              <a:rPr lang="fa-IR" dirty="0" smtClean="0"/>
              <a:t>بنیاد سوروس در </a:t>
            </a:r>
            <a:r>
              <a:rPr lang="fa-IR" dirty="0" smtClean="0">
                <a:hlinkClick r:id="rId2" tooltip="انقلاب مخملی"/>
              </a:rPr>
              <a:t>انقلاب مخملی</a:t>
            </a:r>
            <a:r>
              <a:rPr lang="fa-IR" dirty="0" smtClean="0"/>
              <a:t> (</a:t>
            </a:r>
            <a:r>
              <a:rPr lang="en-US" dirty="0" smtClean="0"/>
              <a:t>Rose Revolution) </a:t>
            </a:r>
            <a:r>
              <a:rPr lang="fa-IR" dirty="0" smtClean="0"/>
              <a:t>)</a:t>
            </a:r>
            <a:r>
              <a:rPr lang="fa-IR" dirty="0" smtClean="0">
                <a:hlinkClick r:id="rId3" tooltip="گرجستان"/>
              </a:rPr>
              <a:t>گرجستان</a:t>
            </a:r>
            <a:r>
              <a:rPr lang="fa-IR" dirty="0" smtClean="0"/>
              <a:t>، نقش مهمی را ایفا کرد. در </a:t>
            </a:r>
            <a:r>
              <a:rPr lang="fa-IR" dirty="0" smtClean="0">
                <a:hlinkClick r:id="rId3" tooltip="گرجستان"/>
              </a:rPr>
              <a:t>گرجستان</a:t>
            </a:r>
            <a:r>
              <a:rPr lang="fa-IR" dirty="0" smtClean="0"/>
              <a:t> با صرف ۲۰ میلیون دلار به حمایت از مخالفین </a:t>
            </a:r>
            <a:r>
              <a:rPr lang="fa-IR" dirty="0" smtClean="0">
                <a:hlinkClick r:id="rId4" tooltip="شوارد نادزه"/>
              </a:rPr>
              <a:t>شوارد نادزه</a:t>
            </a:r>
            <a:r>
              <a:rPr lang="fa-IR" dirty="0" smtClean="0"/>
              <a:t> (</a:t>
            </a:r>
            <a:r>
              <a:rPr lang="en-US" dirty="0" smtClean="0"/>
              <a:t>Shevardnadze) </a:t>
            </a:r>
            <a:r>
              <a:rPr lang="fa-IR" dirty="0" smtClean="0"/>
              <a:t>)برخاست</a:t>
            </a:r>
          </a:p>
          <a:p>
            <a:pPr algn="r" rtl="1"/>
            <a:r>
              <a:rPr lang="fa-IR" b="1" dirty="0" smtClean="0"/>
              <a:t>در تاجیکستان</a:t>
            </a:r>
          </a:p>
          <a:p>
            <a:pPr algn="r" rtl="1"/>
            <a:r>
              <a:rPr lang="fa-IR" dirty="0" smtClean="0"/>
              <a:t>افزایش مخالفت‌ از طریق رسانه‌ها، در </a:t>
            </a:r>
            <a:r>
              <a:rPr lang="fa-IR" dirty="0" smtClean="0">
                <a:hlinkClick r:id="rId5" tooltip="تاجیکستان"/>
              </a:rPr>
              <a:t>تاجیکستان</a:t>
            </a:r>
            <a:r>
              <a:rPr lang="fa-IR" dirty="0" smtClean="0"/>
              <a:t> نیز توسط </a:t>
            </a:r>
            <a:r>
              <a:rPr lang="fa-IR" i="1" dirty="0" smtClean="0"/>
              <a:t>بنیاد سوروس</a:t>
            </a:r>
            <a:r>
              <a:rPr lang="fa-IR" dirty="0" smtClean="0"/>
              <a:t> علیه نظام حاکم دنبال می‌شود؛ به گونه‌ای که رئیس جمهور </a:t>
            </a:r>
            <a:r>
              <a:rPr lang="fa-IR" dirty="0" smtClean="0">
                <a:hlinkClick r:id="rId5" tooltip="تاجیکستان"/>
              </a:rPr>
              <a:t>تاجیکستان</a:t>
            </a:r>
            <a:r>
              <a:rPr lang="fa-IR" dirty="0" smtClean="0"/>
              <a:t> با اظهار نگرانی از فعالیت‌های این بنیاد در این کشور تصریح نمود: روزنامه‌های «روزنو»، «ارورود» «اودامو اولام» و برخی رادیوهای خصوصی از سوی </a:t>
            </a:r>
            <a:r>
              <a:rPr lang="fa-IR" i="1" dirty="0" smtClean="0"/>
              <a:t>بنیاد سوروس</a:t>
            </a:r>
            <a:r>
              <a:rPr lang="fa-IR" dirty="0" smtClean="0"/>
              <a:t> حمایت مالی شده و هدف اصلی آن‌ها فرسوده کردن حکومت </a:t>
            </a:r>
            <a:r>
              <a:rPr lang="fa-IR" dirty="0" smtClean="0">
                <a:hlinkClick r:id="rId5" tooltip="تاجیکستان"/>
              </a:rPr>
              <a:t>تاجیکستان</a:t>
            </a:r>
            <a:r>
              <a:rPr lang="fa-IR" dirty="0" smtClean="0"/>
              <a:t> است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بنیادهای فعال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بنیاد سوروس</a:t>
            </a:r>
            <a:r>
              <a:rPr lang="fa-IR" dirty="0" smtClean="0"/>
              <a:t> (</a:t>
            </a:r>
            <a:r>
              <a:rPr lang="fa-IR" dirty="0" smtClean="0">
                <a:hlinkClick r:id="rId2" tooltip="بنیاد جامعه باز"/>
              </a:rPr>
              <a:t>بنیاد جامعه باز</a:t>
            </a:r>
            <a:r>
              <a:rPr lang="fa-IR" dirty="0" smtClean="0"/>
              <a:t> )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3" tooltip="بنیاد ملی دموکراسی (صفحه وجود ندارد)"/>
              </a:rPr>
              <a:t>بنیاد ملی دموکراسی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4" tooltip="بنیاد کارنگی (صفحه وجود ندارد)"/>
              </a:rPr>
              <a:t>بنیاد کارنگی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5" tooltip="بنیاد ویلسون (صفحه وجود ندارد)"/>
              </a:rPr>
              <a:t>بنیاد ویلسون</a:t>
            </a:r>
            <a:endParaRPr lang="fa-IR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انقلاب های رنگی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hlinkClick r:id="rId2" tooltip="انقلاب پنجم اکتبر (صفحه وجود ندارد)"/>
              </a:rPr>
              <a:t>انقلاب پنجم اکتبر</a:t>
            </a:r>
            <a:r>
              <a:rPr lang="fa-IR" dirty="0" smtClean="0"/>
              <a:t>   (صربستان)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3" tooltip="انقلاب نارنجی"/>
              </a:rPr>
              <a:t>انقلاب نارنجی</a:t>
            </a:r>
            <a:r>
              <a:rPr lang="fa-IR" dirty="0" smtClean="0"/>
              <a:t>   (اوکراین)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4" tooltip="انقلاب گل رز (صفحه وجود ندارد)"/>
              </a:rPr>
              <a:t>انقلاب گل رز</a:t>
            </a:r>
            <a:r>
              <a:rPr lang="fa-IR" dirty="0" smtClean="0"/>
              <a:t>   (گرجستان)</a:t>
            </a:r>
          </a:p>
          <a:p>
            <a:pPr algn="r" rtl="1">
              <a:buNone/>
            </a:pPr>
            <a:r>
              <a:rPr lang="fa-IR" dirty="0" smtClean="0"/>
              <a:t>•</a:t>
            </a:r>
            <a:r>
              <a:rPr lang="fa-IR" dirty="0" smtClean="0">
                <a:hlinkClick r:id="rId5" tooltip="انقلاب گل لاله (صفحه وجود ندارد)"/>
              </a:rPr>
              <a:t>انقلاب گل لاله</a:t>
            </a:r>
            <a:r>
              <a:rPr lang="fa-IR" dirty="0" smtClean="0"/>
              <a:t>   (قرقیزستان)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6" tooltip="انقلاب سرو (صفحه وجود ندارد)"/>
              </a:rPr>
              <a:t>انقلاب سرو</a:t>
            </a:r>
            <a:r>
              <a:rPr lang="fa-IR" dirty="0" smtClean="0"/>
              <a:t>      (لبنان)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شخصیت‌های مرتبط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hlinkClick r:id="rId2" tooltip="جورج سوروس"/>
              </a:rPr>
              <a:t>جورج سوروس</a:t>
            </a:r>
            <a:r>
              <a:rPr lang="fa-IR" dirty="0" smtClean="0"/>
              <a:t>              • </a:t>
            </a:r>
            <a:r>
              <a:rPr lang="fa-IR" dirty="0" smtClean="0">
                <a:hlinkClick r:id="rId3" tooltip="عسگر آقایف (صفحه وجود ندارد)"/>
              </a:rPr>
              <a:t>عسگر آقایف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4" tooltip="اندرو کارنگی"/>
              </a:rPr>
              <a:t>اندرو کارنگی</a:t>
            </a:r>
            <a:r>
              <a:rPr lang="fa-IR" dirty="0" smtClean="0"/>
              <a:t>                 • </a:t>
            </a:r>
            <a:r>
              <a:rPr lang="fa-IR" dirty="0" smtClean="0">
                <a:hlinkClick r:id="rId5" tooltip="قورمان بیک باقیف (صفحه وجود ندارد)"/>
              </a:rPr>
              <a:t>قورمان بیک باقیف</a:t>
            </a: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6" tooltip="اسلوبدان میلوسوویچ (صفحه وجود ندارد)"/>
              </a:rPr>
              <a:t>اسلوبدان میلوسوویچ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7" tooltip="ویکتور یوشچنکو"/>
              </a:rPr>
              <a:t>ویکتور یوشچنکو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8" tooltip="ویکتور یانوکوویچ (صفحه وجود ندارد)"/>
              </a:rPr>
              <a:t>ویکتور یانوکوویچ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9" tooltip="ادوآرد شواردنادزه"/>
              </a:rPr>
              <a:t>ادوآرد شواردنادزه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r>
              <a:rPr lang="fa-IR" dirty="0" smtClean="0"/>
              <a:t>• </a:t>
            </a:r>
            <a:r>
              <a:rPr lang="fa-IR" dirty="0" smtClean="0">
                <a:hlinkClick r:id="rId10" tooltip="میخائیل ساکاشویلی"/>
              </a:rPr>
              <a:t>میخائیل ساکاشویلی</a:t>
            </a:r>
            <a:endParaRPr lang="fa-IR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انقلاب رنگی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b="1" dirty="0" smtClean="0"/>
              <a:t>انقلاب رنگی</a:t>
            </a:r>
            <a:r>
              <a:rPr lang="fa-IR" dirty="0" smtClean="0"/>
              <a:t> </a:t>
            </a:r>
            <a:r>
              <a:rPr lang="fa-IR" baseline="30000" dirty="0" smtClean="0">
                <a:hlinkClick r:id="rId2"/>
              </a:rPr>
              <a:t>[۱]</a:t>
            </a:r>
            <a:r>
              <a:rPr lang="fa-IR" dirty="0" smtClean="0"/>
              <a:t>یا </a:t>
            </a:r>
            <a:r>
              <a:rPr lang="fa-IR" b="1" dirty="0" smtClean="0"/>
              <a:t>انقلاب مخملی</a:t>
            </a:r>
            <a:r>
              <a:rPr lang="fa-IR" baseline="30000" dirty="0" smtClean="0">
                <a:hlinkClick r:id="rId2"/>
              </a:rPr>
              <a:t>[۲]</a:t>
            </a:r>
            <a:r>
              <a:rPr lang="fa-IR" dirty="0" smtClean="0"/>
              <a:t> یا </a:t>
            </a:r>
            <a:r>
              <a:rPr lang="fa-IR" b="1" dirty="0" smtClean="0"/>
              <a:t>انقلاب گلی</a:t>
            </a:r>
            <a:r>
              <a:rPr lang="fa-IR" dirty="0" smtClean="0"/>
              <a:t> </a:t>
            </a:r>
            <a:r>
              <a:rPr lang="fa-IR" baseline="30000" dirty="0" smtClean="0">
                <a:hlinkClick r:id="rId2"/>
              </a:rPr>
              <a:t>[۳]</a:t>
            </a:r>
            <a:r>
              <a:rPr lang="fa-IR" dirty="0" smtClean="0"/>
              <a:t>نوعی دگرگونی بدون خونریزی است که آن را برای نخستین بار «</a:t>
            </a:r>
            <a:r>
              <a:rPr lang="fa-IR" dirty="0" smtClean="0">
                <a:hlinkClick r:id="rId3" tooltip="واسلاو هاول"/>
              </a:rPr>
              <a:t>واسلاو هاول</a:t>
            </a:r>
            <a:r>
              <a:rPr lang="fa-IR" dirty="0" smtClean="0"/>
              <a:t>» رئیس جمهور پیشین چک که در آن زمان رهبر مخالفان این کشور بود ، بر سر زبان‌ها انداخت.انقلاب‌های رنگی به یک رشته از تحرکات مرتبط با هم اطلاق می‌شود که در جوامع پسا </a:t>
            </a:r>
            <a:r>
              <a:rPr lang="fa-IR" dirty="0" smtClean="0">
                <a:hlinkClick r:id="rId4" tooltip="کمونیسم"/>
              </a:rPr>
              <a:t>کمونیستی</a:t>
            </a:r>
            <a:r>
              <a:rPr lang="fa-IR" dirty="0" smtClean="0"/>
              <a:t> در اروپای شرقی، مرکزی و آسیای مرکزی توسعه یافت و احتمالاً در حال نفوذ به دیگر مناطق از جمله </a:t>
            </a:r>
            <a:r>
              <a:rPr lang="fa-IR" dirty="0" smtClean="0">
                <a:hlinkClick r:id="rId5" tooltip="خاور میانه"/>
              </a:rPr>
              <a:t>خاور میانه</a:t>
            </a:r>
            <a:r>
              <a:rPr lang="fa-IR" dirty="0" smtClean="0"/>
              <a:t> است. برخی ناظرین از آن به عنوان موجی </a:t>
            </a:r>
            <a:r>
              <a:rPr lang="fa-IR" dirty="0" smtClean="0">
                <a:hlinkClick r:id="rId6" tooltip="انقلاب"/>
              </a:rPr>
              <a:t>انقلابی</a:t>
            </a:r>
            <a:r>
              <a:rPr lang="fa-IR" dirty="0" smtClean="0"/>
              <a:t> یاد می‌کنند.</a:t>
            </a:r>
          </a:p>
          <a:p>
            <a:pPr algn="r" rtl="1"/>
            <a:r>
              <a:rPr lang="fa-IR" dirty="0" smtClean="0"/>
              <a:t>«انقلاب رنگی» به تغییر و تحولاتی اطلاق می‌شود که تا کنون در کشورهای باقیمانده از بلوک پیشین شرق اتفاق افتاده و هیات حاکمه این کشورها جای خود را به حکومت‌های یکسره طرفدار غرب داده‌اند </a:t>
            </a:r>
            <a:r>
              <a:rPr lang="fa-IR" baseline="30000" dirty="0" smtClean="0">
                <a:hlinkClick r:id="rId2"/>
              </a:rPr>
              <a:t>[۴]</a:t>
            </a:r>
            <a:r>
              <a:rPr lang="fa-IR" dirty="0" smtClean="0"/>
              <a:t>. این تحولات با وقوع «انقلاب مخملی» (</a:t>
            </a:r>
            <a:r>
              <a:rPr lang="en-US" dirty="0" smtClean="0"/>
              <a:t>velvet revolution) </a:t>
            </a:r>
            <a:r>
              <a:rPr lang="fa-IR" dirty="0" smtClean="0"/>
              <a:t>در دوره ۶ هفته‌ای ۱۷ نوامبر تا ۲۹ دسامبر ۱۹۸۹ در </a:t>
            </a:r>
            <a:r>
              <a:rPr lang="fa-IR" dirty="0" smtClean="0">
                <a:hlinkClick r:id="rId7" tooltip="چکسلواکی"/>
              </a:rPr>
              <a:t>چکسلواکی</a:t>
            </a:r>
            <a:r>
              <a:rPr lang="fa-IR" dirty="0" smtClean="0"/>
              <a:t> آغاز می‌شود و با وقوع تحولات مشابهی به شکل زنجیره‌ای در </a:t>
            </a:r>
            <a:r>
              <a:rPr lang="fa-IR" dirty="0" smtClean="0">
                <a:hlinkClick r:id="rId8" tooltip="صربستان"/>
              </a:rPr>
              <a:t>صربستان</a:t>
            </a:r>
            <a:r>
              <a:rPr lang="fa-IR" dirty="0" smtClean="0"/>
              <a:t> (دو مرحله ۱۹۹۷ و ۲۰۰۰) ، </a:t>
            </a:r>
            <a:r>
              <a:rPr lang="fa-IR" dirty="0" smtClean="0">
                <a:hlinkClick r:id="rId9" tooltip="گرجستان"/>
              </a:rPr>
              <a:t>گرجستان</a:t>
            </a:r>
            <a:r>
              <a:rPr lang="fa-IR" dirty="0" smtClean="0"/>
              <a:t> (۲۰۰۳)، </a:t>
            </a:r>
            <a:r>
              <a:rPr lang="fa-IR" dirty="0" smtClean="0">
                <a:hlinkClick r:id="rId10" tooltip="اوکراین"/>
              </a:rPr>
              <a:t>اوکراین</a:t>
            </a:r>
            <a:r>
              <a:rPr lang="fa-IR" dirty="0" smtClean="0"/>
              <a:t>(۲۰۰۴) و </a:t>
            </a:r>
            <a:r>
              <a:rPr lang="fa-IR" dirty="0" smtClean="0">
                <a:hlinkClick r:id="rId11" tooltip="قرقیزستان"/>
              </a:rPr>
              <a:t>قرقیزستان</a:t>
            </a:r>
            <a:r>
              <a:rPr lang="fa-IR" dirty="0" smtClean="0"/>
              <a:t>(۲۰۰۵) ادامه می‌یابد.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انقلاب‌های رنگی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r" rtl="1"/>
            <a:r>
              <a:rPr lang="fa-IR" b="1" dirty="0" smtClean="0">
                <a:hlinkClick r:id="rId2" tooltip="انقلاب پنجم اکتبر (صفحه وجود ندارد)"/>
              </a:rPr>
              <a:t>انقلاب پنجم اکتبر</a:t>
            </a:r>
            <a:r>
              <a:rPr lang="fa-IR" dirty="0" smtClean="0"/>
              <a:t> ،در </a:t>
            </a:r>
            <a:r>
              <a:rPr lang="fa-IR" dirty="0" smtClean="0">
                <a:hlinkClick r:id="rId3" tooltip="۵ اکتبر"/>
              </a:rPr>
              <a:t>۵ اکتبر</a:t>
            </a:r>
            <a:r>
              <a:rPr lang="fa-IR" dirty="0" smtClean="0"/>
              <a:t> </a:t>
            </a:r>
            <a:r>
              <a:rPr lang="fa-IR" dirty="0" smtClean="0">
                <a:hlinkClick r:id="rId4" tooltip="۲۰۰۰ (میلادی)"/>
              </a:rPr>
              <a:t>۲۰۰۰ (میلادی)</a:t>
            </a:r>
            <a:r>
              <a:rPr lang="fa-IR" dirty="0" smtClean="0"/>
              <a:t> اسلودان میلوشوویچ رئیس جمهور وقت </a:t>
            </a:r>
            <a:r>
              <a:rPr lang="fa-IR" dirty="0" smtClean="0">
                <a:hlinkClick r:id="rId5" tooltip="صربستان"/>
              </a:rPr>
              <a:t>صربستان</a:t>
            </a:r>
            <a:r>
              <a:rPr lang="fa-IR" dirty="0" smtClean="0"/>
              <a:t> در میان تظاهرات و اعتراضات صدها هزار نفر در </a:t>
            </a:r>
            <a:r>
              <a:rPr lang="fa-IR" dirty="0" smtClean="0">
                <a:hlinkClick r:id="rId6" tooltip="بلگراد"/>
              </a:rPr>
              <a:t>بلگراد</a:t>
            </a:r>
            <a:r>
              <a:rPr lang="fa-IR" dirty="0" smtClean="0"/>
              <a:t> مجبور به استعفا شد.</a:t>
            </a:r>
            <a:r>
              <a:rPr lang="fa-IR" baseline="30000" dirty="0" smtClean="0">
                <a:hlinkClick r:id="rId7"/>
              </a:rPr>
              <a:t>[۶]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b="1" dirty="0" smtClean="0">
                <a:hlinkClick r:id="rId8" tooltip="انقلاب گل رز (صفحه وجود ندارد)"/>
              </a:rPr>
              <a:t>انقلاب گل رز</a:t>
            </a:r>
            <a:r>
              <a:rPr lang="fa-IR" dirty="0" smtClean="0"/>
              <a:t>:پس از تقلب گسترده در انتخابات پارلمانی </a:t>
            </a:r>
            <a:r>
              <a:rPr lang="fa-IR" dirty="0" smtClean="0">
                <a:hlinkClick r:id="rId9" tooltip="گرجستان"/>
              </a:rPr>
              <a:t>گرجستان</a:t>
            </a:r>
            <a:r>
              <a:rPr lang="fa-IR" dirty="0" smtClean="0"/>
              <a:t> در سال </a:t>
            </a:r>
            <a:r>
              <a:rPr lang="fa-IR" dirty="0" smtClean="0">
                <a:hlinkClick r:id="rId10" tooltip="۲۰۰۳ (میلادی)"/>
              </a:rPr>
              <a:t>۲۰۰۳ (میلادی)</a:t>
            </a:r>
            <a:r>
              <a:rPr lang="fa-IR" dirty="0" smtClean="0"/>
              <a:t>،اعتراضات عمده مخالفین </a:t>
            </a:r>
            <a:r>
              <a:rPr lang="fa-IR" dirty="0" smtClean="0">
                <a:hlinkClick r:id="rId11" tooltip="ادوآرد شواردنادزه"/>
              </a:rPr>
              <a:t>ادوآرد شواردنادزه</a:t>
            </a:r>
            <a:r>
              <a:rPr lang="fa-IR" dirty="0" smtClean="0"/>
              <a:t> به رهبری </a:t>
            </a:r>
            <a:r>
              <a:rPr lang="fa-IR" dirty="0" smtClean="0">
                <a:hlinkClick r:id="rId12" tooltip="می‌خاییل ساکاشویلی (صفحه وجود ندارد)"/>
              </a:rPr>
              <a:t>می‌خاییل ساکاشویلی</a:t>
            </a:r>
            <a:r>
              <a:rPr lang="fa-IR" dirty="0" smtClean="0"/>
              <a:t> آغاز شد و در </a:t>
            </a:r>
            <a:r>
              <a:rPr lang="fa-IR" dirty="0" smtClean="0">
                <a:hlinkClick r:id="rId13" tooltip="۲۳ نوامبر"/>
              </a:rPr>
              <a:t>۲۳ نوامبر</a:t>
            </a:r>
            <a:r>
              <a:rPr lang="fa-IR" dirty="0" smtClean="0"/>
              <a:t> همان سال منجر به کناره‌گیری شواردنادزه از قدرت و آغاز حکومت ساکاشویلی (بالقب </a:t>
            </a:r>
            <a:r>
              <a:rPr lang="fa-IR" dirty="0" smtClean="0">
                <a:hlinkClick r:id="rId14" tooltip="دن کیشوت"/>
              </a:rPr>
              <a:t>دن کیشوت</a:t>
            </a:r>
            <a:r>
              <a:rPr lang="fa-IR" dirty="0" smtClean="0"/>
              <a:t> گرجستان) شد.</a:t>
            </a:r>
            <a:r>
              <a:rPr lang="fa-IR" baseline="30000" dirty="0" smtClean="0">
                <a:hlinkClick r:id="rId7"/>
              </a:rPr>
              <a:t>[۷]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نمایی از گردهمایی مردم در میدان استقلال در </a:t>
            </a:r>
            <a:r>
              <a:rPr lang="fa-IR" dirty="0" smtClean="0">
                <a:hlinkClick r:id="rId15" tooltip="کیف"/>
              </a:rPr>
              <a:t>کیف</a:t>
            </a:r>
            <a:r>
              <a:rPr lang="fa-IR" dirty="0" smtClean="0"/>
              <a:t> در اکراین در زمان انقلاب نارنجی در آن کشور</a:t>
            </a:r>
          </a:p>
          <a:p>
            <a:pPr algn="r" rtl="1"/>
            <a:r>
              <a:rPr lang="fa-IR" b="1" dirty="0" smtClean="0">
                <a:hlinkClick r:id="rId16" tooltip="انقلاب نارنجی"/>
              </a:rPr>
              <a:t>انقلاب نارنجی</a:t>
            </a:r>
            <a:r>
              <a:rPr lang="fa-IR" dirty="0" smtClean="0"/>
              <a:t>:مسموم شدن </a:t>
            </a:r>
            <a:r>
              <a:rPr lang="fa-IR" dirty="0" smtClean="0">
                <a:hlinkClick r:id="rId17" tooltip="ویکتور یوشچنکو"/>
              </a:rPr>
              <a:t>ویکتور یوشچنکو</a:t>
            </a:r>
            <a:r>
              <a:rPr lang="fa-IR" dirty="0" smtClean="0"/>
              <a:t> در جریان مبارزات انتخاباتی چهارمین دوره انتخابات ریاست جمهوری اوکراین در سال </a:t>
            </a:r>
            <a:r>
              <a:rPr lang="fa-IR" dirty="0" smtClean="0">
                <a:hlinkClick r:id="rId18" tooltip="۲۰۰۴ (میلادی)"/>
              </a:rPr>
              <a:t>۲۰۰۴ (میلادی)</a:t>
            </a:r>
            <a:r>
              <a:rPr lang="fa-IR" dirty="0" smtClean="0"/>
              <a:t> و احتمال دست داشتن </a:t>
            </a:r>
            <a:r>
              <a:rPr lang="fa-IR" dirty="0" smtClean="0">
                <a:hlinkClick r:id="rId19" tooltip="ویکتور یانوکوویچ (صفحه وجود ندارد)"/>
              </a:rPr>
              <a:t>ویکتور یانوکوویچ</a:t>
            </a:r>
            <a:r>
              <a:rPr lang="fa-IR" dirty="0" smtClean="0"/>
              <a:t> رقیب سرسخت یوشچنکو در این قضیه آتش انقلاب نارنجی اوکراین را برافروخت ،پس از ۶ روز نظاهرات حامیان یوشچنکو </a:t>
            </a:r>
            <a:r>
              <a:rPr lang="fa-IR" dirty="0" smtClean="0">
                <a:hlinkClick r:id="rId20" tooltip="پارلمان اوکراین (صفحه وجود ندارد)"/>
              </a:rPr>
              <a:t>پارلمان</a:t>
            </a:r>
            <a:r>
              <a:rPr lang="fa-IR" dirty="0" smtClean="0"/>
              <a:t> این کشور نتیجه انتخابات را (که یانوکوویچ نامزد مورد حمایت </a:t>
            </a:r>
            <a:r>
              <a:rPr lang="fa-IR" dirty="0" smtClean="0">
                <a:hlinkClick r:id="rId21" tooltip="روسیه"/>
              </a:rPr>
              <a:t>روسیه</a:t>
            </a:r>
            <a:r>
              <a:rPr lang="fa-IR" dirty="0" smtClean="0"/>
              <a:t> را برنده اعلام می‌کرد) مخدوش و ملغا اعلام کرد و با برگزاری دوباره انتخابات ویکتور یوشچنکو با کسب ۵۲ درصد آرا قدرت را در دست گرفت.</a:t>
            </a:r>
            <a:r>
              <a:rPr lang="fa-IR" baseline="30000" dirty="0" smtClean="0">
                <a:hlinkClick r:id="rId7"/>
              </a:rPr>
              <a:t>[۸]</a:t>
            </a:r>
            <a:r>
              <a:rPr lang="fa-IR" dirty="0" smtClean="0"/>
              <a:t> </a:t>
            </a:r>
          </a:p>
          <a:p>
            <a:pPr algn="r" rtl="1"/>
            <a:r>
              <a:rPr lang="fa-IR" b="1" dirty="0" smtClean="0">
                <a:hlinkClick r:id="rId22" tooltip="انقلاب گل لاله (صفحه وجود ندارد)"/>
              </a:rPr>
              <a:t>انقلاب گل لاله</a:t>
            </a:r>
            <a:r>
              <a:rPr lang="fa-IR" dirty="0" smtClean="0"/>
              <a:t> ،انتخابات پارلمانی </a:t>
            </a:r>
            <a:r>
              <a:rPr lang="fa-IR" dirty="0" smtClean="0">
                <a:hlinkClick r:id="rId23" tooltip="۲۷ فوریه"/>
              </a:rPr>
              <a:t>۲۷ فوریه</a:t>
            </a:r>
            <a:r>
              <a:rPr lang="fa-IR" dirty="0" smtClean="0"/>
              <a:t> </a:t>
            </a:r>
            <a:r>
              <a:rPr lang="fa-IR" dirty="0" smtClean="0">
                <a:hlinkClick r:id="rId24" tooltip="۲۰۰۵ (میلادی)"/>
              </a:rPr>
              <a:t>۲۰۰۵ (میلادی)</a:t>
            </a:r>
            <a:r>
              <a:rPr lang="fa-IR" dirty="0" smtClean="0"/>
              <a:t> در </a:t>
            </a:r>
            <a:r>
              <a:rPr lang="fa-IR" dirty="0" smtClean="0">
                <a:hlinkClick r:id="rId25" tooltip="قرقیزستان"/>
              </a:rPr>
              <a:t>قرقیزستان</a:t>
            </a:r>
            <a:r>
              <a:rPr lang="fa-IR" dirty="0" smtClean="0"/>
              <a:t> پس از تعطیلی برخی روزنامه‌ها و ایستگاه‌های </a:t>
            </a:r>
            <a:r>
              <a:rPr lang="fa-IR" dirty="0" smtClean="0">
                <a:hlinkClick r:id="rId26" tooltip="رادیو"/>
              </a:rPr>
              <a:t>رادیویی</a:t>
            </a:r>
            <a:r>
              <a:rPr lang="fa-IR" dirty="0" smtClean="0"/>
              <a:t> مخالفین انجام گرفت که در جریان آن حامیان </a:t>
            </a:r>
            <a:r>
              <a:rPr lang="fa-IR" dirty="0" smtClean="0">
                <a:hlinkClick r:id="rId27" tooltip="عسگر آقایف (صفحه وجود ندارد)"/>
              </a:rPr>
              <a:t>عسگر آقایف</a:t>
            </a:r>
            <a:r>
              <a:rPr lang="fa-IR" dirty="0" smtClean="0"/>
              <a:t> به پیروزی چشمگیر و قاطعی دست یافتند ،در پایان دور دوم رای‌گیری در </a:t>
            </a:r>
            <a:r>
              <a:rPr lang="fa-IR" dirty="0" smtClean="0">
                <a:hlinkClick r:id="rId28" tooltip="۱۳ مارس"/>
              </a:rPr>
              <a:t>۱۳ مارس</a:t>
            </a:r>
            <a:r>
              <a:rPr lang="fa-IR" dirty="0" smtClean="0"/>
              <a:t> </a:t>
            </a:r>
            <a:r>
              <a:rPr lang="fa-IR" dirty="0" smtClean="0">
                <a:hlinkClick r:id="rId29" tooltip="سازمان امنیت و همکاری اروپا"/>
              </a:rPr>
              <a:t>سازمان امنیت و همکاری اروپا</a:t>
            </a:r>
            <a:r>
              <a:rPr lang="fa-IR" dirty="0" smtClean="0"/>
              <a:t> روند انتخابات را با نقایص فراوان توصیف کرد در حالی که سازمان دولت‌های همسود (نزدیک به روسیه) رای گیری را آزادانه خواند.</a:t>
            </a:r>
            <a:r>
              <a:rPr lang="fa-IR" baseline="30000" dirty="0" smtClean="0">
                <a:hlinkClick r:id="rId7"/>
              </a:rPr>
              <a:t>[۹]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نخستین اعتراضات به روند برگزاری انتخابات از شهرهای جنوبی کشور آغاز شد ،</a:t>
            </a:r>
            <a:r>
              <a:rPr lang="fa-IR" dirty="0" smtClean="0">
                <a:hlinkClick r:id="rId30" tooltip="۲۱ مارس"/>
              </a:rPr>
              <a:t>۲۱ مارس</a:t>
            </a:r>
            <a:r>
              <a:rPr lang="fa-IR" dirty="0" smtClean="0"/>
              <a:t> ۲۰۰۵ آقایف تحت فشار افکار عمومی دستور بررسی تخلفات احتمالی را صادر کرد و در روز </a:t>
            </a:r>
            <a:r>
              <a:rPr lang="fa-IR" dirty="0" smtClean="0">
                <a:hlinkClick r:id="rId31" tooltip="۲۴ مارس"/>
              </a:rPr>
              <a:t>۲۴ مارس</a:t>
            </a:r>
            <a:r>
              <a:rPr lang="fa-IR" dirty="0" smtClean="0"/>
              <a:t> در جریان نخستین راهپیمایی بزرگ مردمی در </a:t>
            </a:r>
            <a:r>
              <a:rPr lang="fa-IR" dirty="0" smtClean="0">
                <a:hlinkClick r:id="rId32" tooltip="بیشکک"/>
              </a:rPr>
              <a:t>بیشکک</a:t>
            </a:r>
            <a:r>
              <a:rPr lang="fa-IR" dirty="0" smtClean="0"/>
              <a:t> (پایتخت) ،دولت با حمله مردم به ساختمان اصلی‌اش سرنگون شد و آقایف به همراه خانواده‌اش با یک </a:t>
            </a:r>
            <a:r>
              <a:rPr lang="fa-IR" dirty="0" smtClean="0">
                <a:hlinkClick r:id="rId33" tooltip="بالگرد"/>
              </a:rPr>
              <a:t>بالگرد</a:t>
            </a:r>
            <a:r>
              <a:rPr lang="fa-IR" dirty="0" smtClean="0"/>
              <a:t> به </a:t>
            </a:r>
            <a:r>
              <a:rPr lang="fa-IR" dirty="0" smtClean="0">
                <a:hlinkClick r:id="rId34" tooltip="قزاقستان"/>
              </a:rPr>
              <a:t>قزاقستان</a:t>
            </a:r>
            <a:r>
              <a:rPr lang="fa-IR" dirty="0" smtClean="0"/>
              <a:t> و سپس به روسیه گریختند و انقلاب گل لاله که به واسطه وقوع‌اش در فصل </a:t>
            </a:r>
            <a:r>
              <a:rPr lang="fa-IR" dirty="0" smtClean="0">
                <a:hlinkClick r:id="rId35" tooltip="بهار"/>
              </a:rPr>
              <a:t>بهار</a:t>
            </a:r>
            <a:r>
              <a:rPr lang="fa-IR" dirty="0" smtClean="0"/>
              <a:t> این عنوان را بر خود داشت به پیروزی رسید. </a:t>
            </a:r>
            <a:r>
              <a:rPr lang="fa-IR" baseline="30000" dirty="0" smtClean="0">
                <a:hlinkClick r:id="rId7"/>
              </a:rPr>
              <a:t>[۹]</a:t>
            </a:r>
            <a:endParaRPr lang="fa-IR" dirty="0" smtClean="0"/>
          </a:p>
          <a:p>
            <a:pPr algn="r" rtl="1"/>
            <a:r>
              <a:rPr lang="fa-IR" b="1" dirty="0" smtClean="0">
                <a:hlinkClick r:id="rId36" tooltip="رویدادهای پس از اعلام نتایج انتخابات ریاست جمهوری ایران (۱۳۸۸)"/>
              </a:rPr>
              <a:t>انقلاب سبز</a:t>
            </a:r>
            <a:r>
              <a:rPr lang="fa-IR" dirty="0" smtClean="0"/>
              <a:t>: در پی اعلام نتایج دهمین دوره انتخابات ریاست جمهوری ایران و اعلام پیروزی دوباره محمود احمدی‌نژاد (</a:t>
            </a:r>
            <a:r>
              <a:rPr lang="fa-IR" dirty="0" smtClean="0">
                <a:hlinkClick r:id="rId37" tooltip="کودتای ۲۲ خرداد"/>
              </a:rPr>
              <a:t>کودتای ۲۲ خرداد</a:t>
            </a:r>
            <a:r>
              <a:rPr lang="fa-IR" dirty="0" smtClean="0"/>
              <a:t>) ، تظاهراتی در خیابانها و میادین تهران و همچنین شهرهای دیگر </a:t>
            </a:r>
            <a:r>
              <a:rPr lang="fa-IR" dirty="0" smtClean="0">
                <a:hlinkClick r:id="rId38" tooltip="ایران"/>
              </a:rPr>
              <a:t>ایران</a:t>
            </a:r>
            <a:r>
              <a:rPr lang="fa-IR" dirty="0" smtClean="0"/>
              <a:t>، توسط میلیونها تن از معترضان به نحوه شمارش آرا و حامیان میر حسین موسوی رقیب اصلی احمدی نژاد در انتخابات، از ۲۳ خرداد به راه افتاد. 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1014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بنیاد سوروس</vt:lpstr>
      <vt:lpstr>سوروس در بیش از ۳۰ کشور جهان از جمله جمهوری‌های آذربایجان، ارمنستان، ازبکستان، اوکراین، تاجیکستان، روسیه، گرجستان، قرقیزستان، قزاقستان و مولداوی دارای نمایندگی‌های فعال است.</vt:lpstr>
      <vt:lpstr>PowerPoint Presentation</vt:lpstr>
      <vt:lpstr>فعالیت‌های براندازی در کشورها</vt:lpstr>
      <vt:lpstr>بنیادهای فعال</vt:lpstr>
      <vt:lpstr>انقلاب های رنگی</vt:lpstr>
      <vt:lpstr>شخصیت‌های مرتبط</vt:lpstr>
      <vt:lpstr>انقلاب رنگی</vt:lpstr>
      <vt:lpstr>انقلاب‌های رنگی</vt:lpstr>
      <vt:lpstr> قرقیزستان(لاله)  ، اوکراین(نارنجی)  ،گرجستان(رز)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بنیاد سوروس</dc:title>
  <dc:creator>user</dc:creator>
  <cp:lastModifiedBy>user</cp:lastModifiedBy>
  <cp:revision>9</cp:revision>
  <dcterms:created xsi:type="dcterms:W3CDTF">2010-01-15T16:40:10Z</dcterms:created>
  <dcterms:modified xsi:type="dcterms:W3CDTF">2023-11-05T18:38:06Z</dcterms:modified>
</cp:coreProperties>
</file>