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07/7/12/main" val="0"/>
    </p:ext>
    <p:ext uri="{D31A062A-798A-4329-ABDD-BBA856620510}">
      <p14:defaultImageDpi xmlns:p14="http://schemas.microsoft.com/office/powerpoint/2007/7/12/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5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xmlns:mc="http://schemas.openxmlformats.org/markup-compatibility/2006" xmlns:a14="http://schemas.microsoft.com/office/drawing/2007/7/7/main" val="000000" mc:Ignorable="">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xmlns:mc="http://schemas.openxmlformats.org/markup-compatibility/2006" xmlns:a14="http://schemas.microsoft.com/office/drawing/2007/7/7/main" val="FFFFFF" mc:Ignorable=""/>
                </a:solidFill>
              </a:defRPr>
            </a:lvl1pPr>
            <a:extLst/>
          </a:lstStyle>
          <a:p>
            <a:fld id="{D07F8514-7577-41FA-9264-D1302ED03AEF}" type="datetimeFigureOut">
              <a:rPr lang="fa-IR" smtClean="0"/>
              <a:t>01/11/1430</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xmlns:mc="http://schemas.openxmlformats.org/markup-compatibility/2006" xmlns:a14="http://schemas.microsoft.com/office/drawing/2007/7/7/main" val="FFFFFF" mc:Ignorable=""/>
                </a:solidFill>
              </a:defRPr>
            </a:lvl1pPr>
            <a:extLst/>
          </a:lstStyle>
          <a:p>
            <a:fld id="{EEC1B3AE-7CD1-4674-88CF-B80D9EC31251}"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7F8514-7577-41FA-9264-D1302ED03AEF}" type="datetimeFigureOut">
              <a:rPr lang="fa-IR" smtClean="0"/>
              <a:t>01/11/1430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EC1B3AE-7CD1-4674-88CF-B80D9EC31251}"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7F8514-7577-41FA-9264-D1302ED03AEF}" type="datetimeFigureOut">
              <a:rPr lang="fa-IR" smtClean="0"/>
              <a:t>01/11/1430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EC1B3AE-7CD1-4674-88CF-B80D9EC31251}"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7F8514-7577-41FA-9264-D1302ED03AEF}" type="datetimeFigureOut">
              <a:rPr lang="fa-IR" smtClean="0"/>
              <a:t>01/11/1430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EC1B3AE-7CD1-4674-88CF-B80D9EC31251}" type="slidenum">
              <a:rPr lang="fa-IR" smtClean="0"/>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xmlns:mc="http://schemas.openxmlformats.org/markup-compatibility/2006" xmlns:a14="http://schemas.microsoft.com/office/drawing/2007/7/7/main" val="000000" mc:Ignorable="">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07F8514-7577-41FA-9264-D1302ED03AEF}" type="datetimeFigureOut">
              <a:rPr lang="fa-IR" smtClean="0"/>
              <a:t>01/11/1430</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EC1B3AE-7CD1-4674-88CF-B80D9EC31251}" type="slidenum">
              <a:rPr lang="fa-IR" smtClean="0"/>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7F8514-7577-41FA-9264-D1302ED03AEF}" type="datetimeFigureOut">
              <a:rPr lang="fa-IR" smtClean="0"/>
              <a:t>01/11/1430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EC1B3AE-7CD1-4674-88CF-B80D9EC31251}" type="slidenum">
              <a:rPr lang="fa-IR" smtClean="0"/>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7F8514-7577-41FA-9264-D1302ED03AEF}" type="datetimeFigureOut">
              <a:rPr lang="fa-IR" smtClean="0"/>
              <a:t>01/11/1430</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EEC1B3AE-7CD1-4674-88CF-B80D9EC31251}"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07F8514-7577-41FA-9264-D1302ED03AEF}" type="datetimeFigureOut">
              <a:rPr lang="fa-IR" smtClean="0"/>
              <a:t>01/11/1430</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EEC1B3AE-7CD1-4674-88CF-B80D9EC31251}" type="slidenum">
              <a:rPr lang="fa-IR" smtClean="0"/>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07F8514-7577-41FA-9264-D1302ED03AEF}" type="datetimeFigureOut">
              <a:rPr lang="fa-IR" smtClean="0"/>
              <a:t>01/11/1430</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EEC1B3AE-7CD1-4674-88CF-B80D9EC31251}"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07F8514-7577-41FA-9264-D1302ED03AEF}" type="datetimeFigureOut">
              <a:rPr lang="fa-IR" smtClean="0"/>
              <a:t>01/11/1430</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EC1B3AE-7CD1-4674-88CF-B80D9EC31251}"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xmlns:mc="http://schemas.openxmlformats.org/markup-compatibility/2006" xmlns:a14="http://schemas.microsoft.com/office/drawing/2007/7/7/main" val="000000" mc:Ignorable=""/>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07F8514-7577-41FA-9264-D1302ED03AEF}" type="datetimeFigureOut">
              <a:rPr lang="fa-IR" smtClean="0"/>
              <a:t>01/11/1430</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EC1B3AE-7CD1-4674-88CF-B80D9EC31251}" type="slidenum">
              <a:rPr lang="fa-IR" smtClean="0"/>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xmlns:mc="http://schemas.openxmlformats.org/markup-compatibility/2006" xmlns:a14="http://schemas.microsoft.com/office/drawing/2007/7/7/main" val="000000" mc:Ignorable="">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xmlns:mc="http://schemas.openxmlformats.org/markup-compatibility/2006" xmlns:a14="http://schemas.microsoft.com/office/drawing/2007/7/7/main" val="000000" mc:Ignorable="">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07F8514-7577-41FA-9264-D1302ED03AEF}" type="datetimeFigureOut">
              <a:rPr lang="fa-IR" smtClean="0"/>
              <a:t>01/11/1430</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EC1B3AE-7CD1-4674-88CF-B80D9EC31251}"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xmlns:mc="http://schemas.openxmlformats.org/markup-compatibility/2006" xmlns:a14="http://schemas.microsoft.com/office/drawing/2007/7/7/main" val="000000" mc:Ignorable="">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bfnews.i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bfnews,ir/"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hajhamid.persianing.i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8868"/>
            <a:ext cx="7772400" cy="2500330"/>
          </a:xfrm>
        </p:spPr>
        <p:txBody>
          <a:bodyPr>
            <a:normAutofit/>
          </a:bodyPr>
          <a:lstStyle/>
          <a:p>
            <a:r>
              <a:rPr lang="fa-IR" sz="6000" b="1"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اِکنکار(</a:t>
            </a:r>
            <a:r>
              <a:rPr lang="fa-IR" sz="6000" b="1" dirty="0" smtClean="0">
                <a:solidFill>
                  <a:srgbClr xmlns:mc="http://schemas.openxmlformats.org/markup-compatibility/2006" xmlns:a14="http://schemas.microsoft.com/office/drawing/2007/7/7/main" val="C00000" mc:Ignorable=""/>
                </a:solidFill>
                <a:latin typeface="Tahoma"/>
                <a:ea typeface="Times New Roman"/>
              </a:rPr>
              <a:t>aknkare</a:t>
            </a:r>
            <a:r>
              <a:rPr lang="fa-IR" sz="6000" b="1"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 </a:t>
            </a:r>
            <a:r>
              <a:rPr lang="en-US" sz="6000" dirty="0" smtClean="0">
                <a:solidFill>
                  <a:srgbClr xmlns:mc="http://schemas.openxmlformats.org/markup-compatibility/2006" xmlns:a14="http://schemas.microsoft.com/office/drawing/2007/7/7/main" val="C00000" mc:Ignorable=""/>
                </a:solidFill>
                <a:effectLst/>
                <a:latin typeface="Times New Roman"/>
                <a:ea typeface="Times New Roman"/>
              </a:rPr>
              <a:t/>
            </a:r>
            <a:br>
              <a:rPr lang="en-US" sz="6000" dirty="0" smtClean="0">
                <a:solidFill>
                  <a:srgbClr xmlns:mc="http://schemas.openxmlformats.org/markup-compatibility/2006" xmlns:a14="http://schemas.microsoft.com/office/drawing/2007/7/7/main" val="C00000" mc:Ignorable=""/>
                </a:solidFill>
                <a:effectLst/>
                <a:latin typeface="Times New Roman"/>
                <a:ea typeface="Times New Roman"/>
              </a:rPr>
            </a:br>
            <a:r>
              <a:rPr lang="fa-IR" sz="6000" dirty="0" smtClean="0">
                <a:solidFill>
                  <a:srgbClr xmlns:mc="http://schemas.openxmlformats.org/markup-compatibility/2006" xmlns:a14="http://schemas.microsoft.com/office/drawing/2007/7/7/main" val="C00000" mc:Ignorable=""/>
                </a:solidFill>
                <a:effectLst/>
                <a:latin typeface="Times New Roman"/>
                <a:ea typeface="Times New Roman"/>
              </a:rPr>
              <a:t>یا(چلاها)یا(دین صوت ونور)</a:t>
            </a:r>
            <a:endParaRPr lang="fa-IR" sz="6000" dirty="0">
              <a:solidFill>
                <a:srgbClr xmlns:mc="http://schemas.openxmlformats.org/markup-compatibility/2006" xmlns:a14="http://schemas.microsoft.com/office/drawing/2007/7/7/main" val="C00000" mc:Ignorable=""/>
              </a:solidFill>
            </a:endParaRPr>
          </a:p>
        </p:txBody>
      </p:sp>
      <p:sp>
        <p:nvSpPr>
          <p:cNvPr id="3" name="Subtitle 2"/>
          <p:cNvSpPr>
            <a:spLocks noGrp="1"/>
          </p:cNvSpPr>
          <p:nvPr>
            <p:ph type="subTitle" idx="1"/>
          </p:nvPr>
        </p:nvSpPr>
        <p:spPr>
          <a:xfrm>
            <a:off x="928662" y="785794"/>
            <a:ext cx="7500990" cy="1500198"/>
          </a:xfrm>
        </p:spPr>
        <p:txBody>
          <a:bodyPr>
            <a:normAutofit/>
          </a:bodyPr>
          <a:lstStyle/>
          <a:p>
            <a:r>
              <a:rPr lang="fa-IR" sz="8000" dirty="0" smtClean="0">
                <a:solidFill>
                  <a:srgbClr xmlns:mc="http://schemas.openxmlformats.org/markup-compatibility/2006" xmlns:a14="http://schemas.microsoft.com/office/drawing/2007/7/7/main" val="00B050" mc:Ignorable=""/>
                </a:solidFill>
              </a:rPr>
              <a:t>بسم الله الرحمن الرحیم</a:t>
            </a:r>
            <a:endParaRPr lang="fa-IR" sz="8000" dirty="0">
              <a:solidFill>
                <a:srgbClr xmlns:mc="http://schemas.openxmlformats.org/markup-compatibility/2006" xmlns:a14="http://schemas.microsoft.com/office/drawing/2007/7/7/main" val="00B050" mc:Ignorable=""/>
              </a:solidFill>
            </a:endParaRPr>
          </a:p>
        </p:txBody>
      </p:sp>
    </p:spTree>
    <p:extLst>
      <p:ext uri="{BB962C8B-B14F-4D97-AF65-F5344CB8AC3E}">
        <p14:creationId xmlns:p14="http://schemas.microsoft.com/office/powerpoint/2007/7/12/main" val="2374780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929354"/>
          </a:xfrm>
        </p:spPr>
        <p:txBody>
          <a:bodyPr>
            <a:noAutofit/>
          </a:bodyPr>
          <a:lstStyle/>
          <a:p>
            <a:pPr marL="228600" algn="justLow"/>
            <a:r>
              <a:rPr lang="fa-IR" sz="4000" dirty="0" smtClean="0">
                <a:effectLst/>
                <a:latin typeface="Times New Roman"/>
                <a:ea typeface="Times New Roman"/>
                <a:cs typeface="Tahoma"/>
              </a:rPr>
              <a:t>. به دنبال جدایی از این گروه در سال 1955.م،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پال توئیچل </a:t>
            </a:r>
            <a:r>
              <a:rPr lang="fa-IR" sz="4000" dirty="0" smtClean="0">
                <a:effectLst/>
                <a:latin typeface="Times New Roman"/>
                <a:ea typeface="Times New Roman"/>
                <a:cs typeface="Tahoma"/>
              </a:rPr>
              <a:t>و همسرش نیز از هم جدا شدند، وی سپس به « کیرپال سنیق» پایه گذار روحانی « ساتسانگ » شاخه ای از «سنت راداسوامی» پیوست. وی علاوه بر شاگردی نزد کیرپال سنیق،  تحت تاثیر  «ران هوبارد» به جنبش علم شناسی (</a:t>
            </a:r>
            <a:r>
              <a:rPr lang="en-US" sz="4000" dirty="0" smtClean="0">
                <a:effectLst/>
                <a:latin typeface="Tahoma"/>
                <a:ea typeface="Times New Roman"/>
              </a:rPr>
              <a:t>scientology</a:t>
            </a:r>
            <a:r>
              <a:rPr lang="fa-IR" sz="4000" dirty="0" smtClean="0">
                <a:effectLst/>
                <a:latin typeface="Times New Roman"/>
                <a:ea typeface="Times New Roman"/>
                <a:cs typeface="Tahoma"/>
              </a:rPr>
              <a:t> ) محلق شد و به مقام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 روشن </a:t>
            </a:r>
            <a:r>
              <a:rPr lang="fa-IR" sz="4000" dirty="0" smtClean="0">
                <a:effectLst/>
                <a:latin typeface="Times New Roman"/>
                <a:ea typeface="Times New Roman"/>
                <a:cs typeface="Tahoma"/>
              </a:rPr>
              <a:t>»(</a:t>
            </a:r>
            <a:r>
              <a:rPr lang="en-US" sz="4000" dirty="0" smtClean="0">
                <a:effectLst/>
                <a:latin typeface="Tahoma"/>
                <a:ea typeface="Times New Roman"/>
              </a:rPr>
              <a:t>clear</a:t>
            </a:r>
            <a:r>
              <a:rPr lang="fa-IR" sz="4000" dirty="0" smtClean="0">
                <a:effectLst/>
                <a:latin typeface="Times New Roman"/>
                <a:ea typeface="Times New Roman"/>
                <a:cs typeface="Tahoma"/>
              </a:rPr>
              <a:t>) نایل آمد،</a:t>
            </a:r>
            <a:endParaRPr lang="en-US" sz="4000" dirty="0" smtClean="0">
              <a:effectLst/>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82528"/>
          </a:xfrm>
        </p:spPr>
        <p:txBody>
          <a:bodyPr>
            <a:normAutofit fontScale="90000"/>
          </a:bodyPr>
          <a:lstStyle/>
          <a:p>
            <a:endParaRPr lang="fa-IR" dirty="0"/>
          </a:p>
        </p:txBody>
      </p:sp>
    </p:spTree>
    <p:extLst>
      <p:ext uri="{BB962C8B-B14F-4D97-AF65-F5344CB8AC3E}">
        <p14:creationId xmlns:p14="http://schemas.microsoft.com/office/powerpoint/2007/7/12/main" val="243770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r>
              <a:rPr lang="fa-IR" sz="3600" dirty="0" smtClean="0">
                <a:effectLst/>
                <a:ea typeface="Times New Roman"/>
                <a:cs typeface="Tahoma"/>
              </a:rPr>
              <a:t>در ادامه وی به سبب نزاعی که روی نسخه خطی کتابش با عنوان </a:t>
            </a:r>
            <a:r>
              <a:rPr lang="fa-IR" sz="3600" dirty="0" smtClean="0">
                <a:solidFill>
                  <a:srgbClr xmlns:mc="http://schemas.openxmlformats.org/markup-compatibility/2006" xmlns:a14="http://schemas.microsoft.com/office/drawing/2007/7/7/main" val="C00000" mc:Ignorable=""/>
                </a:solidFill>
                <a:effectLst/>
                <a:ea typeface="Times New Roman"/>
                <a:cs typeface="Tahoma"/>
              </a:rPr>
              <a:t>« دندان نیش ببر</a:t>
            </a:r>
            <a:r>
              <a:rPr lang="fa-IR" sz="3600" b="1" dirty="0" smtClean="0">
                <a:solidFill>
                  <a:srgbClr xmlns:mc="http://schemas.openxmlformats.org/markup-compatibility/2006" xmlns:a14="http://schemas.microsoft.com/office/drawing/2007/7/7/main" val="C00000" mc:Ignorable=""/>
                </a:solidFill>
                <a:effectLst/>
                <a:ea typeface="Times New Roman"/>
                <a:cs typeface="Tahoma"/>
              </a:rPr>
              <a:t> </a:t>
            </a:r>
            <a:r>
              <a:rPr lang="fa-IR" sz="3600" dirty="0" smtClean="0">
                <a:solidFill>
                  <a:srgbClr xmlns:mc="http://schemas.openxmlformats.org/markup-compatibility/2006" xmlns:a14="http://schemas.microsoft.com/office/drawing/2007/7/7/main" val="C00000" mc:Ignorable=""/>
                </a:solidFill>
                <a:effectLst/>
                <a:ea typeface="Times New Roman"/>
                <a:cs typeface="Tahoma"/>
              </a:rPr>
              <a:t>» </a:t>
            </a:r>
            <a:r>
              <a:rPr lang="fa-IR" sz="3600" dirty="0" smtClean="0">
                <a:effectLst/>
                <a:ea typeface="Times New Roman"/>
                <a:cs typeface="Tahoma"/>
              </a:rPr>
              <a:t>میان او و فرقه </a:t>
            </a:r>
            <a:r>
              <a:rPr lang="fa-IR" sz="3600" dirty="0" smtClean="0">
                <a:solidFill>
                  <a:srgbClr xmlns:mc="http://schemas.openxmlformats.org/markup-compatibility/2006" xmlns:a14="http://schemas.microsoft.com/office/drawing/2007/7/7/main" val="C00000" mc:Ignorable=""/>
                </a:solidFill>
                <a:effectLst/>
                <a:ea typeface="Times New Roman"/>
                <a:cs typeface="Tahoma"/>
              </a:rPr>
              <a:t>« ساسانگ کیرپال سنیق </a:t>
            </a:r>
            <a:r>
              <a:rPr lang="fa-IR" sz="3600" dirty="0" smtClean="0">
                <a:effectLst/>
                <a:ea typeface="Times New Roman"/>
                <a:cs typeface="Tahoma"/>
              </a:rPr>
              <a:t>»  پدید آمد، پیوندش را با آن ها قطع کرد، اندکی پس از قطع روابط به ارایه سمینارهایی در  « سان دیاگو» کالیفرنیا در باره هنر </a:t>
            </a:r>
            <a:r>
              <a:rPr lang="fa-IR" sz="3600" dirty="0" smtClean="0">
                <a:effectLst/>
                <a:latin typeface="Tahoma"/>
                <a:ea typeface="Times New Roman"/>
              </a:rPr>
              <a:t>« </a:t>
            </a:r>
            <a:r>
              <a:rPr lang="fa-IR" sz="3600" dirty="0" smtClean="0">
                <a:effectLst/>
                <a:latin typeface="Tahoma"/>
                <a:ea typeface="Times New Roman"/>
              </a:rPr>
              <a:t>سفر روح » </a:t>
            </a:r>
            <a:r>
              <a:rPr lang="fa-IR" sz="3600" dirty="0" smtClean="0">
                <a:effectLst/>
                <a:latin typeface="Tahoma"/>
                <a:ea typeface="Times New Roman"/>
              </a:rPr>
              <a:t>پرداخت</a:t>
            </a:r>
            <a:r>
              <a:rPr lang="fa-IR" sz="3600" dirty="0" smtClean="0">
                <a:effectLst/>
                <a:latin typeface="Tahoma"/>
                <a:ea typeface="Times New Roman"/>
              </a:rPr>
              <a:t>. </a:t>
            </a:r>
            <a:r>
              <a:rPr lang="fa-IR" sz="3600" dirty="0" smtClean="0">
                <a:effectLst/>
                <a:latin typeface="Times New Roman"/>
                <a:ea typeface="Times New Roman"/>
                <a:cs typeface="B Mitra"/>
              </a:rPr>
              <a:t> </a:t>
            </a:r>
            <a:r>
              <a:rPr lang="fa-IR" sz="2000" dirty="0" smtClean="0">
                <a:effectLst/>
                <a:latin typeface="Times New Roman"/>
                <a:ea typeface="Times New Roman"/>
                <a:cs typeface="B Mitra"/>
              </a:rPr>
              <a:t>-  ماهنامه اخبار ادیان ، شماره 2 </a:t>
            </a:r>
            <a:endParaRPr lang="en-US" sz="2000" dirty="0" smtClean="0">
              <a:effectLst/>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188344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algn="justLow"/>
            <a:r>
              <a:rPr lang="fa-IR" sz="4800" dirty="0" smtClean="0">
                <a:effectLst/>
                <a:latin typeface="Times New Roman"/>
                <a:ea typeface="Times New Roman"/>
                <a:cs typeface="Tahoma"/>
              </a:rPr>
              <a:t>وی از طریق نوشته هایش در نشریات گوناگون و نامه هایش به مردم ، از جمله همسر دومش « گیل آتکینسون » به معرفی </a:t>
            </a:r>
            <a:r>
              <a:rPr lang="fa-IR" sz="48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اکنکار</a:t>
            </a:r>
            <a:r>
              <a:rPr lang="fa-IR" sz="4800" dirty="0" smtClean="0">
                <a:effectLst/>
                <a:latin typeface="Times New Roman"/>
                <a:ea typeface="Times New Roman"/>
                <a:cs typeface="Tahoma"/>
              </a:rPr>
              <a:t> به دنیا پرداخت و خودش را 971 امین  استاد </a:t>
            </a:r>
            <a:r>
              <a:rPr lang="fa-IR" sz="48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a:t>
            </a:r>
            <a:r>
              <a:rPr lang="fa-IR" sz="4800" dirty="0" smtClean="0">
                <a:effectLst/>
                <a:latin typeface="Times New Roman"/>
                <a:ea typeface="Times New Roman"/>
                <a:cs typeface="Tahoma"/>
              </a:rPr>
              <a:t> معرفی کرد.</a:t>
            </a:r>
            <a:endParaRPr lang="en-US" sz="4800" dirty="0" smtClean="0">
              <a:effectLst/>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1856625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r>
              <a:rPr lang="fa-IR" dirty="0" smtClean="0">
                <a:effectLst/>
                <a:ea typeface="Times New Roman"/>
                <a:cs typeface="Tahoma"/>
              </a:rPr>
              <a:t>سرانجام </a:t>
            </a:r>
            <a:r>
              <a:rPr lang="fa-IR" dirty="0" smtClean="0">
                <a:solidFill>
                  <a:srgbClr xmlns:mc="http://schemas.openxmlformats.org/markup-compatibility/2006" xmlns:a14="http://schemas.microsoft.com/office/drawing/2007/7/7/main" val="C00000" mc:Ignorable=""/>
                </a:solidFill>
                <a:effectLst/>
                <a:ea typeface="Times New Roman"/>
                <a:cs typeface="Tahoma"/>
              </a:rPr>
              <a:t>پال توئیچل </a:t>
            </a:r>
            <a:r>
              <a:rPr lang="fa-IR" dirty="0" smtClean="0">
                <a:effectLst/>
                <a:ea typeface="Times New Roman"/>
                <a:cs typeface="Tahoma"/>
              </a:rPr>
              <a:t>در سال 1971 .م در گذشت و  </a:t>
            </a:r>
            <a:r>
              <a:rPr lang="fa-IR" dirty="0" smtClean="0">
                <a:solidFill>
                  <a:srgbClr xmlns:mc="http://schemas.openxmlformats.org/markup-compatibility/2006" xmlns:a14="http://schemas.microsoft.com/office/drawing/2007/7/7/main" val="C00000" mc:Ignorable=""/>
                </a:solidFill>
                <a:effectLst/>
                <a:ea typeface="Times New Roman"/>
                <a:cs typeface="Tahoma"/>
              </a:rPr>
              <a:t>«داروین گراس » </a:t>
            </a:r>
            <a:r>
              <a:rPr lang="fa-IR" dirty="0" smtClean="0">
                <a:effectLst/>
                <a:ea typeface="Times New Roman"/>
                <a:cs typeface="Tahoma"/>
              </a:rPr>
              <a:t>به عنوان نهصد و هفتاد و دومین استاد </a:t>
            </a:r>
            <a:r>
              <a:rPr lang="fa-IR" dirty="0" smtClean="0">
                <a:solidFill>
                  <a:srgbClr xmlns:mc="http://schemas.openxmlformats.org/markup-compatibility/2006" xmlns:a14="http://schemas.microsoft.com/office/drawing/2007/7/7/main" val="C00000" mc:Ignorable=""/>
                </a:solidFill>
                <a:effectLst/>
                <a:ea typeface="Times New Roman"/>
                <a:cs typeface="Tahoma"/>
              </a:rPr>
              <a:t>اِک </a:t>
            </a:r>
            <a:r>
              <a:rPr lang="fa-IR" dirty="0" smtClean="0">
                <a:effectLst/>
                <a:ea typeface="Times New Roman"/>
                <a:cs typeface="Tahoma"/>
              </a:rPr>
              <a:t>جانشین او شد. گراس باعث نزاع های زیادی درباره اکنکار شد، چرا که بسیاری از طرفداران این آیین وی را – با اینک از سوی هیئتی از اعضای اکنکار ، از جمله همسر پال به این سمت انتخاب شده بود – شایسته جانشینی    نمی دانستند، سرانجام گراس تمامی اختیارات و مسئولیت هایش را که به استاد زنده </a:t>
            </a:r>
            <a:r>
              <a:rPr lang="fa-IR" dirty="0" smtClean="0">
                <a:solidFill>
                  <a:srgbClr xmlns:mc="http://schemas.openxmlformats.org/markup-compatibility/2006" xmlns:a14="http://schemas.microsoft.com/office/drawing/2007/7/7/main" val="C00000" mc:Ignorable=""/>
                </a:solidFill>
                <a:effectLst/>
                <a:ea typeface="Times New Roman"/>
                <a:cs typeface="Tahoma"/>
              </a:rPr>
              <a:t>اک</a:t>
            </a:r>
            <a:r>
              <a:rPr lang="fa-IR" dirty="0" smtClean="0">
                <a:effectLst/>
                <a:ea typeface="Times New Roman"/>
                <a:cs typeface="Tahoma"/>
              </a:rPr>
              <a:t> مربوط می شد از دست داد و </a:t>
            </a:r>
            <a:r>
              <a:rPr lang="fa-IR" dirty="0" smtClean="0">
                <a:solidFill>
                  <a:srgbClr xmlns:mc="http://schemas.openxmlformats.org/markup-compatibility/2006" xmlns:a14="http://schemas.microsoft.com/office/drawing/2007/7/7/main" val="C00000" mc:Ignorable=""/>
                </a:solidFill>
                <a:effectLst/>
                <a:ea typeface="Times New Roman"/>
                <a:cs typeface="Tahoma"/>
              </a:rPr>
              <a:t>« هارولد کلمپ » </a:t>
            </a:r>
            <a:r>
              <a:rPr lang="fa-IR" dirty="0" smtClean="0">
                <a:effectLst/>
                <a:ea typeface="Times New Roman"/>
                <a:cs typeface="Tahoma"/>
              </a:rPr>
              <a:t>به عنوان نهصد و هفتاد و سومین استاد </a:t>
            </a:r>
            <a:r>
              <a:rPr lang="fa-IR" dirty="0" smtClean="0">
                <a:solidFill>
                  <a:srgbClr xmlns:mc="http://schemas.openxmlformats.org/markup-compatibility/2006" xmlns:a14="http://schemas.microsoft.com/office/drawing/2007/7/7/main" val="C00000" mc:Ignorable=""/>
                </a:solidFill>
                <a:effectLst/>
                <a:ea typeface="Times New Roman"/>
                <a:cs typeface="Tahoma"/>
              </a:rPr>
              <a:t>اِک</a:t>
            </a:r>
            <a:r>
              <a:rPr lang="fa-IR" dirty="0" smtClean="0">
                <a:effectLst/>
                <a:ea typeface="Times New Roman"/>
                <a:cs typeface="Tahoma"/>
              </a:rPr>
              <a:t> جانشین وی شد.</a:t>
            </a:r>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066830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algn="justLow"/>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هارولدکلمپ</a:t>
            </a:r>
            <a:r>
              <a:rPr lang="fa-IR" sz="4000" dirty="0" smtClean="0">
                <a:effectLst/>
                <a:latin typeface="Times New Roman"/>
                <a:ea typeface="Times New Roman"/>
                <a:cs typeface="Tahoma"/>
              </a:rPr>
              <a:t> با تأکید بر ایدئولوژی غربی به جای سنت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راداسوامی</a:t>
            </a:r>
            <a:r>
              <a:rPr lang="fa-IR" sz="4000" dirty="0" smtClean="0">
                <a:effectLst/>
                <a:latin typeface="Times New Roman"/>
                <a:ea typeface="Times New Roman"/>
                <a:cs typeface="Tahoma"/>
              </a:rPr>
              <a:t> شرقی ، تغییرات زیادی در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اکنکار</a:t>
            </a:r>
            <a:r>
              <a:rPr lang="fa-IR" sz="4000" dirty="0" smtClean="0">
                <a:effectLst/>
                <a:latin typeface="Times New Roman"/>
                <a:ea typeface="Times New Roman"/>
                <a:cs typeface="Tahoma"/>
              </a:rPr>
              <a:t> پدید آورد ، این تغییرات باعث ایجاد پل ارتباطی میان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اکیست و فرهنگ آمریکایی</a:t>
            </a:r>
            <a:r>
              <a:rPr lang="fa-IR" sz="4000" dirty="0" smtClean="0">
                <a:effectLst/>
                <a:latin typeface="Times New Roman"/>
                <a:ea typeface="Times New Roman"/>
                <a:cs typeface="Tahoma"/>
              </a:rPr>
              <a:t> شد، اواز هواداران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اکنکار </a:t>
            </a:r>
            <a:r>
              <a:rPr lang="fa-IR" sz="4000" dirty="0" smtClean="0">
                <a:effectLst/>
                <a:latin typeface="Times New Roman"/>
                <a:ea typeface="Times New Roman"/>
                <a:cs typeface="Tahoma"/>
              </a:rPr>
              <a:t>خواست به جای این که همکاران خوب خدا باشند، به جامعه خدمت کنند.</a:t>
            </a:r>
            <a:endParaRPr lang="en-US" sz="4000" dirty="0" smtClean="0">
              <a:effectLst/>
              <a:latin typeface="Times New Roman"/>
              <a:ea typeface="Times New Roman"/>
            </a:endParaRPr>
          </a:p>
          <a:p>
            <a:r>
              <a:rPr lang="fa-IR" sz="4000" dirty="0" smtClean="0">
                <a:effectLst/>
                <a:latin typeface="Times New Roman"/>
                <a:ea typeface="Times New Roman"/>
                <a:cs typeface="B Mitra"/>
              </a:rPr>
              <a:t> </a:t>
            </a:r>
            <a:r>
              <a:rPr lang="fa-IR" sz="2000" dirty="0" smtClean="0">
                <a:effectLst/>
                <a:latin typeface="Times New Roman"/>
                <a:ea typeface="Times New Roman"/>
                <a:cs typeface="B Mitra"/>
              </a:rPr>
              <a:t>-ماهنامه اخبار ادیان، شماره 2</a:t>
            </a:r>
            <a:endParaRPr lang="en-US" sz="2000" dirty="0" smtClean="0">
              <a:effectLst/>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522057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Autofit/>
          </a:bodyPr>
          <a:lstStyle/>
          <a:p>
            <a:pPr marL="228600" algn="justLow"/>
            <a:r>
              <a:rPr lang="fa-IR" sz="4400" dirty="0" smtClean="0">
                <a:effectLst/>
                <a:latin typeface="Times New Roman"/>
                <a:ea typeface="Times New Roman"/>
                <a:cs typeface="Tahoma"/>
              </a:rPr>
              <a:t>البته داستان انتخاب </a:t>
            </a:r>
            <a:r>
              <a:rPr lang="fa-IR" sz="44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گراس </a:t>
            </a:r>
            <a:r>
              <a:rPr lang="fa-IR" sz="4400" dirty="0" smtClean="0">
                <a:effectLst/>
                <a:latin typeface="Times New Roman"/>
                <a:ea typeface="Times New Roman"/>
                <a:cs typeface="Tahoma"/>
              </a:rPr>
              <a:t>، به جانشینی پال از این قرار بود که </a:t>
            </a:r>
            <a:r>
              <a:rPr lang="fa-IR" sz="44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همسر توئیچل </a:t>
            </a:r>
            <a:r>
              <a:rPr lang="fa-IR" sz="4400" dirty="0" smtClean="0">
                <a:effectLst/>
                <a:latin typeface="Times New Roman"/>
                <a:ea typeface="Times New Roman"/>
                <a:cs typeface="Tahoma"/>
              </a:rPr>
              <a:t>، یعنی خانم گیل که از همراهان و هم مسلکان پال بود ، بعد از مرگ او ادعا کرد که همسرش را در خواب دیده است و او </a:t>
            </a:r>
            <a:r>
              <a:rPr lang="fa-IR" sz="44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داروین گراس </a:t>
            </a:r>
            <a:r>
              <a:rPr lang="fa-IR" sz="4400" dirty="0" smtClean="0">
                <a:effectLst/>
                <a:latin typeface="Times New Roman"/>
                <a:ea typeface="Times New Roman"/>
                <a:cs typeface="Tahoma"/>
              </a:rPr>
              <a:t>را با نام معنوی « </a:t>
            </a:r>
            <a:r>
              <a:rPr lang="fa-IR" sz="44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دَپ رِن» </a:t>
            </a:r>
            <a:r>
              <a:rPr lang="fa-IR" sz="4400" dirty="0" smtClean="0">
                <a:effectLst/>
                <a:latin typeface="Times New Roman"/>
                <a:ea typeface="Times New Roman"/>
                <a:cs typeface="Tahoma"/>
              </a:rPr>
              <a:t>به عنوان جانشین خود معرفی کرده است، </a:t>
            </a:r>
            <a:endParaRPr lang="en-US" sz="4400" dirty="0" smtClean="0">
              <a:effectLst/>
              <a:latin typeface="Times New Roman"/>
              <a:ea typeface="Times New Roman"/>
            </a:endParaRPr>
          </a:p>
          <a:p>
            <a:endParaRPr lang="fa-IR" sz="44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883932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algn="justLow"/>
            <a:r>
              <a:rPr lang="fa-IR" sz="4000" dirty="0" smtClean="0">
                <a:effectLst/>
                <a:latin typeface="Times New Roman"/>
                <a:ea typeface="Times New Roman"/>
                <a:cs typeface="Tahoma"/>
              </a:rPr>
              <a:t>به این ترتیب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گراس</a:t>
            </a:r>
            <a:r>
              <a:rPr lang="fa-IR" sz="4000" dirty="0" smtClean="0">
                <a:effectLst/>
                <a:latin typeface="Times New Roman"/>
                <a:ea typeface="Times New Roman"/>
                <a:cs typeface="Tahoma"/>
              </a:rPr>
              <a:t> تا سال 1981 .م چیزی حدود ده سال استاد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a:t>
            </a:r>
            <a:r>
              <a:rPr lang="fa-IR" sz="4000" dirty="0" smtClean="0">
                <a:effectLst/>
                <a:latin typeface="Times New Roman"/>
                <a:ea typeface="Times New Roman"/>
                <a:cs typeface="Tahoma"/>
              </a:rPr>
              <a:t> و رهبر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اکنکار</a:t>
            </a:r>
            <a:r>
              <a:rPr lang="fa-IR" sz="4000" dirty="0" smtClean="0">
                <a:effectLst/>
                <a:latin typeface="Times New Roman"/>
                <a:ea typeface="Times New Roman"/>
                <a:cs typeface="Tahoma"/>
              </a:rPr>
              <a:t> بود ، مدتی بعد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 گیل توئیچل </a:t>
            </a:r>
            <a:r>
              <a:rPr lang="fa-IR" sz="4000" dirty="0" smtClean="0">
                <a:effectLst/>
                <a:latin typeface="Times New Roman"/>
                <a:ea typeface="Times New Roman"/>
                <a:cs typeface="Tahoma"/>
              </a:rPr>
              <a:t>»با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گراس</a:t>
            </a:r>
            <a:r>
              <a:rPr lang="fa-IR" sz="4000" dirty="0" smtClean="0">
                <a:effectLst/>
                <a:latin typeface="Times New Roman"/>
                <a:ea typeface="Times New Roman"/>
                <a:cs typeface="Tahoma"/>
              </a:rPr>
              <a:t> ازدواج کرد، اما این ازدواج تداوم نیافت، و این دو از هم جدا شدند، و استاد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گراس </a:t>
            </a:r>
            <a:r>
              <a:rPr lang="fa-IR" sz="4000" dirty="0" smtClean="0">
                <a:effectLst/>
                <a:latin typeface="Times New Roman"/>
                <a:ea typeface="Times New Roman"/>
                <a:cs typeface="Tahoma"/>
              </a:rPr>
              <a:t>همسر دیگری اختیار کرد شاید به همین دلیل بود که با مخالفت های شدیدی از سوی برخی از مقامات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اکنکار</a:t>
            </a:r>
            <a:r>
              <a:rPr lang="fa-IR" sz="4000" dirty="0" smtClean="0">
                <a:effectLst/>
                <a:latin typeface="Times New Roman"/>
                <a:ea typeface="Times New Roman"/>
                <a:cs typeface="Tahoma"/>
              </a:rPr>
              <a:t> واقع شد.</a:t>
            </a:r>
            <a:endParaRPr lang="en-US" sz="4000" dirty="0" smtClean="0">
              <a:effectLst/>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a:p>
        </p:txBody>
      </p:sp>
    </p:spTree>
    <p:extLst>
      <p:ext uri="{BB962C8B-B14F-4D97-AF65-F5344CB8AC3E}">
        <p14:creationId xmlns:p14="http://schemas.microsoft.com/office/powerpoint/2007/7/12/main" val="4268335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algn="justLow"/>
            <a:r>
              <a:rPr lang="fa-IR" sz="3600" dirty="0" smtClean="0">
                <a:effectLst/>
                <a:latin typeface="Times New Roman"/>
                <a:ea typeface="Times New Roman"/>
                <a:cs typeface="Tahoma"/>
              </a:rPr>
              <a:t>آرام آرام موجبات کناره گیری او از مقام </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رهبری اکنکار </a:t>
            </a:r>
            <a:r>
              <a:rPr lang="fa-IR" sz="3600" dirty="0" smtClean="0">
                <a:effectLst/>
                <a:latin typeface="Times New Roman"/>
                <a:ea typeface="Times New Roman"/>
                <a:cs typeface="Tahoma"/>
              </a:rPr>
              <a:t>فراهم شد و فردی به نام  </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 </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هارولد کلمپ» </a:t>
            </a:r>
            <a:r>
              <a:rPr lang="fa-IR" sz="3600" dirty="0" smtClean="0">
                <a:effectLst/>
                <a:latin typeface="Times New Roman"/>
                <a:ea typeface="Times New Roman"/>
                <a:cs typeface="Tahoma"/>
              </a:rPr>
              <a:t>از سال 1981 .م جانشین وی شد. </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گراس</a:t>
            </a:r>
            <a:r>
              <a:rPr lang="fa-IR" sz="3600" dirty="0" smtClean="0">
                <a:effectLst/>
                <a:latin typeface="Times New Roman"/>
                <a:ea typeface="Times New Roman"/>
                <a:cs typeface="Tahoma"/>
              </a:rPr>
              <a:t> بعد از دو سال به طور کلی از نظام </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اکنکار </a:t>
            </a:r>
            <a:r>
              <a:rPr lang="fa-IR" sz="3600" dirty="0" smtClean="0">
                <a:effectLst/>
                <a:latin typeface="Times New Roman"/>
                <a:ea typeface="Times New Roman"/>
                <a:cs typeface="Tahoma"/>
              </a:rPr>
              <a:t>کنار گذاشته شد و از این مکتب اخراج گردید، الان تقریباً هیچ نامی از وی مطرح نیست و حتی در سایت های خود نیز هیچ تصویری یا نوشته ای از او به نمایش   نمی گذارند.</a:t>
            </a:r>
            <a:endParaRPr lang="en-US" sz="3600" dirty="0" smtClean="0">
              <a:effectLst/>
              <a:latin typeface="Times New Roman"/>
              <a:ea typeface="Times New Roman"/>
            </a:endParaRPr>
          </a:p>
          <a:p>
            <a:r>
              <a:rPr lang="fa-IR" sz="2000" dirty="0" smtClean="0">
                <a:effectLst/>
                <a:latin typeface="Times New Roman"/>
                <a:ea typeface="Times New Roman"/>
                <a:cs typeface="B Mitra"/>
              </a:rPr>
              <a:t> -  شریفی ، احمد حسین، درآمدی بر عرفان حقیقی و عرفان های کاذب، ص 72</a:t>
            </a:r>
            <a:endParaRPr lang="en-US" sz="2000" dirty="0" smtClean="0">
              <a:effectLst/>
              <a:latin typeface="Times New Roman"/>
              <a:ea typeface="Times New Roman"/>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1439843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algn="justLow"/>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هارولدکلمپ </a:t>
            </a:r>
            <a:r>
              <a:rPr lang="fa-IR" sz="3600" dirty="0" smtClean="0">
                <a:effectLst/>
                <a:latin typeface="Times New Roman"/>
                <a:ea typeface="Times New Roman"/>
                <a:cs typeface="Tahoma"/>
              </a:rPr>
              <a:t>، که چهار سال در نیروی هوایی ایالات متحده خدمت کرده بود، در سال 1969.م به </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پال توئیچل </a:t>
            </a:r>
            <a:r>
              <a:rPr lang="fa-IR" sz="3600" dirty="0" smtClean="0">
                <a:effectLst/>
                <a:latin typeface="Times New Roman"/>
                <a:ea typeface="Times New Roman"/>
                <a:cs typeface="Tahoma"/>
              </a:rPr>
              <a:t>پیوست و تحت تعلیمات او قرار گرفت، هارولد تجریبات خود را در </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کتاب های « نسیم تحول » ،« روح نوردان»، « سرزمین های دور » </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و« </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کودک در سرزمین وحشی » </a:t>
            </a:r>
            <a:r>
              <a:rPr lang="fa-IR" sz="3600" dirty="0" smtClean="0">
                <a:effectLst/>
                <a:latin typeface="Times New Roman"/>
                <a:ea typeface="Times New Roman"/>
                <a:cs typeface="Tahoma"/>
              </a:rPr>
              <a:t>به رشته تحریر در آورد وی تاکنون بیش از بیست عنوان کتاب در مورد</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اکنکار</a:t>
            </a:r>
            <a:r>
              <a:rPr lang="fa-IR" sz="3600" dirty="0" smtClean="0">
                <a:effectLst/>
                <a:latin typeface="Times New Roman"/>
                <a:ea typeface="Times New Roman"/>
                <a:cs typeface="Tahoma"/>
              </a:rPr>
              <a:t> نوشته است.</a:t>
            </a:r>
            <a:endParaRPr lang="en-US" sz="3600" dirty="0" smtClean="0">
              <a:effectLst/>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208814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r>
              <a:rPr lang="fa-IR" dirty="0" smtClean="0">
                <a:effectLst/>
                <a:ea typeface="Times New Roman"/>
                <a:cs typeface="Tahoma"/>
              </a:rPr>
              <a:t>هر ساله در نقاط مختلف جهان سمینارهای </a:t>
            </a:r>
            <a:r>
              <a:rPr lang="fa-IR" dirty="0" smtClean="0">
                <a:solidFill>
                  <a:srgbClr xmlns:mc="http://schemas.openxmlformats.org/markup-compatibility/2006" xmlns:a14="http://schemas.microsoft.com/office/drawing/2007/7/7/main" val="C00000" mc:Ignorable=""/>
                </a:solidFill>
                <a:effectLst/>
                <a:ea typeface="Times New Roman"/>
                <a:cs typeface="Tahoma"/>
              </a:rPr>
              <a:t>اک</a:t>
            </a:r>
            <a:r>
              <a:rPr lang="fa-IR" dirty="0" smtClean="0">
                <a:effectLst/>
                <a:ea typeface="Times New Roman"/>
                <a:cs typeface="Tahoma"/>
              </a:rPr>
              <a:t> برگزار  می شود که هار</a:t>
            </a:r>
            <a:r>
              <a:rPr lang="fa-IR" dirty="0" smtClean="0">
                <a:solidFill>
                  <a:srgbClr xmlns:mc="http://schemas.openxmlformats.org/markup-compatibility/2006" xmlns:a14="http://schemas.microsoft.com/office/drawing/2007/7/7/main" val="C00000" mc:Ignorable=""/>
                </a:solidFill>
                <a:effectLst/>
                <a:ea typeface="Times New Roman"/>
                <a:cs typeface="Tahoma"/>
              </a:rPr>
              <a:t>ولد کلمپ </a:t>
            </a:r>
            <a:r>
              <a:rPr lang="fa-IR" dirty="0" smtClean="0">
                <a:effectLst/>
                <a:ea typeface="Times New Roman"/>
                <a:cs typeface="Tahoma"/>
              </a:rPr>
              <a:t>در آن ها سخنرانی می کند، البته همایش سراسری و اصلی این مکتب در آمریکا هر سال روز 22 اکتبر که سالروز تولد </a:t>
            </a:r>
            <a:r>
              <a:rPr lang="fa-IR" dirty="0" smtClean="0">
                <a:solidFill>
                  <a:srgbClr xmlns:mc="http://schemas.openxmlformats.org/markup-compatibility/2006" xmlns:a14="http://schemas.microsoft.com/office/drawing/2007/7/7/main" val="C00000" mc:Ignorable=""/>
                </a:solidFill>
                <a:effectLst/>
                <a:ea typeface="Times New Roman"/>
                <a:cs typeface="Tahoma"/>
              </a:rPr>
              <a:t>پال توئیچل </a:t>
            </a:r>
            <a:r>
              <a:rPr lang="fa-IR" dirty="0" smtClean="0">
                <a:effectLst/>
                <a:ea typeface="Times New Roman"/>
                <a:cs typeface="Tahoma"/>
              </a:rPr>
              <a:t>است </a:t>
            </a:r>
            <a:r>
              <a:rPr lang="fa-IR" dirty="0" smtClean="0">
                <a:effectLst/>
                <a:ea typeface="Times New Roman"/>
                <a:cs typeface="Tahoma"/>
              </a:rPr>
              <a:t>برگزار </a:t>
            </a:r>
            <a:r>
              <a:rPr lang="fa-IR" dirty="0" smtClean="0">
                <a:effectLst/>
                <a:ea typeface="Times New Roman"/>
                <a:cs typeface="Tahoma"/>
              </a:rPr>
              <a:t>می شود،</a:t>
            </a:r>
            <a:r>
              <a:rPr lang="fa-IR" dirty="0" smtClean="0">
                <a:solidFill>
                  <a:srgbClr xmlns:mc="http://schemas.openxmlformats.org/markup-compatibility/2006" xmlns:a14="http://schemas.microsoft.com/office/drawing/2007/7/7/main" val="C00000" mc:Ignorable=""/>
                </a:solidFill>
                <a:effectLst/>
                <a:ea typeface="Times New Roman"/>
                <a:cs typeface="Tahoma"/>
              </a:rPr>
              <a:t>اکیست ها </a:t>
            </a:r>
            <a:r>
              <a:rPr lang="fa-IR" dirty="0" smtClean="0">
                <a:effectLst/>
                <a:ea typeface="Times New Roman"/>
                <a:cs typeface="Tahoma"/>
              </a:rPr>
              <a:t>شروع سال معنوی خود را همین تاریخ می دانند ، جالب این که  </a:t>
            </a:r>
            <a:r>
              <a:rPr lang="fa-IR" dirty="0" smtClean="0">
                <a:solidFill>
                  <a:srgbClr xmlns:mc="http://schemas.openxmlformats.org/markup-compatibility/2006" xmlns:a14="http://schemas.microsoft.com/office/drawing/2007/7/7/main" val="C00000" mc:Ignorable=""/>
                </a:solidFill>
                <a:effectLst/>
                <a:ea typeface="Times New Roman"/>
                <a:cs typeface="Tahoma"/>
              </a:rPr>
              <a:t>اکیست ها </a:t>
            </a:r>
            <a:r>
              <a:rPr lang="fa-IR" dirty="0" smtClean="0">
                <a:effectLst/>
                <a:ea typeface="Times New Roman"/>
                <a:cs typeface="Tahoma"/>
              </a:rPr>
              <a:t>مدعی اند </a:t>
            </a:r>
            <a:r>
              <a:rPr lang="fa-IR" dirty="0" smtClean="0">
                <a:solidFill>
                  <a:srgbClr xmlns:mc="http://schemas.openxmlformats.org/markup-compatibility/2006" xmlns:a14="http://schemas.microsoft.com/office/drawing/2007/7/7/main" val="C00000" mc:Ignorable=""/>
                </a:solidFill>
                <a:effectLst/>
                <a:ea typeface="Times New Roman"/>
                <a:cs typeface="Tahoma"/>
              </a:rPr>
              <a:t>هارولد کلمپ </a:t>
            </a:r>
            <a:r>
              <a:rPr lang="fa-IR" dirty="0" smtClean="0">
                <a:effectLst/>
                <a:ea typeface="Times New Roman"/>
                <a:cs typeface="Tahoma"/>
              </a:rPr>
              <a:t>نیز وقتی می خواست به مقام استادی برسد در معیت</a:t>
            </a:r>
            <a:r>
              <a:rPr lang="fa-IR" dirty="0" smtClean="0">
                <a:solidFill>
                  <a:srgbClr xmlns:mc="http://schemas.openxmlformats.org/markup-compatibility/2006" xmlns:a14="http://schemas.microsoft.com/office/drawing/2007/7/7/main" val="C00000" mc:Ignorable=""/>
                </a:solidFill>
                <a:effectLst/>
                <a:ea typeface="Times New Roman"/>
                <a:cs typeface="Tahoma"/>
              </a:rPr>
              <a:t>  «ربازار تارز » </a:t>
            </a:r>
            <a:r>
              <a:rPr lang="fa-IR" dirty="0" smtClean="0">
                <a:effectLst/>
                <a:ea typeface="Times New Roman"/>
                <a:cs typeface="Tahoma"/>
              </a:rPr>
              <a:t>استاد تبتی اک بوده است.</a:t>
            </a:r>
            <a:r>
              <a:rPr lang="en-US" dirty="0" smtClean="0">
                <a:effectLst/>
              </a:rPr>
              <a:t> </a:t>
            </a:r>
            <a:r>
              <a:rPr lang="fa-IR" sz="2400" dirty="0" smtClean="0">
                <a:effectLst/>
                <a:latin typeface="Times New Roman"/>
                <a:ea typeface="Times New Roman"/>
                <a:cs typeface="B Mitra"/>
              </a:rPr>
              <a:t> </a:t>
            </a:r>
            <a:endParaRPr lang="fa-IR" sz="2400" dirty="0" smtClean="0">
              <a:effectLst/>
              <a:latin typeface="Times New Roman"/>
              <a:ea typeface="Times New Roman"/>
              <a:cs typeface="B Mitra"/>
            </a:endParaRPr>
          </a:p>
          <a:p>
            <a:r>
              <a:rPr lang="fa-IR" sz="2400" dirty="0" smtClean="0">
                <a:effectLst/>
                <a:latin typeface="Times New Roman"/>
                <a:ea typeface="Times New Roman"/>
                <a:cs typeface="B Mitra"/>
              </a:rPr>
              <a:t>-  </a:t>
            </a:r>
            <a:r>
              <a:rPr lang="fa-IR" sz="2400" dirty="0" smtClean="0">
                <a:effectLst/>
                <a:latin typeface="Times New Roman"/>
                <a:ea typeface="Times New Roman"/>
                <a:cs typeface="B Mitra"/>
              </a:rPr>
              <a:t>تادکرامر و داگلاس منسون، اکنکار حکمت باستانی برای عصر حاضر ، ترجمه مهیار جلالیانی ، ص 21 - 10 </a:t>
            </a:r>
            <a:endParaRPr lang="en-US" sz="1600" dirty="0" smtClean="0">
              <a:effectLst/>
              <a:latin typeface="Times New Roman"/>
              <a:ea typeface="Times New Roman"/>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670980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r>
              <a:rPr lang="fa-IR" sz="3600" dirty="0" smtClean="0">
                <a:solidFill>
                  <a:srgbClr xmlns:mc="http://schemas.openxmlformats.org/markup-compatibility/2006" xmlns:a14="http://schemas.microsoft.com/office/drawing/2007/7/7/main" val="C00000" mc:Ignorable=""/>
                </a:solidFill>
                <a:effectLst/>
                <a:ea typeface="Times New Roman"/>
                <a:cs typeface="Tahoma"/>
              </a:rPr>
              <a:t>پال توئیچل </a:t>
            </a:r>
            <a:r>
              <a:rPr lang="fa-IR" sz="3600" dirty="0" smtClean="0">
                <a:effectLst/>
                <a:ea typeface="Times New Roman"/>
                <a:cs typeface="Tahoma"/>
              </a:rPr>
              <a:t>، رهبر و بنیانگذار مکتب اکنکار ، اهل شهر کنتاکی آمریکا است ، درباره تاریخ تولدش اختلاف است، برخی او را متولد 1908 ، می دانند. در جنگ جهانی دوم در نیروی دریایی آمریکا مشغول فعالیت بود، وی برای آشنایی با روح شناسی و مسائل مربوط به این حوزه ابتدا به هندوستان مسافرت کرد و از تعالیم و آموزش های شخصی به نام استاد </a:t>
            </a:r>
            <a:r>
              <a:rPr lang="fa-IR" sz="3600" dirty="0" smtClean="0">
                <a:solidFill>
                  <a:srgbClr xmlns:mc="http://schemas.openxmlformats.org/markup-compatibility/2006" xmlns:a14="http://schemas.microsoft.com/office/drawing/2007/7/7/main" val="C00000" mc:Ignorable=""/>
                </a:solidFill>
                <a:effectLst/>
                <a:ea typeface="Times New Roman"/>
                <a:cs typeface="Tahoma"/>
              </a:rPr>
              <a:t>« سودار سینگ » </a:t>
            </a:r>
            <a:r>
              <a:rPr lang="fa-IR" sz="3600" dirty="0" smtClean="0">
                <a:effectLst/>
                <a:ea typeface="Times New Roman"/>
                <a:cs typeface="Tahoma"/>
              </a:rPr>
              <a:t>استفاده کرد</a:t>
            </a:r>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1104699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28600" algn="justLow"/>
            <a:r>
              <a:rPr lang="fa-IR" sz="4000" b="1" dirty="0" smtClean="0">
                <a:effectLst/>
                <a:latin typeface="Times New Roman"/>
                <a:ea typeface="Times New Roman"/>
                <a:cs typeface="Tahoma"/>
              </a:rPr>
              <a:t>.</a:t>
            </a:r>
            <a:r>
              <a:rPr lang="fa-IR" sz="4000" b="1"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عقاید اصلی اِکسیت ها یا چلاها:</a:t>
            </a:r>
            <a:endParaRPr lang="en-US" sz="4000" dirty="0" smtClean="0">
              <a:solidFill>
                <a:srgbClr xmlns:mc="http://schemas.openxmlformats.org/markup-compatibility/2006" xmlns:a14="http://schemas.microsoft.com/office/drawing/2007/7/7/main" val="C00000" mc:Ignorable=""/>
              </a:solidFill>
              <a:effectLst/>
              <a:latin typeface="Times New Roman"/>
              <a:ea typeface="Times New Roman"/>
            </a:endParaRPr>
          </a:p>
          <a:p>
            <a:pPr lvl="0" algn="justLow">
              <a:buFont typeface="+mj-lt"/>
              <a:buAutoNum type="arabicPeriod"/>
              <a:tabLst>
                <a:tab pos="466725" algn="l"/>
              </a:tabLst>
            </a:pP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اکنکار، طریقتی برای همکار شدن با خدا یا سوگماد که نه مذکر است و نه مونث. </a:t>
            </a:r>
            <a:r>
              <a:rPr lang="fa-IR" sz="4000" dirty="0" smtClean="0">
                <a:effectLst/>
                <a:latin typeface="Times New Roman"/>
                <a:ea typeface="Times New Roman"/>
                <a:cs typeface="Tahoma"/>
              </a:rPr>
              <a:t>عقیده بر این است که سوگماد با روح یا توازی افراد از طریق صوت یا نور ارتباط برقرار می کند، از این رو،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نام دیگر اکنکار « </a:t>
            </a:r>
            <a:r>
              <a:rPr lang="fa-IR" sz="4000" b="1"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دین صوت و نور</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 است ارتباط را « اک » یا « جریان اک » </a:t>
            </a:r>
            <a:r>
              <a:rPr lang="fa-IR" sz="4000" dirty="0" smtClean="0">
                <a:effectLst/>
                <a:latin typeface="Times New Roman"/>
                <a:ea typeface="Times New Roman"/>
                <a:cs typeface="Tahoma"/>
              </a:rPr>
              <a:t>می شناسند.</a:t>
            </a:r>
            <a:endParaRPr lang="en-US" sz="4000" dirty="0" smtClean="0">
              <a:effectLst/>
              <a:latin typeface="Times New Roman"/>
              <a:ea typeface="Times New Roman"/>
            </a:endParaRPr>
          </a:p>
          <a:p>
            <a:endParaRPr lang="fa-IR" sz="40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837351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a:bodyPr>
          <a:lstStyle/>
          <a:p>
            <a:pPr marL="228600" algn="justLow"/>
            <a:r>
              <a:rPr lang="fa-IR" sz="6000" dirty="0" smtClean="0">
                <a:effectLst/>
                <a:latin typeface="Times New Roman"/>
                <a:ea typeface="Times New Roman"/>
                <a:cs typeface="Tahoma"/>
              </a:rPr>
              <a:t>2</a:t>
            </a:r>
            <a:r>
              <a:rPr lang="fa-IR" sz="6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a:t>
            </a:r>
            <a:r>
              <a:rPr lang="fa-IR" sz="6000" dirty="0" smtClean="0">
                <a:effectLst/>
                <a:latin typeface="Times New Roman"/>
                <a:ea typeface="Times New Roman"/>
                <a:cs typeface="Tahoma"/>
              </a:rPr>
              <a:t> طی قرون نام های گوناگونی گرفته است از جمله : </a:t>
            </a:r>
            <a:r>
              <a:rPr lang="fa-IR" sz="6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روح مقدس ، شبح مقدس ، لوگوس، کلمه، روح القدس، بانی و وادان </a:t>
            </a:r>
            <a:r>
              <a:rPr lang="fa-IR" sz="6000" dirty="0" smtClean="0">
                <a:effectLst/>
                <a:latin typeface="Times New Roman"/>
                <a:ea typeface="Times New Roman"/>
                <a:cs typeface="Tahoma"/>
              </a:rPr>
              <a:t>و شماری از این اسامی. </a:t>
            </a:r>
            <a:endParaRPr lang="en-US" sz="6000" dirty="0" smtClean="0">
              <a:effectLst/>
              <a:latin typeface="Times New Roman"/>
              <a:ea typeface="Times New Roman"/>
            </a:endParaRPr>
          </a:p>
          <a:p>
            <a:endParaRPr lang="fa-IR" dirty="0"/>
          </a:p>
        </p:txBody>
      </p:sp>
      <p:sp>
        <p:nvSpPr>
          <p:cNvPr id="2" name="Title 1"/>
          <p:cNvSpPr>
            <a:spLocks noGrp="1"/>
          </p:cNvSpPr>
          <p:nvPr>
            <p:ph type="title"/>
          </p:nvPr>
        </p:nvSpPr>
        <p:spPr>
          <a:xfrm flipV="1">
            <a:off x="457200" y="0"/>
            <a:ext cx="8229600" cy="274638"/>
          </a:xfrm>
        </p:spPr>
        <p:txBody>
          <a:bodyPr>
            <a:normAutofit fontScale="90000"/>
          </a:bodyPr>
          <a:lstStyle/>
          <a:p>
            <a:endParaRPr lang="fa-IR" dirty="0"/>
          </a:p>
        </p:txBody>
      </p:sp>
    </p:spTree>
    <p:extLst>
      <p:ext uri="{BB962C8B-B14F-4D97-AF65-F5344CB8AC3E}">
        <p14:creationId xmlns:p14="http://schemas.microsoft.com/office/powerpoint/2007/7/12/main" val="2374243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algn="justLow"/>
            <a:r>
              <a:rPr lang="fa-IR" sz="32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اکیست ها </a:t>
            </a:r>
            <a:r>
              <a:rPr lang="fa-IR" sz="3200" dirty="0" smtClean="0">
                <a:effectLst/>
                <a:latin typeface="Times New Roman"/>
                <a:ea typeface="Times New Roman"/>
                <a:cs typeface="Tahoma"/>
              </a:rPr>
              <a:t>، اک را جریان قابل سماع حیات نیز تعبیر می کنند، هدف اصلی </a:t>
            </a:r>
            <a:r>
              <a:rPr lang="fa-IR" sz="32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چلا( فراگیرنده اک) </a:t>
            </a:r>
            <a:r>
              <a:rPr lang="fa-IR" sz="3200" dirty="0" smtClean="0">
                <a:effectLst/>
                <a:latin typeface="Times New Roman"/>
                <a:ea typeface="Times New Roman"/>
                <a:cs typeface="Tahoma"/>
              </a:rPr>
              <a:t>رسیدن به خودشناسی و در نهایت شناخت خداست، وقتی شناخت خدا حاصل شد، آن گاه </a:t>
            </a:r>
            <a:r>
              <a:rPr lang="fa-IR" sz="32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چلا همکار حقیقی خدا خواهد شد. </a:t>
            </a:r>
            <a:r>
              <a:rPr lang="fa-IR" sz="3200" dirty="0" smtClean="0">
                <a:effectLst/>
                <a:latin typeface="Times New Roman"/>
                <a:ea typeface="Times New Roman"/>
                <a:cs typeface="Tahoma"/>
              </a:rPr>
              <a:t>در عین حال ، دارای هویت فردی نیز خواهد بود، این عقیده با آنچه در آیین هند و بودا وجود دارد که فرد از راه فانی شدن کامل در خدا و از دست دادن تمامی هویت فردی با خدا یکی می شود ، تفاوت دارد.</a:t>
            </a:r>
            <a:endParaRPr lang="en-US" sz="3200" dirty="0" smtClean="0">
              <a:effectLst/>
              <a:latin typeface="Times New Roman"/>
              <a:ea typeface="Times New Roman"/>
            </a:endParaRPr>
          </a:p>
          <a:p>
            <a:r>
              <a:rPr lang="fa-IR" sz="2400" dirty="0" smtClean="0">
                <a:effectLst/>
                <a:latin typeface="Times New Roman"/>
                <a:ea typeface="Times New Roman"/>
                <a:cs typeface="B Mitra"/>
              </a:rPr>
              <a:t> -  رجوع شود به سایت </a:t>
            </a:r>
            <a:r>
              <a:rPr lang="en-US" sz="1600" u="sng" dirty="0" smtClean="0">
                <a:solidFill>
                  <a:srgbClr xmlns:mc="http://schemas.openxmlformats.org/markup-compatibility/2006" xmlns:a14="http://schemas.microsoft.com/office/drawing/2007/7/7/main" val="0000FF" mc:Ignorable=""/>
                </a:solidFill>
                <a:effectLst/>
                <a:latin typeface="Times New Roman"/>
                <a:ea typeface="Times New Roman"/>
                <a:cs typeface="B Mitra"/>
                <a:hlinkClick r:id="rId2"/>
              </a:rPr>
              <a:t>www</a:t>
            </a:r>
            <a:r>
              <a:rPr lang="fa-IR" sz="1600" u="sng" dirty="0" smtClean="0">
                <a:solidFill>
                  <a:srgbClr xmlns:mc="http://schemas.openxmlformats.org/markup-compatibility/2006" xmlns:a14="http://schemas.microsoft.com/office/drawing/2007/7/7/main" val="0000FF" mc:Ignorable=""/>
                </a:solidFill>
                <a:effectLst/>
                <a:latin typeface="Times New Roman"/>
                <a:ea typeface="Times New Roman"/>
                <a:hlinkClick r:id="rId2"/>
              </a:rPr>
              <a:t>.</a:t>
            </a:r>
            <a:r>
              <a:rPr lang="en-US" sz="1600" u="sng" dirty="0" smtClean="0">
                <a:solidFill>
                  <a:srgbClr xmlns:mc="http://schemas.openxmlformats.org/markup-compatibility/2006" xmlns:a14="http://schemas.microsoft.com/office/drawing/2007/7/7/main" val="0000FF" mc:Ignorable=""/>
                </a:solidFill>
                <a:effectLst/>
                <a:latin typeface="Times New Roman"/>
                <a:ea typeface="Times New Roman"/>
                <a:cs typeface="B Mitra"/>
                <a:hlinkClick r:id="rId2"/>
              </a:rPr>
              <a:t>bfnews</a:t>
            </a:r>
            <a:r>
              <a:rPr lang="fa-IR" sz="1600" u="sng" dirty="0" smtClean="0">
                <a:solidFill>
                  <a:srgbClr xmlns:mc="http://schemas.openxmlformats.org/markup-compatibility/2006" xmlns:a14="http://schemas.microsoft.com/office/drawing/2007/7/7/main" val="0000FF" mc:Ignorable=""/>
                </a:solidFill>
                <a:effectLst/>
                <a:latin typeface="Times New Roman"/>
                <a:ea typeface="Times New Roman"/>
                <a:hlinkClick r:id="rId2"/>
              </a:rPr>
              <a:t>.</a:t>
            </a:r>
            <a:r>
              <a:rPr lang="en-US" sz="1600" u="sng" dirty="0" smtClean="0">
                <a:solidFill>
                  <a:srgbClr xmlns:mc="http://schemas.openxmlformats.org/markup-compatibility/2006" xmlns:a14="http://schemas.microsoft.com/office/drawing/2007/7/7/main" val="0000FF" mc:Ignorable=""/>
                </a:solidFill>
                <a:effectLst/>
                <a:latin typeface="Times New Roman"/>
                <a:ea typeface="Times New Roman"/>
                <a:cs typeface="B Mitra"/>
                <a:hlinkClick r:id="rId2"/>
              </a:rPr>
              <a:t>ir</a:t>
            </a:r>
            <a:r>
              <a:rPr lang="fa-IR" sz="2400" dirty="0" smtClean="0">
                <a:effectLst/>
                <a:latin typeface="Times New Roman"/>
                <a:ea typeface="Times New Roman"/>
              </a:rPr>
              <a:t>   </a:t>
            </a:r>
            <a:r>
              <a:rPr lang="fa-IR" sz="2400" dirty="0" smtClean="0">
                <a:effectLst/>
                <a:latin typeface="Times New Roman"/>
                <a:ea typeface="Times New Roman"/>
                <a:cs typeface="B Mitra"/>
              </a:rPr>
              <a:t> نوشته شده در تاریخ 5/3/89</a:t>
            </a:r>
            <a:endParaRPr lang="en-US" sz="1600" dirty="0" smtClean="0">
              <a:effectLst/>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980469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lvl="0" algn="justLow">
              <a:buFont typeface="+mj-lt"/>
              <a:buAutoNum type="arabicPeriod"/>
              <a:tabLst>
                <a:tab pos="466725" algn="l"/>
              </a:tabLst>
            </a:pP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خود شناسی و خدا شناسی ، هر دو از راه طی الارض یا آنچه امروزه از سوی اکیست ها « سفر روح » نامیده می شود ، قابل دستیابی است، </a:t>
            </a:r>
            <a:r>
              <a:rPr lang="fa-IR" dirty="0" smtClean="0">
                <a:effectLst/>
                <a:latin typeface="Times New Roman"/>
                <a:ea typeface="Times New Roman"/>
                <a:cs typeface="Tahoma"/>
              </a:rPr>
              <a:t>پال توئیچل در کتابش با عنوان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 اکنکار:کلید جهان های سری » </a:t>
            </a:r>
            <a:r>
              <a:rPr lang="fa-IR" dirty="0" smtClean="0">
                <a:effectLst/>
                <a:latin typeface="Times New Roman"/>
                <a:ea typeface="Times New Roman"/>
                <a:cs typeface="Tahoma"/>
              </a:rPr>
              <a:t>سفر روح را به«جدا شدن روح از بدن» توصیف  می کند. سفر روح با بیرون شدگی اختروار که صرفاً تشریح روحانی سیاره اختری است، تفاوت دارد. </a:t>
            </a:r>
            <a:endParaRPr lang="en-US" sz="2400" dirty="0" smtClean="0">
              <a:effectLst/>
              <a:latin typeface="Times New Roman"/>
              <a:ea typeface="Times New Roman"/>
            </a:endParaRPr>
          </a:p>
          <a:p>
            <a:pPr lvl="0" algn="justLow">
              <a:buFont typeface="+mj-lt"/>
              <a:buAutoNum type="arabicPeriod"/>
              <a:tabLst>
                <a:tab pos="466725" algn="l"/>
              </a:tabLst>
            </a:pPr>
            <a:r>
              <a:rPr lang="fa-IR" dirty="0" smtClean="0">
                <a:effectLst/>
                <a:latin typeface="Times New Roman"/>
                <a:ea typeface="Times New Roman"/>
                <a:cs typeface="Tahoma"/>
              </a:rPr>
              <a:t>سفر روح عبارت است از تشریح هر یک از جهان های خدا و تنها دوازده سیاره شناخته شده وجود دارد.</a:t>
            </a:r>
            <a:endParaRPr lang="en-US" sz="2400" dirty="0" smtClean="0">
              <a:effectLst/>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905636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algn="justLow"/>
            <a:r>
              <a:rPr lang="fa-IR" dirty="0" smtClean="0">
                <a:effectLst/>
                <a:latin typeface="Times New Roman"/>
                <a:ea typeface="Times New Roman"/>
                <a:cs typeface="Tahoma"/>
              </a:rPr>
              <a:t>اکنکار را یک دین زنده که به طور دائم در حال تغییر و تحول است، می دانند این تغییراتِ مدام موجب می شود که اکیست ها اتکای شدیدی به رهبران دینی خود داشته باشند. این رهبر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 استاد اک یا ماهانتای زنده </a:t>
            </a:r>
            <a:r>
              <a:rPr lang="fa-IR" dirty="0" smtClean="0">
                <a:effectLst/>
                <a:latin typeface="Times New Roman"/>
                <a:ea typeface="Times New Roman"/>
                <a:cs typeface="Tahoma"/>
              </a:rPr>
              <a:t>نام دارد ، همیشه یک استاد اک زنده هست و در زمره کسانی است که به اساتید اک معروفند ، که مجموعه آن ها را سلسله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«وایراگی» </a:t>
            </a:r>
            <a:r>
              <a:rPr lang="fa-IR" dirty="0" smtClean="0">
                <a:effectLst/>
                <a:latin typeface="Times New Roman"/>
                <a:ea typeface="Times New Roman"/>
                <a:cs typeface="Tahoma"/>
              </a:rPr>
              <a:t>می گویند، اعضای این سلسله، در معبدهای «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حکمت طلایی» </a:t>
            </a:r>
            <a:r>
              <a:rPr lang="fa-IR" dirty="0" smtClean="0">
                <a:effectLst/>
                <a:latin typeface="Times New Roman"/>
                <a:ea typeface="Times New Roman"/>
                <a:cs typeface="Tahoma"/>
              </a:rPr>
              <a:t>که در سیاره های گوناگون واقع شده اند، ساکن اند. </a:t>
            </a:r>
            <a:endParaRPr lang="en-US" sz="2400" dirty="0" smtClean="0">
              <a:effectLst/>
              <a:latin typeface="Times New Roman"/>
              <a:ea typeface="Times New Roman"/>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1959651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28600" algn="justLow"/>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هدف ماهانتا ، راهنمایی ارواح چلاها برای بازگشت به خداست، ماهانتا اغلب به عنوان استاد رؤیا که مانند نقطه آبی رنگ نور ظاهر می شود ، عمل می کند، </a:t>
            </a:r>
            <a:r>
              <a:rPr lang="fa-IR" sz="4000" dirty="0" smtClean="0">
                <a:effectLst/>
                <a:latin typeface="Times New Roman"/>
                <a:ea typeface="Times New Roman"/>
                <a:cs typeface="Tahoma"/>
              </a:rPr>
              <a:t>ماهانتا در این نقش هم حضور مطلق و هم علم مطلق است، استاد زنده اک از احترام بسیار بالایی برخوردار است، اما پرستش نمی شود.</a:t>
            </a:r>
            <a:endParaRPr lang="en-US" sz="4000" dirty="0" smtClean="0">
              <a:effectLst/>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594852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lvl="0" algn="justLow">
              <a:buFont typeface="+mj-lt"/>
              <a:buAutoNum type="arabicPeriod"/>
              <a:tabLst>
                <a:tab pos="466725" algn="l"/>
              </a:tabLst>
            </a:pP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اکیست ها </a:t>
            </a:r>
            <a:r>
              <a:rPr lang="fa-IR" sz="3600" dirty="0" smtClean="0">
                <a:effectLst/>
                <a:latin typeface="Times New Roman"/>
                <a:ea typeface="Times New Roman"/>
                <a:cs typeface="Tahoma"/>
              </a:rPr>
              <a:t>نیز مانند بوداییان و هندوها، به کرمه یا عقیده بدهی روحانی به گذشته باور و اعتقاد دارند. هدف هر فرد، رهایی از بدهی کرمه در زندگانی گذشته و یکی شدن با خداست. « وقتی با رفتار درست به خودشناسی نایل آمدید، از زندگانی گذشته رهایی یافته و باید بقیه حیات را بدون بدهی اضافی سپری کنید، اگر به این مرتبه رسیده باشی ، بعد از مرگ به جهان بر نمی گردی.»</a:t>
            </a:r>
            <a:endParaRPr lang="en-US" sz="3600" dirty="0" smtClean="0">
              <a:effectLst/>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1457836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lnSpcReduction="10000"/>
          </a:bodyPr>
          <a:lstStyle/>
          <a:p>
            <a:pPr marL="228600" algn="justLow"/>
            <a:r>
              <a:rPr lang="fa-IR" dirty="0" smtClean="0">
                <a:effectLst/>
                <a:latin typeface="Times New Roman"/>
                <a:ea typeface="Times New Roman"/>
                <a:cs typeface="Tahoma"/>
              </a:rPr>
              <a:t> </a:t>
            </a:r>
            <a:endParaRPr lang="en-US" sz="2400" dirty="0" smtClean="0">
              <a:effectLst/>
              <a:latin typeface="Times New Roman"/>
              <a:ea typeface="Times New Roman"/>
            </a:endParaRPr>
          </a:p>
          <a:p>
            <a:pPr marL="228600" algn="justLow"/>
            <a:r>
              <a:rPr lang="en-US" dirty="0" smtClean="0">
                <a:effectLst/>
                <a:latin typeface="Tahoma"/>
                <a:ea typeface="Times New Roman"/>
              </a:rPr>
              <a:t>2-</a:t>
            </a:r>
            <a:r>
              <a:rPr lang="fa-IR" dirty="0" smtClean="0">
                <a:effectLst/>
                <a:latin typeface="Times New Roman"/>
                <a:ea typeface="Times New Roman"/>
                <a:cs typeface="Tahoma"/>
              </a:rPr>
              <a:t>بیش از یکصد تمرین روحانی گوناگون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در اکنکار </a:t>
            </a:r>
            <a:r>
              <a:rPr lang="fa-IR" dirty="0" smtClean="0">
                <a:effectLst/>
                <a:latin typeface="Times New Roman"/>
                <a:ea typeface="Times New Roman"/>
                <a:cs typeface="Tahoma"/>
              </a:rPr>
              <a:t>هست که از جمله ، خواندن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a:t>
            </a:r>
            <a:r>
              <a:rPr lang="en-US" dirty="0" smtClean="0">
                <a:solidFill>
                  <a:srgbClr xmlns:mc="http://schemas.openxmlformats.org/markup-compatibility/2006" xmlns:a14="http://schemas.microsoft.com/office/drawing/2007/7/7/main" val="C00000" mc:Ignorable=""/>
                </a:solidFill>
                <a:effectLst/>
                <a:latin typeface="Tahoma"/>
                <a:ea typeface="Times New Roman"/>
              </a:rPr>
              <a:t>HV</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 </a:t>
            </a:r>
            <a:r>
              <a:rPr lang="fa-IR" dirty="0" smtClean="0">
                <a:effectLst/>
                <a:latin typeface="Times New Roman"/>
                <a:ea typeface="Times New Roman"/>
                <a:cs typeface="Tahoma"/>
              </a:rPr>
              <a:t>است و عقیده بر این است که این واژه نام قدیمی خداست.</a:t>
            </a:r>
            <a:endParaRPr lang="en-US" sz="2400" dirty="0" smtClean="0">
              <a:effectLst/>
              <a:latin typeface="Times New Roman"/>
              <a:ea typeface="Times New Roman"/>
            </a:endParaRPr>
          </a:p>
          <a:p>
            <a:pPr marL="228600" algn="justLow"/>
            <a:r>
              <a:rPr lang="fa-IR" dirty="0" smtClean="0">
                <a:effectLst/>
                <a:latin typeface="Times New Roman"/>
                <a:ea typeface="Times New Roman"/>
                <a:cs typeface="Tahoma"/>
              </a:rPr>
              <a:t>تمرین دیگر ، عبارت است از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تمرکز روی نور و صوت </a:t>
            </a:r>
            <a:r>
              <a:rPr lang="fa-IR" dirty="0" smtClean="0">
                <a:effectLst/>
                <a:latin typeface="Times New Roman"/>
                <a:ea typeface="Times New Roman"/>
                <a:cs typeface="Tahoma"/>
              </a:rPr>
              <a:t>یا چیزی که به شکل روحانی ماهانتا معروف است. هارولد کلمپ ، فهرستی از تمرین های روحانی را درباره رویاها در کتابش با عنوان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 هنر رویابینی روحانی » </a:t>
            </a:r>
            <a:r>
              <a:rPr lang="fa-IR" dirty="0" smtClean="0">
                <a:effectLst/>
                <a:latin typeface="Times New Roman"/>
                <a:ea typeface="Times New Roman"/>
                <a:cs typeface="Tahoma"/>
              </a:rPr>
              <a:t>آورده است، رویاها در تمرین اکنکار تحت رهبری هارولد کلمپ بسیار با اهمیت شدند، از چلای کوشا انتظار می رود که از راه مکاشفه نیز که دارای چهار مرحله است ، طی طریق کند.</a:t>
            </a:r>
            <a:endParaRPr lang="en-US" sz="2400" dirty="0" smtClean="0">
              <a:effectLst/>
              <a:latin typeface="Times New Roman"/>
              <a:ea typeface="Times New Roman"/>
            </a:endParaRPr>
          </a:p>
          <a:p>
            <a:r>
              <a:rPr lang="fa-IR" sz="2400" dirty="0" smtClean="0">
                <a:effectLst/>
                <a:latin typeface="Times New Roman"/>
                <a:ea typeface="Times New Roman"/>
                <a:cs typeface="B Mitra"/>
              </a:rPr>
              <a:t> -  رجوع شود به سایت </a:t>
            </a:r>
            <a:r>
              <a:rPr lang="en-US" sz="2400" u="sng" dirty="0" smtClean="0">
                <a:solidFill>
                  <a:srgbClr xmlns:mc="http://schemas.openxmlformats.org/markup-compatibility/2006" xmlns:a14="http://schemas.microsoft.com/office/drawing/2007/7/7/main" val="0000FF" mc:Ignorable=""/>
                </a:solidFill>
                <a:effectLst/>
                <a:latin typeface="Times New Roman"/>
                <a:ea typeface="Times New Roman"/>
                <a:cs typeface="B Mitra"/>
                <a:hlinkClick r:id="rId2"/>
              </a:rPr>
              <a:t>www</a:t>
            </a:r>
            <a:r>
              <a:rPr lang="fa-IR" sz="2400" u="sng" dirty="0" smtClean="0">
                <a:solidFill>
                  <a:srgbClr xmlns:mc="http://schemas.openxmlformats.org/markup-compatibility/2006" xmlns:a14="http://schemas.microsoft.com/office/drawing/2007/7/7/main" val="0000FF" mc:Ignorable=""/>
                </a:solidFill>
                <a:effectLst/>
                <a:latin typeface="Times New Roman"/>
                <a:ea typeface="Times New Roman"/>
                <a:hlinkClick r:id="rId2"/>
              </a:rPr>
              <a:t>.</a:t>
            </a:r>
            <a:r>
              <a:rPr lang="en-US" sz="2400" u="sng" dirty="0" smtClean="0">
                <a:solidFill>
                  <a:srgbClr xmlns:mc="http://schemas.openxmlformats.org/markup-compatibility/2006" xmlns:a14="http://schemas.microsoft.com/office/drawing/2007/7/7/main" val="0000FF" mc:Ignorable=""/>
                </a:solidFill>
                <a:effectLst/>
                <a:latin typeface="Times New Roman"/>
                <a:ea typeface="Times New Roman"/>
                <a:cs typeface="B Mitra"/>
                <a:hlinkClick r:id="rId2"/>
              </a:rPr>
              <a:t>bfnews,ir</a:t>
            </a:r>
            <a:r>
              <a:rPr lang="en-US" sz="2400" dirty="0" smtClean="0">
                <a:effectLst/>
                <a:latin typeface="B Mitra"/>
                <a:ea typeface="Times New Roman"/>
              </a:rPr>
              <a:t> </a:t>
            </a:r>
            <a:r>
              <a:rPr lang="fa-IR" sz="2400" dirty="0" smtClean="0">
                <a:effectLst/>
                <a:latin typeface="B Mitra"/>
                <a:ea typeface="Times New Roman"/>
              </a:rPr>
              <a:t>،نوشته شده در تاریخ 5/خرداد/89 و ماهنامه اخبار ادیان ، شماره 2 </a:t>
            </a:r>
            <a:endParaRPr lang="en-US" sz="1600" dirty="0" smtClean="0">
              <a:effectLst/>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283020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08280" algn="justLow"/>
            <a:r>
              <a:rPr lang="fa-IR" sz="4000" dirty="0" smtClean="0">
                <a:effectLst/>
                <a:latin typeface="Times New Roman"/>
                <a:ea typeface="Times New Roman"/>
                <a:cs typeface="Tahoma"/>
              </a:rPr>
              <a:t>خلاصه این که در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طریقت اک </a:t>
            </a:r>
            <a:r>
              <a:rPr lang="fa-IR" sz="4000" dirty="0" smtClean="0">
                <a:effectLst/>
                <a:latin typeface="Times New Roman"/>
                <a:ea typeface="Times New Roman"/>
                <a:cs typeface="Tahoma"/>
              </a:rPr>
              <a:t>، باید روح را از بدن جدا کرد ، و برای نیل به این هدف راهکارهای مختلفی ارائه می کنند که از جمله این راهکارها:</a:t>
            </a:r>
            <a:endParaRPr lang="en-US" sz="4000" dirty="0" smtClean="0">
              <a:effectLst/>
              <a:latin typeface="Times New Roman"/>
              <a:ea typeface="Times New Roman"/>
            </a:endParaRPr>
          </a:p>
          <a:p>
            <a:pPr lvl="0" algn="justLow">
              <a:buFont typeface="Times New Roman"/>
              <a:buChar char="-"/>
              <a:tabLst>
                <a:tab pos="457200" algn="l"/>
              </a:tabLst>
            </a:pP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استفاده از مواد مخدر به تمامی انواع آن</a:t>
            </a:r>
            <a:endParaRPr lang="en-US" sz="4000" dirty="0" smtClean="0">
              <a:solidFill>
                <a:srgbClr xmlns:mc="http://schemas.openxmlformats.org/markup-compatibility/2006" xmlns:a14="http://schemas.microsoft.com/office/drawing/2007/7/7/main" val="C00000" mc:Ignorable=""/>
              </a:solidFill>
              <a:effectLst/>
              <a:latin typeface="Times New Roman"/>
              <a:ea typeface="Times New Roman"/>
              <a:cs typeface="B Mitra"/>
            </a:endParaRPr>
          </a:p>
          <a:p>
            <a:pPr lvl="0" algn="justLow">
              <a:buFont typeface="Times New Roman"/>
              <a:buChar char="-"/>
              <a:tabLst>
                <a:tab pos="457200" algn="l"/>
              </a:tabLst>
            </a:pP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روابط جنسی آزاد </a:t>
            </a:r>
            <a:endParaRPr lang="en-US" sz="4000" dirty="0" smtClean="0">
              <a:solidFill>
                <a:srgbClr xmlns:mc="http://schemas.openxmlformats.org/markup-compatibility/2006" xmlns:a14="http://schemas.microsoft.com/office/drawing/2007/7/7/main" val="C00000" mc:Ignorable=""/>
              </a:solidFill>
              <a:effectLst/>
              <a:latin typeface="Times New Roman"/>
              <a:ea typeface="Times New Roman"/>
              <a:cs typeface="B Mitra"/>
            </a:endParaRPr>
          </a:p>
          <a:p>
            <a:pPr lvl="0" algn="justLow">
              <a:buFont typeface="Times New Roman"/>
              <a:buChar char="-"/>
              <a:tabLst>
                <a:tab pos="457200" algn="l"/>
              </a:tabLst>
            </a:pP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یوگا</a:t>
            </a:r>
            <a:endParaRPr lang="en-US" sz="4000" dirty="0" smtClean="0">
              <a:solidFill>
                <a:srgbClr xmlns:mc="http://schemas.openxmlformats.org/markup-compatibility/2006" xmlns:a14="http://schemas.microsoft.com/office/drawing/2007/7/7/main" val="C00000" mc:Ignorable=""/>
              </a:solidFill>
              <a:effectLst/>
              <a:latin typeface="Times New Roman"/>
              <a:ea typeface="Times New Roman"/>
              <a:cs typeface="B Mitra"/>
            </a:endParaRPr>
          </a:p>
          <a:p>
            <a:pPr lvl="0" algn="justLow">
              <a:buFont typeface="Times New Roman"/>
              <a:buChar char="-"/>
              <a:tabLst>
                <a:tab pos="457200" algn="l"/>
              </a:tabLst>
            </a:pP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نوشیدن مشروبات الکلی</a:t>
            </a:r>
            <a:endParaRPr lang="en-US" sz="4000" dirty="0" smtClean="0">
              <a:solidFill>
                <a:srgbClr xmlns:mc="http://schemas.openxmlformats.org/markup-compatibility/2006" xmlns:a14="http://schemas.microsoft.com/office/drawing/2007/7/7/main" val="C00000" mc:Ignorable=""/>
              </a:solidFill>
              <a:effectLst/>
              <a:latin typeface="Times New Roman"/>
              <a:ea typeface="Times New Roman"/>
              <a:cs typeface="B Mitra"/>
            </a:endParaRPr>
          </a:p>
          <a:p>
            <a:endParaRPr lang="fa-IR" sz="40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921457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08280" algn="justLow"/>
            <a:r>
              <a:rPr lang="fa-IR" sz="3600" dirty="0" smtClean="0">
                <a:effectLst/>
                <a:latin typeface="Times New Roman"/>
                <a:ea typeface="Times New Roman"/>
                <a:cs typeface="Tahoma"/>
              </a:rPr>
              <a:t>و متأسفانه یکی از طریقت های سِرّی که در ایران در حال نفوذ بسیار گسترده است.         و می توان گفت با نفوذترین طریقت های ذکر شده </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در ایران اول اوشو و بعد اکنکار </a:t>
            </a:r>
            <a:r>
              <a:rPr lang="fa-IR" sz="3600" dirty="0" smtClean="0">
                <a:effectLst/>
                <a:latin typeface="Times New Roman"/>
                <a:ea typeface="Times New Roman"/>
                <a:cs typeface="Tahoma"/>
              </a:rPr>
              <a:t>است و شاید بتوان گفت در میان </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جنبش های شبه معنوی جدید، اکنکار ، </a:t>
            </a:r>
            <a:r>
              <a:rPr lang="fa-IR" sz="3600" dirty="0" smtClean="0">
                <a:effectLst/>
                <a:latin typeface="Times New Roman"/>
                <a:ea typeface="Times New Roman"/>
                <a:cs typeface="Tahoma"/>
              </a:rPr>
              <a:t>تنها فرقه شبه دینی است که به صورت منسجم تر و مشخص تر در ایران به فعالیت پرداخت است.</a:t>
            </a:r>
            <a:endParaRPr lang="en-US" sz="3600" dirty="0" smtClean="0">
              <a:effectLst/>
              <a:latin typeface="Times New Roman"/>
              <a:ea typeface="Times New Roman"/>
            </a:endParaRPr>
          </a:p>
          <a:p>
            <a:r>
              <a:rPr lang="fa-IR" sz="3600" dirty="0" smtClean="0">
                <a:effectLst/>
                <a:latin typeface="Times New Roman"/>
                <a:ea typeface="Times New Roman"/>
                <a:cs typeface="B Mitra"/>
              </a:rPr>
              <a:t> </a:t>
            </a:r>
            <a:r>
              <a:rPr lang="fa-IR" sz="2000" dirty="0" smtClean="0">
                <a:effectLst/>
                <a:latin typeface="Times New Roman"/>
                <a:ea typeface="Times New Roman"/>
                <a:cs typeface="B Mitra"/>
              </a:rPr>
              <a:t>- رجوع شود به سایت </a:t>
            </a:r>
            <a:r>
              <a:rPr lang="en-US" sz="2000" u="sng" dirty="0" smtClean="0">
                <a:solidFill>
                  <a:srgbClr xmlns:mc="http://schemas.openxmlformats.org/markup-compatibility/2006" xmlns:a14="http://schemas.microsoft.com/office/drawing/2007/7/7/main" val="0000FF" mc:Ignorable=""/>
                </a:solidFill>
                <a:effectLst/>
                <a:latin typeface="Times New Roman"/>
                <a:ea typeface="Times New Roman"/>
                <a:cs typeface="B Mitra"/>
                <a:hlinkClick r:id="rId2"/>
              </a:rPr>
              <a:t>www</a:t>
            </a:r>
            <a:r>
              <a:rPr lang="fa-IR" sz="2000" u="sng" dirty="0" smtClean="0">
                <a:solidFill>
                  <a:srgbClr xmlns:mc="http://schemas.openxmlformats.org/markup-compatibility/2006" xmlns:a14="http://schemas.microsoft.com/office/drawing/2007/7/7/main" val="0000FF" mc:Ignorable=""/>
                </a:solidFill>
                <a:effectLst/>
                <a:latin typeface="Times New Roman"/>
                <a:ea typeface="Times New Roman"/>
                <a:hlinkClick r:id="rId2"/>
              </a:rPr>
              <a:t>.</a:t>
            </a:r>
            <a:r>
              <a:rPr lang="en-US" sz="2000" u="sng" dirty="0" smtClean="0">
                <a:solidFill>
                  <a:srgbClr xmlns:mc="http://schemas.openxmlformats.org/markup-compatibility/2006" xmlns:a14="http://schemas.microsoft.com/office/drawing/2007/7/7/main" val="0000FF" mc:Ignorable=""/>
                </a:solidFill>
                <a:effectLst/>
                <a:latin typeface="Times New Roman"/>
                <a:ea typeface="Times New Roman"/>
                <a:cs typeface="B Mitra"/>
                <a:hlinkClick r:id="rId2"/>
              </a:rPr>
              <a:t>hajhamid</a:t>
            </a:r>
            <a:r>
              <a:rPr lang="fa-IR" sz="2000" u="sng" dirty="0" smtClean="0">
                <a:solidFill>
                  <a:srgbClr xmlns:mc="http://schemas.openxmlformats.org/markup-compatibility/2006" xmlns:a14="http://schemas.microsoft.com/office/drawing/2007/7/7/main" val="0000FF" mc:Ignorable=""/>
                </a:solidFill>
                <a:effectLst/>
                <a:latin typeface="Times New Roman"/>
                <a:ea typeface="Times New Roman"/>
                <a:hlinkClick r:id="rId2"/>
              </a:rPr>
              <a:t>.</a:t>
            </a:r>
            <a:r>
              <a:rPr lang="en-US" sz="2000" u="sng" dirty="0" smtClean="0">
                <a:solidFill>
                  <a:srgbClr xmlns:mc="http://schemas.openxmlformats.org/markup-compatibility/2006" xmlns:a14="http://schemas.microsoft.com/office/drawing/2007/7/7/main" val="0000FF" mc:Ignorable=""/>
                </a:solidFill>
                <a:effectLst/>
                <a:latin typeface="Times New Roman"/>
                <a:ea typeface="Times New Roman"/>
                <a:cs typeface="B Mitra"/>
                <a:hlinkClick r:id="rId2"/>
              </a:rPr>
              <a:t>persianing</a:t>
            </a:r>
            <a:r>
              <a:rPr lang="fa-IR" sz="2000" u="sng" dirty="0" smtClean="0">
                <a:solidFill>
                  <a:srgbClr xmlns:mc="http://schemas.openxmlformats.org/markup-compatibility/2006" xmlns:a14="http://schemas.microsoft.com/office/drawing/2007/7/7/main" val="0000FF" mc:Ignorable=""/>
                </a:solidFill>
                <a:effectLst/>
                <a:latin typeface="Times New Roman"/>
                <a:ea typeface="Times New Roman"/>
                <a:hlinkClick r:id="rId2"/>
              </a:rPr>
              <a:t>.</a:t>
            </a:r>
            <a:r>
              <a:rPr lang="en-US" sz="2000" u="sng" dirty="0" smtClean="0">
                <a:solidFill>
                  <a:srgbClr xmlns:mc="http://schemas.openxmlformats.org/markup-compatibility/2006" xmlns:a14="http://schemas.microsoft.com/office/drawing/2007/7/7/main" val="0000FF" mc:Ignorable=""/>
                </a:solidFill>
                <a:effectLst/>
                <a:latin typeface="Times New Roman"/>
                <a:ea typeface="Times New Roman"/>
                <a:cs typeface="B Mitra"/>
                <a:hlinkClick r:id="rId2"/>
              </a:rPr>
              <a:t>ir</a:t>
            </a:r>
            <a:r>
              <a:rPr lang="fa-IR" sz="2000" dirty="0" smtClean="0">
                <a:effectLst/>
                <a:latin typeface="Times New Roman"/>
                <a:ea typeface="Times New Roman"/>
                <a:cs typeface="B Mitra"/>
              </a:rPr>
              <a:t> ، تهاجم خاموش 3 </a:t>
            </a:r>
            <a:endParaRPr lang="en-US" sz="20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2396620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r>
              <a:rPr lang="fa-IR" sz="3600" dirty="0" smtClean="0">
                <a:effectLst/>
                <a:ea typeface="Times New Roman"/>
                <a:cs typeface="Tahoma"/>
              </a:rPr>
              <a:t>بعدها مدعی شد که     </a:t>
            </a:r>
            <a:r>
              <a:rPr lang="fa-IR" sz="3600" dirty="0" smtClean="0">
                <a:solidFill>
                  <a:srgbClr xmlns:mc="http://schemas.openxmlformats.org/markup-compatibility/2006" xmlns:a14="http://schemas.microsoft.com/office/drawing/2007/7/7/main" val="FF0000" mc:Ignorable=""/>
                </a:solidFill>
                <a:effectLst/>
                <a:ea typeface="Times New Roman"/>
                <a:cs typeface="Tahoma"/>
              </a:rPr>
              <a:t>سودار سینگ </a:t>
            </a:r>
            <a:r>
              <a:rPr lang="fa-IR" sz="3600" dirty="0" smtClean="0">
                <a:effectLst/>
                <a:ea typeface="Times New Roman"/>
                <a:cs typeface="Tahoma"/>
              </a:rPr>
              <a:t>نهصد و هفتادمین استاد حکمت باستانی </a:t>
            </a:r>
            <a:r>
              <a:rPr lang="fa-IR" sz="3600" dirty="0" smtClean="0">
                <a:solidFill>
                  <a:srgbClr xmlns:mc="http://schemas.openxmlformats.org/markup-compatibility/2006" xmlns:a14="http://schemas.microsoft.com/office/drawing/2007/7/7/main" val="FF0000" mc:Ignorable=""/>
                </a:solidFill>
                <a:effectLst/>
                <a:ea typeface="Times New Roman"/>
                <a:cs typeface="Tahoma"/>
              </a:rPr>
              <a:t>«اِک » </a:t>
            </a:r>
            <a:r>
              <a:rPr lang="fa-IR" sz="3600" dirty="0" smtClean="0">
                <a:effectLst/>
                <a:ea typeface="Times New Roman"/>
                <a:cs typeface="Tahoma"/>
              </a:rPr>
              <a:t>است و پیش از او نیز        نهصد و شصت و نه استاد بزرگ </a:t>
            </a:r>
            <a:r>
              <a:rPr lang="fa-IR" sz="3600" dirty="0" smtClean="0">
                <a:solidFill>
                  <a:srgbClr xmlns:mc="http://schemas.openxmlformats.org/markup-compatibility/2006" xmlns:a14="http://schemas.microsoft.com/office/drawing/2007/7/7/main" val="FF0000" mc:Ignorable=""/>
                </a:solidFill>
                <a:effectLst/>
                <a:ea typeface="Times New Roman"/>
                <a:cs typeface="Tahoma"/>
              </a:rPr>
              <a:t>اک</a:t>
            </a:r>
            <a:r>
              <a:rPr lang="fa-IR" sz="3600" dirty="0" smtClean="0">
                <a:effectLst/>
                <a:ea typeface="Times New Roman"/>
                <a:cs typeface="Tahoma"/>
              </a:rPr>
              <a:t> در طول تاریخ بوده اند، </a:t>
            </a:r>
            <a:r>
              <a:rPr lang="fa-IR" sz="3600" dirty="0" smtClean="0">
                <a:solidFill>
                  <a:srgbClr xmlns:mc="http://schemas.openxmlformats.org/markup-compatibility/2006" xmlns:a14="http://schemas.microsoft.com/office/drawing/2007/7/7/main" val="FF0000" mc:Ignorable=""/>
                </a:solidFill>
                <a:effectLst/>
                <a:ea typeface="Times New Roman"/>
                <a:cs typeface="Tahoma"/>
              </a:rPr>
              <a:t>سودار سینگ </a:t>
            </a:r>
            <a:r>
              <a:rPr lang="fa-IR" sz="3600" dirty="0" smtClean="0">
                <a:effectLst/>
                <a:ea typeface="Times New Roman"/>
                <a:cs typeface="Tahoma"/>
              </a:rPr>
              <a:t>نیز ایشان را برای ادامه تحصیل و سلوکش به شخصی افسانه ای به نام </a:t>
            </a:r>
            <a:r>
              <a:rPr lang="fa-IR" sz="3600" dirty="0" smtClean="0">
                <a:solidFill>
                  <a:srgbClr xmlns:mc="http://schemas.openxmlformats.org/markup-compatibility/2006" xmlns:a14="http://schemas.microsoft.com/office/drawing/2007/7/7/main" val="FF0000" mc:Ignorable=""/>
                </a:solidFill>
                <a:effectLst/>
                <a:ea typeface="Times New Roman"/>
                <a:cs typeface="Tahoma"/>
              </a:rPr>
              <a:t>« رِبازارتارِز » </a:t>
            </a:r>
            <a:r>
              <a:rPr lang="fa-IR" sz="3600" dirty="0" smtClean="0">
                <a:effectLst/>
                <a:ea typeface="Times New Roman"/>
                <a:cs typeface="Tahoma"/>
              </a:rPr>
              <a:t>معرفی کرد، بر اساس نقل </a:t>
            </a:r>
            <a:r>
              <a:rPr lang="fa-IR" sz="3600" dirty="0" smtClean="0">
                <a:solidFill>
                  <a:srgbClr xmlns:mc="http://schemas.openxmlformats.org/markup-compatibility/2006" xmlns:a14="http://schemas.microsoft.com/office/drawing/2007/7/7/main" val="FF0000" mc:Ignorable=""/>
                </a:solidFill>
                <a:effectLst/>
                <a:ea typeface="Times New Roman"/>
                <a:cs typeface="Tahoma"/>
              </a:rPr>
              <a:t>توئیچل</a:t>
            </a:r>
            <a:r>
              <a:rPr lang="fa-IR" sz="3600" dirty="0" smtClean="0">
                <a:effectLst/>
                <a:ea typeface="Times New Roman"/>
                <a:cs typeface="Tahoma"/>
              </a:rPr>
              <a:t> وی حدود 500 و اندی سال دارد و هنوز زنده است.</a:t>
            </a:r>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11007945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indent="210820" algn="justLow"/>
            <a:r>
              <a:rPr lang="fa-IR" sz="3600" b="1" dirty="0" smtClean="0">
                <a:effectLst/>
                <a:latin typeface="Times New Roman"/>
                <a:ea typeface="Times New Roman"/>
                <a:cs typeface="Tahoma"/>
              </a:rPr>
              <a:t>نقد مبانی </a:t>
            </a:r>
            <a:r>
              <a:rPr lang="fa-IR" sz="3600" b="1"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اکنکار</a:t>
            </a:r>
            <a:r>
              <a:rPr lang="fa-IR" sz="3600" b="1" dirty="0" smtClean="0">
                <a:effectLst/>
                <a:latin typeface="Times New Roman"/>
                <a:ea typeface="Times New Roman"/>
                <a:cs typeface="Tahoma"/>
              </a:rPr>
              <a:t> </a:t>
            </a:r>
            <a:endParaRPr lang="en-US" sz="3600" dirty="0" smtClean="0">
              <a:effectLst/>
              <a:latin typeface="Times New Roman"/>
              <a:ea typeface="Times New Roman"/>
            </a:endParaRPr>
          </a:p>
          <a:p>
            <a:pPr marL="210820" indent="-210820" algn="justLow"/>
            <a:r>
              <a:rPr lang="fa-IR" sz="3600" dirty="0" smtClean="0">
                <a:effectLst/>
                <a:latin typeface="Times New Roman"/>
                <a:ea typeface="Times New Roman"/>
                <a:cs typeface="Tahoma"/>
              </a:rPr>
              <a:t>     تناسخ از جمله اعتقادات </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فرقه اکنکار </a:t>
            </a:r>
            <a:r>
              <a:rPr lang="fa-IR" sz="3600" dirty="0" smtClean="0">
                <a:effectLst/>
                <a:latin typeface="Times New Roman"/>
                <a:ea typeface="Times New Roman"/>
                <a:cs typeface="Tahoma"/>
              </a:rPr>
              <a:t>است که جهان فیزیکی را محل وقوع آن معرفی     می کند. بنابر تعالیم این فرقه ، کالبد نورانی محلی است که روح آدمی پس از مرگ در آن می ماند، تا آنکه به کالبد جسمانی دیگری در جهان فیزیکی وارد شود و همان طور که     می دانیم ، این مسئله در معارضت با باور ادیان ابراهیمی است ،</a:t>
            </a:r>
            <a:endParaRPr lang="en-US" sz="3600" dirty="0" smtClean="0">
              <a:effectLst/>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169230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10820" indent="-210820" algn="justLow"/>
            <a:r>
              <a:rPr lang="fa-IR" dirty="0" smtClean="0">
                <a:effectLst/>
                <a:latin typeface="Times New Roman"/>
                <a:ea typeface="Times New Roman"/>
                <a:cs typeface="Tahoma"/>
              </a:rPr>
              <a:t> </a:t>
            </a:r>
            <a:r>
              <a:rPr lang="fa-IR" sz="3200" dirty="0" smtClean="0">
                <a:effectLst/>
                <a:latin typeface="Times New Roman"/>
                <a:ea typeface="Times New Roman"/>
                <a:cs typeface="Tahoma"/>
              </a:rPr>
              <a:t>فیلسوفان مسلمان نیز بر این آموزه ادیان ابراهیمی ، برهان اقامه کرده و بازگشت روح به دنیا را محال دانسته اند.     ( البته بحث تناسخ و نقد و بررسی آن قبلاً در </a:t>
            </a:r>
            <a:r>
              <a:rPr lang="fa-IR" sz="32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عرفان سای بابا </a:t>
            </a:r>
            <a:r>
              <a:rPr lang="fa-IR" sz="3200" dirty="0" smtClean="0">
                <a:effectLst/>
                <a:latin typeface="Times New Roman"/>
                <a:ea typeface="Times New Roman"/>
                <a:cs typeface="Tahoma"/>
              </a:rPr>
              <a:t>بیان شده است) کتب فلسفی و کلامی مسلمین شامل ادله متعددی بر بطلان تناسخ است، نکته دیگر آنکه مبدعان </a:t>
            </a:r>
            <a:r>
              <a:rPr lang="fa-IR" sz="32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اکنکار</a:t>
            </a:r>
            <a:r>
              <a:rPr lang="fa-IR" sz="3200" dirty="0" smtClean="0">
                <a:effectLst/>
                <a:latin typeface="Times New Roman"/>
                <a:ea typeface="Times New Roman"/>
                <a:cs typeface="Tahoma"/>
              </a:rPr>
              <a:t> از وجود کالبدهای گوناگون برای انسان و جهان های متعدد خبر می دهند که انسان با ترک هر کالبدی به جهانی از   جهان ها وارد و از جهان پیشین خود خارج می شود ،</a:t>
            </a:r>
            <a:endParaRPr lang="en-US" sz="3200" dirty="0" smtClean="0">
              <a:effectLst/>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42427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r>
              <a:rPr lang="fa-IR" sz="3600" dirty="0" smtClean="0">
                <a:effectLst/>
                <a:ea typeface="Times New Roman"/>
                <a:cs typeface="Tahoma"/>
              </a:rPr>
              <a:t>اکنون پرسش آن است که چه دلیلی  بر وجود جهان هایی با کیفیت های ارایه شده از سوی این فرقه وجود دارد؟آیا تجربه باطنی یک فرد بدون آنکه دلیلی بر اثباتش ارائه کند ، برای دیگران قابل اعتنا است؟ بویژه آنکه در تعالیم همین فرقه، بر این معنا تأکید می شود که تجربه باطنی هر کس مختص به خود اوست و شامل دیگری نمی شود، البته وجود طبقات گوناگون برای هستی و به تعبیری جهان های دیگر، امری مسلم در ادیان ابراهیمی است،</a:t>
            </a:r>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3722305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10820" indent="-210820" algn="justLow"/>
            <a:r>
              <a:rPr lang="fa-IR" dirty="0" smtClean="0">
                <a:effectLst/>
                <a:latin typeface="Times New Roman"/>
                <a:ea typeface="Times New Roman"/>
                <a:cs typeface="Tahoma"/>
              </a:rPr>
              <a:t>ولی آنچه ادیان با عنوان طبقات آسمان یا عوامل گوناگون هستی بیان کرده اند، با تکیه بر پذیرش عقلی – برهانی نبوت پیامبران، مبرهن می شود، در حالی که کدام برهان بر اثبات صداقت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آقای پال تويیچل </a:t>
            </a:r>
            <a:r>
              <a:rPr lang="fa-IR" dirty="0" smtClean="0">
                <a:effectLst/>
                <a:latin typeface="Times New Roman"/>
                <a:ea typeface="Times New Roman"/>
                <a:cs typeface="Tahoma"/>
              </a:rPr>
              <a:t>و صحت مطالبش اقامه شده است؟ ما نبوت پیامبران را باعقل خویش می پذیریم و آن گاه پذیرای اخبار غیبی آن ها می شویم، بنابراین پشتوانه وجود عوامل هستی در گفتار پیامبران ،عقل و برهان عقلی است در حالی که مدعیان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فرقه اکنکار </a:t>
            </a:r>
            <a:r>
              <a:rPr lang="fa-IR" dirty="0" smtClean="0">
                <a:effectLst/>
                <a:latin typeface="Times New Roman"/>
                <a:ea typeface="Times New Roman"/>
                <a:cs typeface="Tahoma"/>
              </a:rPr>
              <a:t>هیچ پشتوانه ای ندارند، و ادعاهایشان بی دلیل است و بدیهی است که ادعای بی دلیل ، مسموع و مقبول نخواهد بود.</a:t>
            </a:r>
            <a:endParaRPr lang="en-US" sz="2400" dirty="0" smtClean="0">
              <a:effectLst/>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4576422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r>
              <a:rPr lang="fa-IR" dirty="0" smtClean="0">
                <a:effectLst/>
                <a:ea typeface="Times New Roman"/>
                <a:cs typeface="Tahoma"/>
              </a:rPr>
              <a:t>اما در صورتی که این فرقه مدعیان خویش را منوط به تجربه باطنی دانسته و دیگران را به آزمون فرا خواند، به این معنا که بگوید آزمایش کنید تا صحت دعاوی بر شما آشکار شود، باید گفت همان گونه که آدمی در تفکر و استدلال ذهنی در معرض خطاست، همچنین در سلوک درونی و حرکت باطنی نیز در معرض لغزش است، با این تفاوت که امکان لغزش در تجارب عرفانی بسیار بیشتر از لغزش در تفکر و تعقل است، زیرا عرصه تجارب عرفانی بسی وسیع تر از عرصه مفاهیم و تصدیقات ذهنی است و آشنایی آدمی با این عرصه فراخ، کمتر از شناختنش از فضای ذهن است.</a:t>
            </a:r>
            <a:r>
              <a:rPr lang="en-US" dirty="0" smtClean="0">
                <a:effectLst/>
              </a:rPr>
              <a:t> </a:t>
            </a:r>
            <a:r>
              <a:rPr lang="fa-IR" sz="2400" dirty="0" smtClean="0">
                <a:effectLst/>
                <a:latin typeface="Times New Roman"/>
                <a:ea typeface="Times New Roman"/>
                <a:cs typeface="B Mitra"/>
              </a:rPr>
              <a:t> </a:t>
            </a:r>
            <a:endParaRPr lang="fa-IR" sz="2400" dirty="0" smtClean="0">
              <a:effectLst/>
              <a:latin typeface="Times New Roman"/>
              <a:ea typeface="Times New Roman"/>
              <a:cs typeface="B Mitra"/>
            </a:endParaRPr>
          </a:p>
          <a:p>
            <a:r>
              <a:rPr lang="fa-IR" sz="2400" dirty="0" smtClean="0">
                <a:effectLst/>
                <a:latin typeface="Times New Roman"/>
                <a:ea typeface="Times New Roman"/>
                <a:cs typeface="B Mitra"/>
              </a:rPr>
              <a:t>-  </a:t>
            </a:r>
            <a:r>
              <a:rPr lang="fa-IR" sz="2400" dirty="0" smtClean="0">
                <a:effectLst/>
                <a:latin typeface="Times New Roman"/>
                <a:ea typeface="Times New Roman"/>
                <a:cs typeface="B Mitra"/>
              </a:rPr>
              <a:t>کیانی ، محمد حسین، هفته نامه پگاه حوزه، شماره 272 ، بهمن 88  </a:t>
            </a:r>
            <a:endParaRPr lang="en-US" sz="1600" dirty="0" smtClean="0">
              <a:effectLst/>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30686043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marL="210820" algn="justLow"/>
            <a:r>
              <a:rPr lang="fa-IR" sz="4000" dirty="0" smtClean="0">
                <a:effectLst/>
                <a:latin typeface="Times New Roman"/>
                <a:ea typeface="Times New Roman"/>
                <a:cs typeface="Tahoma"/>
              </a:rPr>
              <a:t>دانشمندان منطق برای مصون ماندن ذهن از خطای در تفکر، قواعد مفصلی را تدارک و تنظیم کرده اند که منطق خوانده می شود، عارفان مسلمان نیز برای مصونیت مکاشفات و مشاهدات باطنی از توهمات ، معیارهایی بیان کرده اند که هر مشاهده ای ، مکاشفه ای ربانی تلقی نشود، </a:t>
            </a:r>
            <a:endParaRPr lang="en-US" sz="4000" dirty="0" smtClean="0">
              <a:effectLst/>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30120616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marL="210820" algn="justLow"/>
            <a:r>
              <a:rPr lang="fa-IR" sz="4400" dirty="0" smtClean="0">
                <a:effectLst/>
                <a:latin typeface="Times New Roman"/>
                <a:ea typeface="Times New Roman"/>
                <a:cs typeface="Tahoma"/>
              </a:rPr>
              <a:t>با وجود این ، در حالی که مدعیان و مروجان </a:t>
            </a:r>
            <a:r>
              <a:rPr lang="fa-IR" sz="44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فرقه اکنکار </a:t>
            </a:r>
            <a:r>
              <a:rPr lang="fa-IR" sz="4400" dirty="0" smtClean="0">
                <a:effectLst/>
                <a:latin typeface="Times New Roman"/>
                <a:ea typeface="Times New Roman"/>
                <a:cs typeface="Tahoma"/>
              </a:rPr>
              <a:t>اگر هم به واقع تجاربی در سفر روحی کسب کرده باشند، ولی هیچ معیاری در تمیز و تشخیص تجارب درست از ناردست در اختیار ندارند، و چه بسا به همین دلیل ، تجربه هر کس را منحصر به خود او می دانند، </a:t>
            </a:r>
            <a:endParaRPr lang="en-US" sz="4400" dirty="0" smtClean="0">
              <a:effectLst/>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0612774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10820" algn="justLow"/>
            <a:r>
              <a:rPr lang="fa-IR" dirty="0" smtClean="0">
                <a:effectLst/>
                <a:latin typeface="Times New Roman"/>
                <a:ea typeface="Times New Roman"/>
                <a:cs typeface="Tahoma"/>
              </a:rPr>
              <a:t>گویی نزد     آن ها مرزی بین واقعیت و توهم وجود ندارد و هر چه در این سفر دیده شود، حق پنداشته می شود ، لیکن ما برای ارزیابی معرفتی که حاصل مواجه و مکاشفات عرفانی است و از آن به عناوین مختلفی از قبیل</a:t>
            </a:r>
            <a:r>
              <a:rPr lang="fa-IR" dirty="0" smtClean="0">
                <a:solidFill>
                  <a:srgbClr xmlns:mc="http://schemas.openxmlformats.org/markup-compatibility/2006" xmlns:a14="http://schemas.microsoft.com/office/drawing/2007/7/7/main" val="FFC000" mc:Ignorable=""/>
                </a:solidFill>
                <a:effectLst/>
                <a:latin typeface="Times New Roman"/>
                <a:ea typeface="Times New Roman"/>
                <a:cs typeface="Tahoma"/>
              </a:rPr>
              <a:t> « ادراک عرفانی » ، « شهود عرفانی » ، کشف و شهود»،«مکاشفه و مشاهده» ، « معرفت قلبی »، « تجربه دینی »،    « تجربه عرفانی » </a:t>
            </a:r>
            <a:r>
              <a:rPr lang="fa-IR" dirty="0" smtClean="0">
                <a:effectLst/>
                <a:latin typeface="Times New Roman"/>
                <a:ea typeface="Times New Roman"/>
                <a:cs typeface="Tahoma"/>
              </a:rPr>
              <a:t>یاد می شود ، نیازمند میزانی هستیم تا بتوانیم مشاهده راستین را از مشاهده دروغین تشخیص دهیم، </a:t>
            </a:r>
            <a:endParaRPr lang="en-US" dirty="0" smtClean="0">
              <a:effectLst/>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10749264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10820" algn="justLow"/>
            <a:r>
              <a:rPr lang="fa-IR" sz="4000" dirty="0" smtClean="0">
                <a:effectLst/>
                <a:latin typeface="Times New Roman"/>
                <a:ea typeface="Times New Roman"/>
                <a:cs typeface="Tahoma"/>
              </a:rPr>
              <a:t>زیرا چنان که بسیاری از عارفان اذعان کرده اند، گاهی ساخته ها و بافته های خیال و احیاناً </a:t>
            </a:r>
            <a:r>
              <a:rPr lang="fa-IR" sz="4000" dirty="0" smtClean="0">
                <a:solidFill>
                  <a:srgbClr xmlns:mc="http://schemas.openxmlformats.org/markup-compatibility/2006" xmlns:a14="http://schemas.microsoft.com/office/drawing/2007/7/7/main" val="FFC000" mc:Ignorable=""/>
                </a:solidFill>
                <a:effectLst/>
                <a:latin typeface="Times New Roman"/>
                <a:ea typeface="Times New Roman"/>
                <a:cs typeface="Tahoma"/>
              </a:rPr>
              <a:t>القائات شیطانی و نفسانی </a:t>
            </a:r>
            <a:r>
              <a:rPr lang="fa-IR" sz="4000" dirty="0" smtClean="0">
                <a:effectLst/>
                <a:latin typeface="Times New Roman"/>
                <a:ea typeface="Times New Roman"/>
                <a:cs typeface="Tahoma"/>
              </a:rPr>
              <a:t>در جامه کشف و شهود برای سالک جلوه گر می شوند و حق و باطل ، آمیخته و سراب ، آب پنداشته می شود.</a:t>
            </a:r>
            <a:endParaRPr lang="en-US" sz="4000" dirty="0" smtClean="0">
              <a:effectLst/>
              <a:latin typeface="Times New Roman"/>
              <a:ea typeface="Times New Roman"/>
            </a:endParaRPr>
          </a:p>
          <a:p>
            <a:r>
              <a:rPr lang="fa-IR" sz="4000" dirty="0" smtClean="0">
                <a:effectLst/>
                <a:latin typeface="Times New Roman"/>
                <a:ea typeface="Times New Roman"/>
                <a:cs typeface="B Mitra"/>
              </a:rPr>
              <a:t> </a:t>
            </a:r>
            <a:r>
              <a:rPr lang="fa-IR" sz="2000" dirty="0" smtClean="0">
                <a:effectLst/>
                <a:latin typeface="Times New Roman"/>
                <a:ea typeface="Times New Roman"/>
                <a:cs typeface="B Mitra"/>
              </a:rPr>
              <a:t>-  شیروانی ، علی ، عرفان دینی و دین عرفانی ، ص 49  </a:t>
            </a:r>
            <a:endParaRPr lang="en-US" sz="2000" dirty="0" smtClean="0">
              <a:effectLst/>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36148107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10820" algn="justLow"/>
            <a:r>
              <a:rPr lang="fa-IR" sz="3600" dirty="0" smtClean="0">
                <a:effectLst/>
                <a:latin typeface="Times New Roman"/>
                <a:ea typeface="Times New Roman"/>
                <a:cs typeface="Tahoma"/>
              </a:rPr>
              <a:t>لذا نباید تصور کینم که مکاشفات عرفانی ، همواره مصون از خطار و اشتباه است، بلکه در مواردی آنچه در نظر سالک ، مکاشفه و شهود حقیقت جلوگر می شود، در واقع ساخته خیال و جزء القائات شیطانی است که تمیز و فرق نهادن میان آن ها بستگی به میزان سالک مکاشف دارد و نیز می توان از موازین دیگری بهره گرفت.</a:t>
            </a:r>
            <a:endParaRPr lang="en-US" sz="3600" dirty="0" smtClean="0">
              <a:effectLst/>
              <a:latin typeface="Times New Roman"/>
              <a:ea typeface="Times New Roman"/>
            </a:endParaRPr>
          </a:p>
          <a:p>
            <a:r>
              <a:rPr lang="fa-IR" sz="3600" dirty="0" smtClean="0">
                <a:effectLst/>
                <a:latin typeface="Times New Roman"/>
                <a:ea typeface="Times New Roman"/>
                <a:cs typeface="B Mitra"/>
              </a:rPr>
              <a:t> </a:t>
            </a:r>
            <a:r>
              <a:rPr lang="fa-IR" sz="2000" dirty="0" smtClean="0">
                <a:effectLst/>
                <a:latin typeface="Times New Roman"/>
                <a:ea typeface="Times New Roman"/>
                <a:cs typeface="B Mitra"/>
              </a:rPr>
              <a:t>-آشتیانی ، سید جلال الدین، شرح مقدمه قیصری ، ص 591 </a:t>
            </a:r>
            <a:r>
              <a:rPr lang="fa-IR" sz="2000" dirty="0" smtClean="0">
                <a:effectLst/>
                <a:latin typeface="Times New Roman"/>
                <a:ea typeface="Times New Roman"/>
              </a:rPr>
              <a:t>–</a:t>
            </a:r>
            <a:r>
              <a:rPr lang="fa-IR" sz="2000" dirty="0" smtClean="0">
                <a:effectLst/>
                <a:latin typeface="Times New Roman"/>
                <a:ea typeface="Times New Roman"/>
                <a:cs typeface="B Mitra"/>
              </a:rPr>
              <a:t> 594 </a:t>
            </a:r>
            <a:endParaRPr lang="en-US" sz="20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2108943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algn="justLow"/>
            <a:r>
              <a:rPr lang="fa-IR" sz="3600" dirty="0" smtClean="0">
                <a:effectLst/>
                <a:latin typeface="Times New Roman"/>
                <a:ea typeface="Times New Roman"/>
                <a:cs typeface="Tahoma"/>
              </a:rPr>
              <a:t>پس از ملاقات ادعایی اش با </a:t>
            </a:r>
            <a:r>
              <a:rPr lang="fa-IR" sz="3600"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 ربازار تارز» </a:t>
            </a:r>
            <a:r>
              <a:rPr lang="fa-IR" sz="3600" dirty="0" smtClean="0">
                <a:effectLst/>
                <a:latin typeface="Times New Roman"/>
                <a:ea typeface="Times New Roman"/>
                <a:cs typeface="Tahoma"/>
              </a:rPr>
              <a:t>بود که به موطن اصلی خود آمریکا بازگشت و در سال 1965 .م در ایالات متحده آمریکا ادعا کرد، که شیوه ای معنوی و آیین دینی با نام        </a:t>
            </a:r>
            <a:r>
              <a:rPr lang="fa-IR" sz="3600"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 اِکنکار</a:t>
            </a:r>
            <a:r>
              <a:rPr lang="fa-IR" sz="3600" dirty="0" smtClean="0">
                <a:effectLst/>
                <a:latin typeface="Times New Roman"/>
                <a:ea typeface="Times New Roman"/>
                <a:cs typeface="Tahoma"/>
              </a:rPr>
              <a:t>» کشف کرده است. و با نام معنوی </a:t>
            </a:r>
            <a:r>
              <a:rPr lang="fa-IR" sz="3600"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 پدر زاسک »  </a:t>
            </a:r>
            <a:r>
              <a:rPr lang="fa-IR" sz="3600" dirty="0" smtClean="0">
                <a:effectLst/>
                <a:latin typeface="Times New Roman"/>
                <a:ea typeface="Times New Roman"/>
                <a:cs typeface="Tahoma"/>
              </a:rPr>
              <a:t>مشغول تبلیغ مکتب خود شد . وی </a:t>
            </a:r>
            <a:r>
              <a:rPr lang="fa-IR" sz="3600"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اکنکا</a:t>
            </a:r>
            <a:r>
              <a:rPr lang="fa-IR" sz="3600" dirty="0" smtClean="0">
                <a:effectLst/>
                <a:latin typeface="Times New Roman"/>
                <a:ea typeface="Times New Roman"/>
                <a:cs typeface="Tahoma"/>
              </a:rPr>
              <a:t>ر را به </a:t>
            </a:r>
            <a:r>
              <a:rPr lang="fa-IR" sz="3600"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 دانش باستانی سفر روح » </a:t>
            </a:r>
            <a:r>
              <a:rPr lang="fa-IR" sz="3600" dirty="0" smtClean="0">
                <a:effectLst/>
                <a:latin typeface="Times New Roman"/>
                <a:ea typeface="Times New Roman"/>
                <a:cs typeface="Tahoma"/>
              </a:rPr>
              <a:t>تعریف کرد و مدعی شد که اکنکار کوتاه ترین راه و در نتیجه صراط مستقیم رسیدن به حقیقت است،</a:t>
            </a:r>
            <a:endParaRPr lang="en-US" sz="3600" dirty="0" smtClean="0">
              <a:effectLst/>
              <a:latin typeface="Times New Roman"/>
              <a:ea typeface="Times New Roman"/>
            </a:endParaRPr>
          </a:p>
          <a:p>
            <a:endParaRPr lang="fa-IR" sz="36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8408705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r>
              <a:rPr lang="fa-IR" sz="3600" dirty="0" smtClean="0">
                <a:effectLst/>
                <a:ea typeface="Times New Roman"/>
                <a:cs typeface="Tahoma"/>
              </a:rPr>
              <a:t>« </a:t>
            </a:r>
            <a:r>
              <a:rPr lang="fa-IR" sz="3600" dirty="0" smtClean="0">
                <a:solidFill>
                  <a:srgbClr xmlns:mc="http://schemas.openxmlformats.org/markup-compatibility/2006" xmlns:a14="http://schemas.microsoft.com/office/drawing/2007/7/7/main" val="00B050" mc:Ignorable=""/>
                </a:solidFill>
                <a:effectLst/>
                <a:ea typeface="Times New Roman"/>
                <a:cs typeface="Tahoma"/>
              </a:rPr>
              <a:t>محمد بن حمزه فناری » شارح مفتاح الغیب </a:t>
            </a:r>
            <a:r>
              <a:rPr lang="fa-IR" sz="3600" dirty="0" smtClean="0">
                <a:effectLst/>
                <a:ea typeface="Times New Roman"/>
                <a:cs typeface="Tahoma"/>
              </a:rPr>
              <a:t>در تبیین این نکته می گوید:« اگر بگویی که هر علمی ، میزان و قانونی دارد، که به وسیله آن، صحیح آنچه به آن اختصاص دارد، از سقیم آن باز شناخته می شود، مثل  «منطق » برای « علوم انظار » و « نحو » برای       « عبارت کتب و اخبار » و « عروض» برای « وزن اشعار» و  «موسیقی » برای « نغم اصوات و اوتار» آیا برای این علم ما، قوانینی مثل آن وجود دارد؟ </a:t>
            </a:r>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5487664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marL="210820" indent="-210820" algn="justLow"/>
            <a:r>
              <a:rPr lang="fa-IR" sz="4000" dirty="0" smtClean="0">
                <a:effectLst/>
                <a:latin typeface="Times New Roman"/>
                <a:ea typeface="Times New Roman"/>
                <a:cs typeface="Tahoma"/>
              </a:rPr>
              <a:t>برخی گفته اند: این علم ، درچارچوب حکم موازین قرار نمی گیرد، ما می گوییم، علمی که از هر جهت ، اشرف علوم است، چگونه از این شرف بی بهره است؟ </a:t>
            </a:r>
            <a:r>
              <a:rPr lang="fa-IR" sz="4000" dirty="0" smtClean="0">
                <a:solidFill>
                  <a:srgbClr xmlns:mc="http://schemas.openxmlformats.org/markup-compatibility/2006" xmlns:a14="http://schemas.microsoft.com/office/drawing/2007/7/7/main" val="00B050" mc:Ignorable=""/>
                </a:solidFill>
                <a:effectLst/>
                <a:latin typeface="Times New Roman"/>
                <a:ea typeface="Times New Roman"/>
                <a:cs typeface="Tahoma"/>
              </a:rPr>
              <a:t>معنای این سخن که گفته اند« تحت حکم موازین در نمی آید» این است که موازین آن، فراوان و دایره قوانین آن بسیار گسترده است» نه آنکه میزانی ندارد </a:t>
            </a:r>
            <a:r>
              <a:rPr lang="fa-IR" sz="4000" dirty="0" smtClean="0">
                <a:effectLst/>
                <a:latin typeface="Times New Roman"/>
                <a:ea typeface="Times New Roman"/>
                <a:cs typeface="Tahoma"/>
              </a:rPr>
              <a:t>،</a:t>
            </a:r>
            <a:endParaRPr lang="en-US" sz="4000" dirty="0" smtClean="0">
              <a:effectLst/>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6741987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r>
              <a:rPr lang="fa-IR" sz="3600" dirty="0" smtClean="0">
                <a:effectLst/>
                <a:ea typeface="Times New Roman"/>
                <a:cs typeface="Tahoma"/>
              </a:rPr>
              <a:t>این حقیقت در نزد کاملان به صحت پیوسته است که این علم بر حسب هر مرتبه ای ، نوعی دانش ضابطه مند به تعینات آن دارد و به استناد علم هر اسمی از اسماء الهی ، قدر مخصوصی از تجلیات آن اسم، و نسبت به هر فردی و موطنی از سماویات و ارضیات و حالی که از حالات گوناگون، و مقامی از مقامات متمکنه و وقتی از اوقات متجدده و شخصی از اشخاص متعدد، قوانین مضبوطی وجود دارد.»</a:t>
            </a:r>
            <a:endParaRPr lang="fa-IR" sz="36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10177470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lnSpcReduction="10000"/>
          </a:bodyPr>
          <a:lstStyle/>
          <a:p>
            <a:pPr marL="210820" algn="justLow"/>
            <a:r>
              <a:rPr lang="fa-IR" sz="3200" dirty="0" smtClean="0">
                <a:effectLst/>
                <a:latin typeface="Times New Roman"/>
                <a:ea typeface="Times New Roman"/>
                <a:cs typeface="Tahoma"/>
              </a:rPr>
              <a:t>« ابو حامد محمد بن خواجه افضل الدین بن حبیب الله »، از محققان عرفان شیعه و سرآمد خاندان آل ترکه ، مسئله نیاز عرفان به میزان را مورد اشاره قرار داده و بر آن تأکید         ورزیده ست:«پرسشی که فراوان در اذهان خلجان می کند ، این است که آیا ارباب عرفان مانند اصحاب نظر – که معارف و حقایق را با حجج و براهین به دست می آورند و با علمی آلی به نام منطق ، میان نظر صحیح و مفید حق با نظر فاسد ، تمایز می نهند و نیز        می توانند حق را از باطل باز شناسند، از میزان خاصی برای ارزیابی مواجید و حقایق عرفانی بهره می گیرند؟</a:t>
            </a:r>
            <a:endParaRPr lang="en-US" sz="3200" dirty="0" smtClean="0">
              <a:effectLst/>
              <a:latin typeface="Times New Roman"/>
              <a:ea typeface="Times New Roman"/>
            </a:endParaRPr>
          </a:p>
          <a:p>
            <a:endParaRPr lang="fa-IR" dirty="0"/>
          </a:p>
        </p:txBody>
      </p:sp>
      <p:sp>
        <p:nvSpPr>
          <p:cNvPr id="2" name="Title 1"/>
          <p:cNvSpPr>
            <a:spLocks noGrp="1"/>
          </p:cNvSpPr>
          <p:nvPr>
            <p:ph type="title"/>
          </p:nvPr>
        </p:nvSpPr>
        <p:spPr>
          <a:xfrm flipV="1">
            <a:off x="457200" y="142852"/>
            <a:ext cx="8229600" cy="131786"/>
          </a:xfrm>
        </p:spPr>
        <p:txBody>
          <a:bodyPr>
            <a:normAutofit fontScale="90000"/>
          </a:bodyPr>
          <a:lstStyle/>
          <a:p>
            <a:endParaRPr lang="fa-IR" dirty="0"/>
          </a:p>
        </p:txBody>
      </p:sp>
    </p:spTree>
    <p:extLst>
      <p:ext uri="{BB962C8B-B14F-4D97-AF65-F5344CB8AC3E}">
        <p14:creationId xmlns:p14="http://schemas.microsoft.com/office/powerpoint/2007/7/12/main" val="42158794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210820" algn="justLow"/>
            <a:r>
              <a:rPr lang="fa-IR" sz="4800" dirty="0" smtClean="0">
                <a:effectLst/>
                <a:latin typeface="Times New Roman"/>
                <a:ea typeface="Times New Roman"/>
                <a:cs typeface="Tahoma"/>
              </a:rPr>
              <a:t>و آیا اساساً نیازمند ابزار و میزان خاصی برای تشخیص مواجید و مکاشفات درست از نادرست می باشند یا آن که چون معارف و مواجید عرفانی از قبیل وجدانیات و در زمره ضروریاتند، عارفان چنین نیازی ندارند؟</a:t>
            </a:r>
            <a:endParaRPr lang="en-US" sz="4800" dirty="0" smtClean="0">
              <a:effectLst/>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8521918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r>
              <a:rPr lang="fa-IR" sz="3600" dirty="0" smtClean="0">
                <a:effectLst/>
                <a:ea typeface="Times New Roman"/>
                <a:cs typeface="Tahoma"/>
              </a:rPr>
              <a:t>در پاسخ می گوییم که بدون تردید ، علم عرفان نیز نیازمند ابزاری برای شناخت حق از باطل است، زیرا در صورتی که فاقد وسیله ای برای بازشناسی ، و تمیز حق از باطل در دریافت های گوناگون عرفانی باشد، دریافت های عرفانی، فاقد اعتبار خواهند بود، و در نتیجه کمال و تمامیت طریق عرفان زیر سئوال خواهد رفت.»</a:t>
            </a:r>
            <a:r>
              <a:rPr lang="en-US" sz="3600" dirty="0" smtClean="0">
                <a:effectLst/>
              </a:rPr>
              <a:t> </a:t>
            </a:r>
            <a:r>
              <a:rPr lang="fa-IR" sz="3600" dirty="0" smtClean="0">
                <a:effectLst/>
                <a:latin typeface="Times New Roman"/>
                <a:ea typeface="Times New Roman"/>
                <a:cs typeface="B Mitra"/>
              </a:rPr>
              <a:t> </a:t>
            </a:r>
            <a:endParaRPr lang="fa-IR" sz="3600" dirty="0" smtClean="0">
              <a:effectLst/>
              <a:latin typeface="Times New Roman"/>
              <a:ea typeface="Times New Roman"/>
              <a:cs typeface="B Mitra"/>
            </a:endParaRPr>
          </a:p>
          <a:p>
            <a:r>
              <a:rPr lang="fa-IR" sz="2000" dirty="0" smtClean="0">
                <a:effectLst/>
                <a:latin typeface="Times New Roman"/>
                <a:ea typeface="Times New Roman"/>
                <a:cs typeface="B Mitra"/>
              </a:rPr>
              <a:t>-  </a:t>
            </a:r>
            <a:r>
              <a:rPr lang="fa-IR" sz="2000" dirty="0" smtClean="0">
                <a:effectLst/>
                <a:latin typeface="Times New Roman"/>
                <a:ea typeface="Times New Roman"/>
                <a:cs typeface="B Mitra"/>
              </a:rPr>
              <a:t>ترکه اصفهانی ، علی بن محمد ، تهمید القواعد، ص 403  </a:t>
            </a:r>
            <a:endParaRPr lang="en-US" sz="20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24305835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lgn="justLow"/>
            <a:r>
              <a:rPr lang="fa-IR" sz="3600" dirty="0" smtClean="0">
                <a:effectLst/>
                <a:latin typeface="Times New Roman"/>
                <a:ea typeface="Times New Roman"/>
                <a:cs typeface="Tahoma"/>
              </a:rPr>
              <a:t>از مهم ترین موازینی که برای تمیز مکاشفه صحیح از سقیم ارائه شده است ، </a:t>
            </a:r>
            <a:r>
              <a:rPr lang="fa-IR" sz="3600" dirty="0" smtClean="0">
                <a:solidFill>
                  <a:srgbClr xmlns:mc="http://schemas.openxmlformats.org/markup-compatibility/2006" xmlns:a14="http://schemas.microsoft.com/office/drawing/2007/7/7/main" val="00B050" mc:Ignorable=""/>
                </a:solidFill>
                <a:effectLst/>
                <a:latin typeface="Times New Roman"/>
                <a:ea typeface="Times New Roman"/>
                <a:cs typeface="Tahoma"/>
              </a:rPr>
              <a:t>تطابق مکاشفه با آموزه های وحیانی است </a:t>
            </a:r>
            <a:r>
              <a:rPr lang="fa-IR" sz="3600" dirty="0" smtClean="0">
                <a:effectLst/>
                <a:latin typeface="Times New Roman"/>
                <a:ea typeface="Times New Roman"/>
                <a:cs typeface="Tahoma"/>
              </a:rPr>
              <a:t>که </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فرقه اکنکار </a:t>
            </a:r>
            <a:r>
              <a:rPr lang="fa-IR" sz="3600" dirty="0" smtClean="0">
                <a:effectLst/>
                <a:latin typeface="Times New Roman"/>
                <a:ea typeface="Times New Roman"/>
                <a:cs typeface="Tahoma"/>
              </a:rPr>
              <a:t>از آن محروم است، هم چنین مطابقت با موازین عقلی را از دلیل های صحت مکاشفه دانسته اند که </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فرقه اکنکار </a:t>
            </a:r>
            <a:r>
              <a:rPr lang="fa-IR" sz="3600" dirty="0" smtClean="0">
                <a:effectLst/>
                <a:latin typeface="Times New Roman"/>
                <a:ea typeface="Times New Roman"/>
                <a:cs typeface="Tahoma"/>
              </a:rPr>
              <a:t>به این هم توجهی نکرده است، از این رو صحت و سقم مدعیان آن را با هیچ معیاری نمی توان سنجید.</a:t>
            </a:r>
            <a:endParaRPr lang="en-US" sz="36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33360843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lgn="justLow"/>
            <a:r>
              <a:rPr lang="fa-IR" sz="4400" dirty="0" smtClean="0">
                <a:effectLst/>
                <a:latin typeface="Times New Roman"/>
                <a:ea typeface="Times New Roman"/>
                <a:cs typeface="Tahoma"/>
              </a:rPr>
              <a:t>در آیین آمریکایی</a:t>
            </a:r>
            <a:r>
              <a:rPr lang="fa-IR" sz="44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 اکنکار </a:t>
            </a:r>
            <a:r>
              <a:rPr lang="fa-IR" sz="4400" dirty="0" smtClean="0">
                <a:effectLst/>
                <a:latin typeface="Times New Roman"/>
                <a:ea typeface="Times New Roman"/>
                <a:cs typeface="Tahoma"/>
              </a:rPr>
              <a:t>، به صورتی زیرکانه، </a:t>
            </a:r>
            <a:r>
              <a:rPr lang="fa-IR" sz="44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باور به ادیان توحیدی به عنوان مانعی بر سر راه پیشرفت معنوی دانسته شده </a:t>
            </a:r>
            <a:r>
              <a:rPr lang="fa-IR" sz="4400" dirty="0" smtClean="0">
                <a:effectLst/>
                <a:latin typeface="Times New Roman"/>
                <a:ea typeface="Times New Roman"/>
                <a:cs typeface="Tahoma"/>
              </a:rPr>
              <a:t>و کنار زدن و زدودن باورهای دینی پیروان یکی از راه های تکامل روحی و شرط تأثیر گذاری تعالیم معنوی </a:t>
            </a:r>
            <a:r>
              <a:rPr lang="fa-IR" sz="44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اکنکار</a:t>
            </a:r>
            <a:r>
              <a:rPr lang="fa-IR" sz="4400" dirty="0" smtClean="0">
                <a:effectLst/>
                <a:latin typeface="Times New Roman"/>
                <a:ea typeface="Times New Roman"/>
                <a:cs typeface="Tahoma"/>
              </a:rPr>
              <a:t> بیان شده است.</a:t>
            </a:r>
            <a:endParaRPr lang="en-US" sz="4400" dirty="0" smtClean="0">
              <a:effectLst/>
              <a:latin typeface="Times New Roman"/>
              <a:ea typeface="Times New Roman"/>
            </a:endParaRPr>
          </a:p>
          <a:p>
            <a:endParaRPr lang="fa-IR" sz="4400" dirty="0"/>
          </a:p>
        </p:txBody>
      </p:sp>
      <p:sp>
        <p:nvSpPr>
          <p:cNvPr id="2" name="Title 1"/>
          <p:cNvSpPr>
            <a:spLocks noGrp="1"/>
          </p:cNvSpPr>
          <p:nvPr>
            <p:ph type="title"/>
          </p:nvPr>
        </p:nvSpPr>
        <p:spPr>
          <a:xfrm>
            <a:off x="457200" y="274638"/>
            <a:ext cx="8229600" cy="82528"/>
          </a:xfrm>
        </p:spPr>
        <p:txBody>
          <a:bodyPr>
            <a:normAutofit fontScale="90000"/>
          </a:bodyPr>
          <a:lstStyle/>
          <a:p>
            <a:endParaRPr lang="fa-IR" dirty="0"/>
          </a:p>
        </p:txBody>
      </p:sp>
    </p:spTree>
    <p:extLst>
      <p:ext uri="{BB962C8B-B14F-4D97-AF65-F5344CB8AC3E}">
        <p14:creationId xmlns:p14="http://schemas.microsoft.com/office/powerpoint/2007/7/12/main" val="3514797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justLow"/>
            <a:r>
              <a:rPr lang="fa-IR" sz="4000" dirty="0" smtClean="0">
                <a:effectLst/>
                <a:latin typeface="Times New Roman"/>
                <a:ea typeface="Times New Roman"/>
                <a:cs typeface="Tahoma"/>
              </a:rPr>
              <a:t>در این عرفان که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ماهانتا یا استاد زنده </a:t>
            </a:r>
            <a:r>
              <a:rPr lang="fa-IR" sz="4000" dirty="0" smtClean="0">
                <a:effectLst/>
                <a:latin typeface="Times New Roman"/>
                <a:ea typeface="Times New Roman"/>
                <a:cs typeface="Tahoma"/>
              </a:rPr>
              <a:t>اک را در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جایگاه خدایی </a:t>
            </a:r>
            <a:r>
              <a:rPr lang="fa-IR" sz="4000" dirty="0" smtClean="0">
                <a:effectLst/>
                <a:latin typeface="Times New Roman"/>
                <a:ea typeface="Times New Roman"/>
                <a:cs typeface="Tahoma"/>
              </a:rPr>
              <a:t>می نشاند، گفته می شود که مانع بزرگ در مقابل تعالیم ماهانتا، باورهای دینی افراد است. آن باورها چون در ذهن و جان افراد رسوخ کرده است اجازه نمی دهد حقیقت تعالیم ماهانتا آشکار شده و تأثیر گذاری خود را نشان دهد.</a:t>
            </a:r>
            <a:endParaRPr lang="en-US" sz="4000" dirty="0" smtClean="0">
              <a:effectLst/>
              <a:latin typeface="Times New Roman"/>
              <a:ea typeface="Times New Roman"/>
            </a:endParaRPr>
          </a:p>
          <a:p>
            <a:endParaRPr lang="fa-IR" sz="40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40112831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marL="0" indent="0" algn="justLow">
              <a:buNone/>
            </a:pPr>
            <a:r>
              <a:rPr lang="fa-IR" sz="3600" dirty="0" smtClean="0">
                <a:effectLst/>
                <a:latin typeface="Times New Roman"/>
                <a:ea typeface="Times New Roman"/>
                <a:cs typeface="Tahoma"/>
              </a:rPr>
              <a:t>اینان به طور ضمنی سعی کرده اند این پرسش مقدر را که اگر کسی بعد از عمل کردن به دستورات وتعالیم </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اکنکار </a:t>
            </a:r>
            <a:r>
              <a:rPr lang="fa-IR" sz="3600" dirty="0" smtClean="0">
                <a:effectLst/>
                <a:latin typeface="Times New Roman"/>
                <a:ea typeface="Times New Roman"/>
                <a:cs typeface="Tahoma"/>
              </a:rPr>
              <a:t>به هدفی که انتظار داشت و به او وعده داده بودند، نرسید، چنین پاسخ دهند که مشکل از ناحیه خود او بوده است، او باید همه تعالیم دینی و باورهای مذهبی خودرا اصلاح می کرد. </a:t>
            </a:r>
            <a:r>
              <a:rPr lang="fa-IR" sz="36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 مشکلی که ماهانتا دارد چیرگی آموزش های غلطی است که روح سابقاً در مورد این که ، روح القدس چیست، خدا چیست، و خدا چه چیزی نیست گرفته است.</a:t>
            </a:r>
            <a:endParaRPr lang="en-US" sz="3600" dirty="0" smtClean="0">
              <a:solidFill>
                <a:srgbClr xmlns:mc="http://schemas.openxmlformats.org/markup-compatibility/2006" xmlns:a14="http://schemas.microsoft.com/office/drawing/2007/7/7/main" val="C00000" mc:Ignorable=""/>
              </a:solidFill>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976629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lgn="justLow"/>
            <a:r>
              <a:rPr lang="fa-IR" dirty="0" smtClean="0">
                <a:effectLst/>
                <a:latin typeface="Times New Roman"/>
                <a:ea typeface="Times New Roman"/>
                <a:cs typeface="Tahoma"/>
              </a:rPr>
              <a:t>وی از همان سال کارگاه های آموزشی </a:t>
            </a:r>
            <a:r>
              <a:rPr lang="fa-IR"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سفر روح </a:t>
            </a:r>
            <a:r>
              <a:rPr lang="fa-IR" dirty="0" smtClean="0">
                <a:effectLst/>
                <a:latin typeface="Times New Roman"/>
                <a:ea typeface="Times New Roman"/>
                <a:cs typeface="Tahoma"/>
              </a:rPr>
              <a:t>را در کالیفرنیا برگزار کرد در سال 1970 .م موسسه ای غیرانتقاعی با عنوان </a:t>
            </a:r>
            <a:r>
              <a:rPr lang="fa-IR"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اکنکار</a:t>
            </a:r>
            <a:r>
              <a:rPr lang="fa-IR" dirty="0" smtClean="0">
                <a:effectLst/>
                <a:latin typeface="Times New Roman"/>
                <a:ea typeface="Times New Roman"/>
                <a:cs typeface="Tahoma"/>
              </a:rPr>
              <a:t> تأسیس نمود، وی مدعی شد که رهبر معنوی جهان هست ، و قبل از او 970 استاد دیگر وجود داشته است که در طول تاریخ بشر همواره مردم را به سوی </a:t>
            </a:r>
            <a:r>
              <a:rPr lang="fa-IR"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اک( یعنی روح الهی،جریان مسموع حیات،جوهره خداوند که خلقت و محافظت از تمامی حیات را به عهده دارد)ر</a:t>
            </a:r>
            <a:r>
              <a:rPr lang="fa-IR" dirty="0" smtClean="0">
                <a:effectLst/>
                <a:latin typeface="Times New Roman"/>
                <a:ea typeface="Times New Roman"/>
                <a:cs typeface="Tahoma"/>
              </a:rPr>
              <a:t>اهنمایی           می کردند ، نام شخصیت هایی همچون مولوی، حافظ، شمس تبریزی ، عطار نیشابوری ، فردوسی و ... را نیز در زمره استادان</a:t>
            </a:r>
            <a:r>
              <a:rPr lang="fa-IR"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 اک </a:t>
            </a:r>
            <a:r>
              <a:rPr lang="fa-IR" dirty="0" smtClean="0">
                <a:effectLst/>
                <a:latin typeface="Times New Roman"/>
                <a:ea typeface="Times New Roman"/>
                <a:cs typeface="Tahoma"/>
              </a:rPr>
              <a:t>به شمار می آورد.</a:t>
            </a:r>
            <a:endParaRPr lang="en-US" sz="2400" dirty="0" smtClean="0">
              <a:effectLst/>
              <a:latin typeface="Times New Roman"/>
              <a:ea typeface="Times New Roman"/>
            </a:endParaRPr>
          </a:p>
          <a:p>
            <a:r>
              <a:rPr lang="fa-IR" sz="2400" dirty="0" smtClean="0">
                <a:effectLst/>
                <a:latin typeface="Times New Roman"/>
                <a:ea typeface="Times New Roman"/>
                <a:cs typeface="B Mitra"/>
              </a:rPr>
              <a:t> </a:t>
            </a:r>
            <a:r>
              <a:rPr lang="fa-IR" sz="2000" dirty="0" smtClean="0">
                <a:effectLst/>
                <a:latin typeface="Times New Roman"/>
                <a:ea typeface="Times New Roman"/>
                <a:cs typeface="B Mitra"/>
              </a:rPr>
              <a:t>-  شریفی ، احمدحسین ، درآمدی برعرفان حقیقی و عرفان های کاذب ، ص 70 </a:t>
            </a:r>
            <a:endParaRPr lang="en-US" sz="2000" dirty="0" smtClean="0">
              <a:effectLst/>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42703819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algn="justLow"/>
            <a:r>
              <a:rPr lang="fa-IR" sz="3600" dirty="0" smtClean="0">
                <a:effectLst/>
                <a:latin typeface="Times New Roman"/>
                <a:ea typeface="Times New Roman"/>
                <a:cs typeface="Tahoma"/>
              </a:rPr>
              <a:t>تمام این تصورات اشتباه باید کنار گذاشته شوند،زیرا این تصورات غلط در روح،در کالبدهای تحتانی تر روح ، همراه با ترس جاسازی شده اند. روحانی نما گفته است، شما باید این کار را انجام دهید ، اگر این کار بخصوص را انجام ندهید، اگر تقاضای بخشش نکنید و یا اگر در مراسم مذهبی شرکت نکنید ، روح جهنمی خواهد شد و تمام این فاکتورهای ترس با دانش زندگی پس از مرگ و طبیعت روح، گره خورده است ، </a:t>
            </a:r>
            <a:endParaRPr lang="en-US" sz="36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30932117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justLow"/>
            <a:r>
              <a:rPr lang="fa-IR" sz="3600" dirty="0" smtClean="0">
                <a:effectLst/>
                <a:latin typeface="Times New Roman"/>
                <a:ea typeface="Times New Roman"/>
                <a:cs typeface="Tahoma"/>
              </a:rPr>
              <a:t>حال بیشتر افراد به این دلیل در انجام سفر روح مشکل دارند که تمام این مفاهیم غلط ، محکم توسط ذهن نگه داشته شده اند و این گفته که بگوییم هر چه ذهن شخص قوی تر باشد او در گسترش آگاهی با مشکلات بیشتری روبه رو است، تقریباً بیش از حد به حقیقت نزدیک است. </a:t>
            </a:r>
            <a:endParaRPr lang="en-US" sz="3600" dirty="0" smtClean="0">
              <a:effectLst/>
              <a:latin typeface="Times New Roman"/>
              <a:ea typeface="Times New Roman"/>
            </a:endParaRPr>
          </a:p>
          <a:p>
            <a:r>
              <a:rPr lang="fa-IR" sz="3600" dirty="0" smtClean="0">
                <a:effectLst/>
                <a:latin typeface="Times New Roman"/>
                <a:ea typeface="Times New Roman"/>
                <a:cs typeface="B Mitra"/>
              </a:rPr>
              <a:t> </a:t>
            </a:r>
            <a:r>
              <a:rPr lang="fa-IR" sz="2000" dirty="0" smtClean="0">
                <a:effectLst/>
                <a:latin typeface="Times New Roman"/>
                <a:ea typeface="Times New Roman"/>
                <a:cs typeface="B Mitra"/>
              </a:rPr>
              <a:t>-  حکمت اک ، ذیل عنوان راه های پنهان ماهانتا ، ص 14</a:t>
            </a:r>
            <a:endParaRPr lang="en-US" sz="20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7107620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justLow"/>
            <a:r>
              <a:rPr lang="fa-IR" sz="4800" dirty="0" smtClean="0">
                <a:effectLst/>
                <a:latin typeface="Times New Roman"/>
                <a:ea typeface="Times New Roman"/>
                <a:cs typeface="Tahoma"/>
              </a:rPr>
              <a:t>در </a:t>
            </a:r>
            <a:r>
              <a:rPr lang="fa-IR" sz="48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آیین اکنکار،</a:t>
            </a:r>
            <a:r>
              <a:rPr lang="fa-IR" sz="4800" dirty="0" smtClean="0">
                <a:solidFill>
                  <a:schemeClr val="tx2"/>
                </a:solidFill>
                <a:effectLst/>
                <a:latin typeface="Times New Roman"/>
                <a:ea typeface="Times New Roman"/>
                <a:cs typeface="Tahoma"/>
              </a:rPr>
              <a:t>علم</a:t>
            </a:r>
            <a:r>
              <a:rPr lang="fa-IR" sz="48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 </a:t>
            </a:r>
            <a:r>
              <a:rPr lang="fa-IR" sz="4800" dirty="0" smtClean="0">
                <a:effectLst/>
                <a:latin typeface="Times New Roman"/>
                <a:ea typeface="Times New Roman"/>
                <a:cs typeface="Tahoma"/>
              </a:rPr>
              <a:t>و حکمتِ </a:t>
            </a:r>
            <a:r>
              <a:rPr lang="fa-IR" sz="48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ماهانتا یا استاد زنده اک </a:t>
            </a:r>
            <a:r>
              <a:rPr lang="fa-IR" sz="4800" dirty="0" smtClean="0">
                <a:effectLst/>
                <a:latin typeface="Times New Roman"/>
                <a:ea typeface="Times New Roman"/>
                <a:cs typeface="Tahoma"/>
              </a:rPr>
              <a:t>را به مراتب بیشتر و پیشرفته تر از علوم و اندیشه های سایر ادیان الهی می دانند و مدعی اند با وجود ماهانتا،دیگر نیازی به تعالیم سایر ادیان نیست.</a:t>
            </a:r>
            <a:endParaRPr lang="en-US" sz="4800" dirty="0" smtClean="0">
              <a:effectLst/>
              <a:latin typeface="Times New Roman"/>
              <a:ea typeface="Times New Roman"/>
            </a:endParaRPr>
          </a:p>
          <a:p>
            <a:endParaRPr lang="fa-IR" sz="4800"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8416765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r>
              <a:rPr lang="fa-IR" sz="4000" dirty="0" smtClean="0">
                <a:effectLst/>
                <a:ea typeface="Times New Roman"/>
                <a:cs typeface="Tahoma"/>
              </a:rPr>
              <a:t>اینان البته مدعی اند که با ادیان دیگر سر ناسازگاری ندارند، و هرگز نمی خواهند با آن ها در افتاده و به مقابله برخیزند، حتی مدعی اند فرد می تواند یهودی یا مسیحی یا مسلمان باشد و به </a:t>
            </a:r>
            <a:r>
              <a:rPr lang="fa-IR" sz="4000" dirty="0" smtClean="0">
                <a:solidFill>
                  <a:srgbClr xmlns:mc="http://schemas.openxmlformats.org/markup-compatibility/2006" xmlns:a14="http://schemas.microsoft.com/office/drawing/2007/7/7/main" val="C00000" mc:Ignorable=""/>
                </a:solidFill>
                <a:effectLst/>
                <a:ea typeface="Times New Roman"/>
                <a:cs typeface="Tahoma"/>
              </a:rPr>
              <a:t>تعالیم اکنکار </a:t>
            </a:r>
            <a:r>
              <a:rPr lang="fa-IR" sz="4000" dirty="0" smtClean="0">
                <a:effectLst/>
                <a:ea typeface="Times New Roman"/>
                <a:cs typeface="Tahoma"/>
              </a:rPr>
              <a:t>عمل کند، در عین حال،تأکید می کنند که؛                         </a:t>
            </a:r>
            <a:r>
              <a:rPr lang="fa-IR" sz="4000" dirty="0" smtClean="0">
                <a:solidFill>
                  <a:srgbClr xmlns:mc="http://schemas.openxmlformats.org/markup-compatibility/2006" xmlns:a14="http://schemas.microsoft.com/office/drawing/2007/7/7/main" val="C00000" mc:Ignorable=""/>
                </a:solidFill>
                <a:effectLst/>
                <a:ea typeface="Times New Roman"/>
                <a:cs typeface="Tahoma"/>
              </a:rPr>
              <a:t>« اکنکار مستقیم ترین مسیر به سوی جهان های بهشتی سوگماد است.»!</a:t>
            </a:r>
            <a:r>
              <a:rPr lang="en-US" sz="4000" dirty="0" smtClean="0">
                <a:solidFill>
                  <a:srgbClr xmlns:mc="http://schemas.openxmlformats.org/markup-compatibility/2006" xmlns:a14="http://schemas.microsoft.com/office/drawing/2007/7/7/main" val="C00000" mc:Ignorable=""/>
                </a:solidFill>
                <a:effectLst/>
              </a:rPr>
              <a:t>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B Mitra"/>
              </a:rPr>
              <a:t> </a:t>
            </a:r>
            <a:r>
              <a:rPr lang="fa-IR" sz="2000" dirty="0" smtClean="0">
                <a:effectLst/>
                <a:latin typeface="Times New Roman"/>
                <a:ea typeface="Times New Roman"/>
                <a:cs typeface="B Mitra"/>
              </a:rPr>
              <a:t>-  همان ص 16</a:t>
            </a:r>
            <a:endParaRPr lang="en-US" sz="2000" dirty="0" smtClean="0">
              <a:effectLst/>
              <a:latin typeface="Times New Roman"/>
              <a:ea typeface="Times New Roman"/>
            </a:endParaRPr>
          </a:p>
          <a:p>
            <a:endParaRPr lang="fa-IR" sz="40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40773796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lgn="justLow"/>
            <a:r>
              <a:rPr lang="fa-IR" sz="4400" dirty="0" smtClean="0">
                <a:effectLst/>
                <a:latin typeface="Times New Roman"/>
                <a:ea typeface="Times New Roman"/>
                <a:cs typeface="Tahoma"/>
              </a:rPr>
              <a:t>واین معنایی جز بی نیازی به تعالیم ادیان و بلکه لغو بودن عمل به تعالیم آن ها ندارد، زیرا با وجود راه مستقم اگر کسی بخواهد از کج راهه وجاده های انحرافی به مقصد دست یابد ، معلوم است که کاری پر زحمت و غیر عقلانی انجام داده است.</a:t>
            </a:r>
            <a:endParaRPr lang="en-US" sz="4400" dirty="0" smtClean="0">
              <a:effectLst/>
              <a:latin typeface="Times New Roman"/>
              <a:ea typeface="Times New Roman"/>
            </a:endParaRPr>
          </a:p>
          <a:p>
            <a:endParaRPr lang="fa-IR" sz="44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28907812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lnSpcReduction="10000"/>
          </a:bodyPr>
          <a:lstStyle/>
          <a:p>
            <a:pPr algn="justLow"/>
            <a:r>
              <a:rPr lang="fa-IR" dirty="0" smtClean="0">
                <a:effectLst/>
                <a:latin typeface="Times New Roman"/>
                <a:ea typeface="Times New Roman"/>
                <a:cs typeface="Tahoma"/>
              </a:rPr>
              <a:t>در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کتاب سرزمین های دور </a:t>
            </a:r>
            <a:r>
              <a:rPr lang="fa-IR" dirty="0" smtClean="0">
                <a:effectLst/>
                <a:latin typeface="Times New Roman"/>
                <a:ea typeface="Times New Roman"/>
                <a:cs typeface="Tahoma"/>
              </a:rPr>
              <a:t>در فصلی با عنوان « کند و کاوی در ادیان » به بحث درباره ادیان بزرگ الهی و غیر الهی می پردازد، در این فصل ،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توئیچل </a:t>
            </a:r>
            <a:r>
              <a:rPr lang="fa-IR" dirty="0" smtClean="0">
                <a:effectLst/>
                <a:latin typeface="Times New Roman"/>
                <a:ea typeface="Times New Roman"/>
                <a:cs typeface="Tahoma"/>
              </a:rPr>
              <a:t>از زبان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«ربازارتارز» </a:t>
            </a:r>
            <a:r>
              <a:rPr lang="fa-IR" dirty="0" smtClean="0">
                <a:effectLst/>
                <a:latin typeface="Times New Roman"/>
                <a:ea typeface="Times New Roman"/>
                <a:cs typeface="Tahoma"/>
              </a:rPr>
              <a:t>موجودی    افسانه ای که توئیچل مدعی است تحت تعالیم او واقع شده است ، می گوید: « هر دینی را که امروزه در قدرت است نام ببر و من به تو نشان خواهم داد که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فقط و فقط زائیده یک وجدان اجتماعی است ، نه حقیقتی که از جانب سوگماد </a:t>
            </a:r>
            <a:r>
              <a:rPr lang="fa-IR" dirty="0" smtClean="0">
                <a:effectLst/>
                <a:latin typeface="Times New Roman"/>
                <a:ea typeface="Times New Roman"/>
                <a:cs typeface="Tahoma"/>
              </a:rPr>
              <a:t>آمده باشد، همه آن قوانینی که به عنوان قوانین الهی شناخته شده اند، چیزی نیست جز یک وجدان اجتماعی متحول شده که از قانون مانو، نظام همورابی ، فرامین موسی و احکام کلیسای مسیحیت ، مشتق شده است.»</a:t>
            </a:r>
            <a:endParaRPr lang="en-US" sz="2400" dirty="0" smtClean="0">
              <a:effectLst/>
              <a:latin typeface="Times New Roman"/>
              <a:ea typeface="Times New Roman"/>
            </a:endParaRPr>
          </a:p>
          <a:p>
            <a:r>
              <a:rPr lang="fa-IR" sz="2400" dirty="0" smtClean="0">
                <a:effectLst/>
                <a:latin typeface="Times New Roman"/>
                <a:ea typeface="Times New Roman"/>
                <a:cs typeface="B Mitra"/>
              </a:rPr>
              <a:t> -  توئیچل ، پال ، سرزمین های دور، ترجمه هوشنگ اهرپور ، ص 20 </a:t>
            </a:r>
            <a:endParaRPr lang="en-US" sz="1600" dirty="0" smtClean="0">
              <a:effectLst/>
              <a:latin typeface="Times New Roman"/>
              <a:ea typeface="Times New Roman"/>
            </a:endParaRPr>
          </a:p>
          <a:p>
            <a:endParaRPr lang="fa-IR" dirty="0"/>
          </a:p>
        </p:txBody>
      </p:sp>
      <p:sp>
        <p:nvSpPr>
          <p:cNvPr id="2" name="Title 1"/>
          <p:cNvSpPr>
            <a:spLocks noGrp="1"/>
          </p:cNvSpPr>
          <p:nvPr>
            <p:ph type="title"/>
          </p:nvPr>
        </p:nvSpPr>
        <p:spPr>
          <a:xfrm flipV="1">
            <a:off x="457200" y="0"/>
            <a:ext cx="8229600" cy="274638"/>
          </a:xfrm>
        </p:spPr>
        <p:txBody>
          <a:bodyPr>
            <a:normAutofit fontScale="90000"/>
          </a:bodyPr>
          <a:lstStyle/>
          <a:p>
            <a:endParaRPr lang="fa-IR" dirty="0"/>
          </a:p>
        </p:txBody>
      </p:sp>
    </p:spTree>
    <p:extLst>
      <p:ext uri="{BB962C8B-B14F-4D97-AF65-F5344CB8AC3E}">
        <p14:creationId xmlns:p14="http://schemas.microsoft.com/office/powerpoint/2007/7/12/main" val="36520420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7500" lnSpcReduction="20000"/>
          </a:bodyPr>
          <a:lstStyle/>
          <a:p>
            <a:pPr algn="justLow"/>
            <a:r>
              <a:rPr lang="fa-IR" sz="4000" dirty="0" smtClean="0">
                <a:effectLst/>
                <a:latin typeface="Times New Roman"/>
                <a:ea typeface="Times New Roman"/>
                <a:cs typeface="Tahoma"/>
              </a:rPr>
              <a:t>درباره محتوای ادیان نیز می گوید:«این ادیان بزرگ هیچ محتوایی را بازگو نمی کند،                مگر پیکری از احکام و مقررات که از جانب قشر روحانیت رسمی برای تحت کنترل نگاه داشتن پیروانشان تنظیم شده است تا بدان وسیله عنان سیاسی و اقتصادی توده های مردم را به    دست گیرند.»  در ادامه می گوید:« آیا پدیده ای شنیع تر از سیستم طبقاتی که توسط </a:t>
            </a:r>
            <a:r>
              <a:rPr lang="fa-IR" sz="40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«مانو» </a:t>
            </a:r>
            <a:r>
              <a:rPr lang="fa-IR" sz="4000" dirty="0" smtClean="0">
                <a:effectLst/>
                <a:latin typeface="Times New Roman"/>
                <a:ea typeface="Times New Roman"/>
                <a:cs typeface="Tahoma"/>
              </a:rPr>
              <a:t>پایه گذاری شده وجود دارد؟</a:t>
            </a:r>
            <a:endParaRPr lang="en-US" dirty="0" smtClean="0">
              <a:effectLst/>
              <a:latin typeface="Times New Roman"/>
              <a:ea typeface="Times New Roman"/>
            </a:endParaRPr>
          </a:p>
          <a:p>
            <a:r>
              <a:rPr lang="fa-IR" dirty="0" smtClean="0">
                <a:effectLst/>
                <a:latin typeface="Times New Roman"/>
                <a:ea typeface="Times New Roman"/>
                <a:cs typeface="B Mitra"/>
              </a:rPr>
              <a:t>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B Mitra"/>
              </a:rPr>
              <a:t>- مجموعه ای است که اندیشه های اساسی هند را درباره سلطنت بیان می کند، به این معنا که سلطنت باید منصفانه و پدروار باشد،این قانون مرکب از 2685 سطر است و تنظیم آن در سال 1200 .م انجام شده دراصل به عنوان راهنمایی برای رفتار درست طبقه براهمه مانوه تنظیم شد، اما بتدریج به صورت قانون نامه سلوک تمام جامعه هندو پذیرفته شد.</a:t>
            </a:r>
            <a:endParaRPr lang="en-US" sz="2000" dirty="0" smtClean="0">
              <a:solidFill>
                <a:srgbClr xmlns:mc="http://schemas.openxmlformats.org/markup-compatibility/2006" xmlns:a14="http://schemas.microsoft.com/office/drawing/2007/7/7/main" val="C00000" mc:Ignorable=""/>
              </a:solidFill>
              <a:effectLst/>
              <a:latin typeface="Times New Roman"/>
              <a:ea typeface="Times New Roman"/>
            </a:endParaRPr>
          </a:p>
          <a:p>
            <a:r>
              <a:rPr lang="fa-IR" dirty="0" smtClean="0">
                <a:effectLst/>
                <a:latin typeface="Times New Roman"/>
                <a:ea typeface="Times New Roman"/>
                <a:cs typeface="B Mitra"/>
              </a:rPr>
              <a:t> -  کیانی ، محمدحسین، هفته نام پگاه حوزه، شماره 272 ، بهمن 88  </a:t>
            </a:r>
            <a:endParaRPr lang="en-US" sz="2000" dirty="0" smtClean="0">
              <a:effectLst/>
              <a:latin typeface="Times New Roman"/>
              <a:ea typeface="Times New Roman"/>
            </a:endParaRPr>
          </a:p>
          <a:p>
            <a:endParaRPr lang="fa-IR"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9876226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algn="justLow"/>
            <a:r>
              <a:rPr lang="fa-IR" sz="3600" dirty="0" smtClean="0">
                <a:effectLst/>
                <a:latin typeface="Times New Roman"/>
                <a:ea typeface="Times New Roman"/>
                <a:cs typeface="Tahoma"/>
              </a:rPr>
              <a:t>یا محدودیت های اجتماعی که در مفاد نظام همورابی مطرح می باشند؟ یا پی آمدهایی که احکام مدون در فرامین موسی ، یا اخلاقیات کلیساها و تشکیلات مذهبی مسلمین امروزی باعث می شوند؟ محدودیت محدودیت ، محدودیت ! این تمام آن چیزی است که این     شاخص های اجتماعی بر آن سعی دارند.»</a:t>
            </a:r>
            <a:endParaRPr lang="en-US" sz="3600" dirty="0" smtClean="0">
              <a:effectLst/>
              <a:latin typeface="Times New Roman"/>
              <a:ea typeface="Times New Roman"/>
            </a:endParaRPr>
          </a:p>
          <a:p>
            <a:r>
              <a:rPr lang="fa-IR" sz="3600" dirty="0" smtClean="0">
                <a:effectLst/>
                <a:latin typeface="Times New Roman"/>
                <a:ea typeface="Times New Roman"/>
                <a:cs typeface="B Mitra"/>
              </a:rPr>
              <a:t> </a:t>
            </a:r>
            <a:r>
              <a:rPr lang="fa-IR" sz="2000" dirty="0" smtClean="0">
                <a:solidFill>
                  <a:srgbClr xmlns:mc="http://schemas.openxmlformats.org/markup-compatibility/2006" xmlns:a14="http://schemas.microsoft.com/office/drawing/2007/7/7/main" val="C00000" mc:Ignorable=""/>
                </a:solidFill>
                <a:effectLst/>
                <a:latin typeface="Times New Roman"/>
                <a:ea typeface="Times New Roman"/>
                <a:cs typeface="B Mitra"/>
              </a:rPr>
              <a:t>-  توئیچل ، پال ، سرزمین های دور ، ترجمه هوشنگ اهرپور ، ص 22</a:t>
            </a:r>
            <a:endParaRPr lang="en-US" sz="2000" dirty="0" smtClean="0">
              <a:solidFill>
                <a:srgbClr xmlns:mc="http://schemas.openxmlformats.org/markup-compatibility/2006" xmlns:a14="http://schemas.microsoft.com/office/drawing/2007/7/7/main" val="C00000" mc:Ignorable=""/>
              </a:solidFill>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29079894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lgn="justLow"/>
            <a:r>
              <a:rPr lang="fa-IR" sz="3200" dirty="0" smtClean="0">
                <a:effectLst/>
                <a:latin typeface="Times New Roman"/>
                <a:ea typeface="Times New Roman"/>
                <a:cs typeface="Tahoma"/>
              </a:rPr>
              <a:t>از سخنان بالا کاملاً به دست می آید معنویتی که </a:t>
            </a:r>
            <a:r>
              <a:rPr lang="fa-IR" sz="32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مکاتب نوظهور معنوی وعرفانی </a:t>
            </a:r>
            <a:r>
              <a:rPr lang="fa-IR" sz="3200" dirty="0" smtClean="0">
                <a:effectLst/>
                <a:latin typeface="Times New Roman"/>
                <a:ea typeface="Times New Roman"/>
                <a:cs typeface="Tahoma"/>
              </a:rPr>
              <a:t>به دنبال آن هستند، معنویتی خارج از چارچوبه ادیان است. معنویتی است که هماهنگ و سازگار با امیال پست انسانی و متناسب با علوم جدید و پیشرفت های علمی می باشد، به همین دلیل در معنویت جدید، یا اساساً سخنی از قوانین و مقررات ادیان وجود ندارد، و یا اگر قانونی هم باشد، قانون های بشری و هماهنگ با خواسته ها و امیال حیوانی انسان است،</a:t>
            </a:r>
            <a:endParaRPr lang="en-US" sz="3200" dirty="0" smtClean="0">
              <a:effectLst/>
              <a:latin typeface="Times New Roman"/>
              <a:ea typeface="Times New Roman"/>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4934932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Autofit/>
          </a:bodyPr>
          <a:lstStyle/>
          <a:p>
            <a:pPr algn="justLow"/>
            <a:r>
              <a:rPr lang="fa-IR" sz="4800" dirty="0" smtClean="0">
                <a:effectLst/>
                <a:latin typeface="Times New Roman"/>
                <a:ea typeface="Times New Roman"/>
                <a:cs typeface="Tahoma"/>
              </a:rPr>
              <a:t> به همین سبب </a:t>
            </a:r>
            <a:r>
              <a:rPr lang="fa-IR" sz="4800"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چند همسری زنان یا مردان را در صورت داشتن هورمون های جنسی زیاد، امری قانونی و مشروع اعلام می کنند! </a:t>
            </a:r>
            <a:r>
              <a:rPr lang="fa-IR" sz="4800" dirty="0" smtClean="0">
                <a:effectLst/>
                <a:latin typeface="Times New Roman"/>
                <a:ea typeface="Times New Roman"/>
                <a:cs typeface="Tahoma"/>
              </a:rPr>
              <a:t>اما همانطور که بارها گفته ایم، حقیقت آن است که معنویت منهای خدا و دین ، امری بی معناست،</a:t>
            </a:r>
            <a:endParaRPr lang="en-US" sz="4800" dirty="0" smtClean="0">
              <a:effectLst/>
              <a:latin typeface="Times New Roman"/>
              <a:ea typeface="Times New Roman"/>
            </a:endParaRPr>
          </a:p>
          <a:p>
            <a:endParaRPr lang="fa-IR" sz="48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2795826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lgn="justLow"/>
            <a:r>
              <a:rPr lang="fa-IR" sz="3600"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اکنکار</a:t>
            </a:r>
            <a:r>
              <a:rPr lang="fa-IR" sz="3600" dirty="0" smtClean="0">
                <a:effectLst/>
                <a:latin typeface="Times New Roman"/>
                <a:ea typeface="Times New Roman"/>
                <a:cs typeface="Tahoma"/>
              </a:rPr>
              <a:t> به گفته پیروانش ، دانش باستانی روح است  . رهبر آن ها مدعی است که در جوانی به گروهی از استادان معنویت باستان پیوسته و از سوی نظام </a:t>
            </a:r>
            <a:r>
              <a:rPr lang="fa-IR" sz="3600"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 وایراگی»  (استادان رها از   خواسته ها ، پیران باستانی و دراز عمر اک</a:t>
            </a:r>
            <a:r>
              <a:rPr lang="fa-IR" sz="3600" dirty="0" smtClean="0">
                <a:effectLst/>
                <a:latin typeface="Times New Roman"/>
                <a:ea typeface="Times New Roman"/>
                <a:cs typeface="Tahoma"/>
              </a:rPr>
              <a:t> ) مامور احیای طریقتی باستانی شده است ، </a:t>
            </a:r>
            <a:r>
              <a:rPr lang="fa-IR" sz="3600"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اکنکار به معنای همکاری با خداوند است </a:t>
            </a:r>
            <a:r>
              <a:rPr lang="fa-IR" sz="3600" dirty="0" smtClean="0">
                <a:effectLst/>
                <a:latin typeface="Times New Roman"/>
                <a:ea typeface="Times New Roman"/>
                <a:cs typeface="Tahoma"/>
              </a:rPr>
              <a:t>و </a:t>
            </a:r>
            <a:r>
              <a:rPr lang="fa-IR" sz="3600"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پال توئچل </a:t>
            </a:r>
            <a:r>
              <a:rPr lang="fa-IR" sz="3600" dirty="0" smtClean="0">
                <a:effectLst/>
                <a:latin typeface="Times New Roman"/>
                <a:ea typeface="Times New Roman"/>
                <a:cs typeface="Tahoma"/>
              </a:rPr>
              <a:t>آن را نزدیک ترین راه به سوی خدا معرفی       می کند.</a:t>
            </a:r>
            <a:endParaRPr lang="en-US" sz="3600" dirty="0" smtClean="0">
              <a:effectLst/>
              <a:latin typeface="Times New Roman"/>
              <a:ea typeface="Times New Roman"/>
            </a:endParaRPr>
          </a:p>
          <a:p>
            <a:endParaRPr lang="fa-IR" sz="3600"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33863415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justLow"/>
            <a:r>
              <a:rPr lang="fa-IR" sz="3600" dirty="0" smtClean="0">
                <a:effectLst/>
                <a:latin typeface="Times New Roman"/>
                <a:ea typeface="Times New Roman"/>
                <a:cs typeface="Tahoma"/>
              </a:rPr>
              <a:t>چگونه می توان صرف نظر از خدا و با بی اعتنایی به دستورات او به آرامش و نشاط حقیقی دست یافت کسی که می خواهد از اضطراب و دلهره و ترس و نگرانی نجات یابد، بهترین راه آن پذیرش ولایت الهی است، </a:t>
            </a:r>
            <a:r>
              <a:rPr lang="fa-IR" sz="3600" dirty="0" smtClean="0">
                <a:solidFill>
                  <a:srgbClr xmlns:mc="http://schemas.openxmlformats.org/markup-compatibility/2006" xmlns:a14="http://schemas.microsoft.com/office/drawing/2007/7/7/main" val="00B050" mc:Ignorable=""/>
                </a:solidFill>
                <a:effectLst/>
                <a:latin typeface="Times New Roman"/>
                <a:ea typeface="Times New Roman"/>
                <a:cs typeface="Tahoma"/>
              </a:rPr>
              <a:t>« اَلا اِنَّ اَولِیَاءَاللهِ لا خَوفٌ عَلیهم ولا هُم یَحزَنونَ»،«</a:t>
            </a:r>
            <a:r>
              <a:rPr lang="fa-IR" sz="3600" dirty="0" smtClean="0">
                <a:effectLst/>
                <a:latin typeface="Times New Roman"/>
                <a:ea typeface="Times New Roman"/>
                <a:cs typeface="Tahoma"/>
              </a:rPr>
              <a:t>آگاه باشید که اولیا خداوند نه ترسی دارند و نه غمی.» </a:t>
            </a:r>
            <a:endParaRPr lang="en-US" sz="3600" dirty="0" smtClean="0">
              <a:effectLst/>
              <a:latin typeface="Times New Roman"/>
              <a:ea typeface="Times New Roman"/>
            </a:endParaRPr>
          </a:p>
          <a:p>
            <a:r>
              <a:rPr lang="fa-IR" sz="3600" dirty="0" smtClean="0">
                <a:effectLst/>
                <a:latin typeface="Times New Roman"/>
                <a:ea typeface="Times New Roman"/>
                <a:cs typeface="B Mitra"/>
              </a:rPr>
              <a:t> </a:t>
            </a:r>
            <a:r>
              <a:rPr lang="fa-IR" sz="2000" dirty="0" smtClean="0">
                <a:solidFill>
                  <a:srgbClr xmlns:mc="http://schemas.openxmlformats.org/markup-compatibility/2006" xmlns:a14="http://schemas.microsoft.com/office/drawing/2007/7/7/main" val="00B050" mc:Ignorable=""/>
                </a:solidFill>
                <a:effectLst/>
                <a:latin typeface="Times New Roman"/>
                <a:ea typeface="Times New Roman"/>
                <a:cs typeface="B Mitra"/>
              </a:rPr>
              <a:t>- یونس / 62 </a:t>
            </a:r>
            <a:endParaRPr lang="en-US" sz="2000" dirty="0" smtClean="0">
              <a:solidFill>
                <a:srgbClr xmlns:mc="http://schemas.openxmlformats.org/markup-compatibility/2006" xmlns:a14="http://schemas.microsoft.com/office/drawing/2007/7/7/main" val="00B050" mc:Ignorable=""/>
              </a:solidFill>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29546701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Autofit/>
          </a:bodyPr>
          <a:lstStyle/>
          <a:p>
            <a:pPr algn="justLow"/>
            <a:r>
              <a:rPr lang="fa-IR" sz="3600" dirty="0" smtClean="0">
                <a:solidFill>
                  <a:srgbClr xmlns:mc="http://schemas.openxmlformats.org/markup-compatibility/2006" xmlns:a14="http://schemas.microsoft.com/office/drawing/2007/7/7/main" val="00B050" mc:Ignorable=""/>
                </a:solidFill>
                <a:effectLst/>
                <a:latin typeface="Times New Roman"/>
                <a:ea typeface="Times New Roman"/>
                <a:cs typeface="Tahoma"/>
              </a:rPr>
              <a:t>«اِنَّ الَّذینَ قالُوا رَبُّنَا اللهُ ثُمَّ استَقاموا فَلاخَوفٌ علیهم و لا هُم یَحزَنونَ»  کسی که می خواهد به اطمینان قلب و آرامش درونی برسد راهی جز ایمان به خدا و یاد الهی ندارد.</a:t>
            </a:r>
            <a:endParaRPr lang="en-US" sz="3600" dirty="0" smtClean="0">
              <a:solidFill>
                <a:srgbClr xmlns:mc="http://schemas.openxmlformats.org/markup-compatibility/2006" xmlns:a14="http://schemas.microsoft.com/office/drawing/2007/7/7/main" val="00B050" mc:Ignorable=""/>
              </a:solidFill>
              <a:effectLst/>
              <a:latin typeface="Times New Roman"/>
              <a:ea typeface="Times New Roman"/>
            </a:endParaRPr>
          </a:p>
          <a:p>
            <a:pPr algn="justLow"/>
            <a:r>
              <a:rPr lang="fa-IR" sz="3600" dirty="0" smtClean="0">
                <a:solidFill>
                  <a:srgbClr xmlns:mc="http://schemas.openxmlformats.org/markup-compatibility/2006" xmlns:a14="http://schemas.microsoft.com/office/drawing/2007/7/7/main" val="00B050" mc:Ignorable=""/>
                </a:solidFill>
                <a:effectLst/>
                <a:latin typeface="Times New Roman"/>
                <a:ea typeface="Times New Roman"/>
                <a:cs typeface="Tahoma"/>
              </a:rPr>
              <a:t>«الَّذینَ آمَنُوا وَ تَطمَئِنُّ قُلُوبُهُم بِذِکرِ اللهِ اَلا بِذِکرِ اللهِ تَطمَئِنُّ القُلُوبُ » «آگاه باشید             (ای مومنان) تنها با یاد خدا ،دل ها آرامش می گیرد.»</a:t>
            </a:r>
            <a:endParaRPr lang="en-US" sz="3600" dirty="0" smtClean="0">
              <a:solidFill>
                <a:srgbClr xmlns:mc="http://schemas.openxmlformats.org/markup-compatibility/2006" xmlns:a14="http://schemas.microsoft.com/office/drawing/2007/7/7/main" val="00B050" mc:Ignorable=""/>
              </a:solidFill>
              <a:effectLst/>
              <a:latin typeface="Times New Roman"/>
              <a:ea typeface="Times New Roman"/>
            </a:endParaRPr>
          </a:p>
          <a:p>
            <a:r>
              <a:rPr lang="fa-IR" sz="3600" dirty="0" smtClean="0">
                <a:solidFill>
                  <a:srgbClr xmlns:mc="http://schemas.openxmlformats.org/markup-compatibility/2006" xmlns:a14="http://schemas.microsoft.com/office/drawing/2007/7/7/main" val="00B050" mc:Ignorable=""/>
                </a:solidFill>
                <a:effectLst/>
                <a:latin typeface="Times New Roman"/>
                <a:ea typeface="Times New Roman"/>
                <a:cs typeface="B Mitra"/>
              </a:rPr>
              <a:t> </a:t>
            </a:r>
            <a:r>
              <a:rPr lang="fa-IR" sz="2000" dirty="0" smtClean="0">
                <a:solidFill>
                  <a:srgbClr xmlns:mc="http://schemas.openxmlformats.org/markup-compatibility/2006" xmlns:a14="http://schemas.microsoft.com/office/drawing/2007/7/7/main" val="00B050" mc:Ignorable=""/>
                </a:solidFill>
                <a:effectLst/>
                <a:latin typeface="Times New Roman"/>
                <a:ea typeface="Times New Roman"/>
                <a:cs typeface="B Mitra"/>
              </a:rPr>
              <a:t>-  احقاف / 13</a:t>
            </a:r>
            <a:endParaRPr lang="en-US" sz="2000" dirty="0" smtClean="0">
              <a:solidFill>
                <a:srgbClr xmlns:mc="http://schemas.openxmlformats.org/markup-compatibility/2006" xmlns:a14="http://schemas.microsoft.com/office/drawing/2007/7/7/main" val="00B050" mc:Ignorable=""/>
              </a:solidFill>
              <a:effectLst/>
              <a:latin typeface="Times New Roman"/>
              <a:ea typeface="Times New Roman"/>
            </a:endParaRPr>
          </a:p>
          <a:p>
            <a:r>
              <a:rPr lang="fa-IR" sz="2000" dirty="0" smtClean="0">
                <a:solidFill>
                  <a:srgbClr xmlns:mc="http://schemas.openxmlformats.org/markup-compatibility/2006" xmlns:a14="http://schemas.microsoft.com/office/drawing/2007/7/7/main" val="00B050" mc:Ignorable=""/>
                </a:solidFill>
                <a:effectLst/>
                <a:latin typeface="Times New Roman"/>
                <a:ea typeface="Times New Roman"/>
                <a:cs typeface="B Mitra"/>
              </a:rPr>
              <a:t> -  سوره رعد / 28</a:t>
            </a:r>
            <a:r>
              <a:rPr lang="fa-IR" sz="2000" dirty="0" smtClean="0">
                <a:effectLst/>
                <a:latin typeface="Times New Roman"/>
                <a:ea typeface="Times New Roman"/>
                <a:cs typeface="B Mitra"/>
              </a:rPr>
              <a:t>  </a:t>
            </a:r>
            <a:endParaRPr lang="en-US" sz="2000" dirty="0" smtClean="0">
              <a:effectLst/>
              <a:latin typeface="Times New Roman"/>
              <a:ea typeface="Times New Roman"/>
            </a:endParaRPr>
          </a:p>
          <a:p>
            <a:endParaRPr lang="fa-IR" sz="3600" dirty="0"/>
          </a:p>
        </p:txBody>
      </p:sp>
      <p:sp>
        <p:nvSpPr>
          <p:cNvPr id="2" name="Title 1"/>
          <p:cNvSpPr>
            <a:spLocks noGrp="1"/>
          </p:cNvSpPr>
          <p:nvPr>
            <p:ph type="title"/>
          </p:nvPr>
        </p:nvSpPr>
        <p:spPr/>
        <p:txBody>
          <a:bodyPr/>
          <a:lstStyle/>
          <a:p>
            <a:endParaRPr lang="fa-IR" dirty="0"/>
          </a:p>
        </p:txBody>
      </p:sp>
    </p:spTree>
    <p:extLst>
      <p:ext uri="{BB962C8B-B14F-4D97-AF65-F5344CB8AC3E}">
        <p14:creationId xmlns:p14="http://schemas.microsoft.com/office/powerpoint/2007/7/12/main" val="29343904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algn="ctr"/>
            <a:r>
              <a:rPr lang="fa-IR" sz="8000" dirty="0" smtClean="0">
                <a:solidFill>
                  <a:srgbClr xmlns:mc="http://schemas.openxmlformats.org/markup-compatibility/2006" xmlns:a14="http://schemas.microsoft.com/office/drawing/2007/7/7/main" val="00B050" mc:Ignorable=""/>
                </a:solidFill>
              </a:rPr>
              <a:t>والسلام علیکم وحمه الله وبرکاته</a:t>
            </a:r>
          </a:p>
          <a:p>
            <a:pPr algn="ctr"/>
            <a:r>
              <a:rPr lang="fa-IR" sz="8000" dirty="0" smtClean="0">
                <a:solidFill>
                  <a:srgbClr xmlns:mc="http://schemas.openxmlformats.org/markup-compatibility/2006" xmlns:a14="http://schemas.microsoft.com/office/drawing/2007/7/7/main" val="0070C0" mc:Ignorable=""/>
                </a:solidFill>
              </a:rPr>
              <a:t>محمد علی محسن زاده</a:t>
            </a:r>
            <a:endParaRPr lang="fa-IR" sz="8000" dirty="0">
              <a:solidFill>
                <a:srgbClr xmlns:mc="http://schemas.openxmlformats.org/markup-compatibility/2006" xmlns:a14="http://schemas.microsoft.com/office/drawing/2007/7/7/main" val="0070C0" mc:Ignorable=""/>
              </a:solidFill>
            </a:endParaRPr>
          </a:p>
        </p:txBody>
      </p:sp>
      <p:sp>
        <p:nvSpPr>
          <p:cNvPr id="2" name="Title 1"/>
          <p:cNvSpPr>
            <a:spLocks noGrp="1"/>
          </p:cNvSpPr>
          <p:nvPr>
            <p:ph type="title"/>
          </p:nvPr>
        </p:nvSpPr>
        <p:spPr/>
        <p:txBody>
          <a:bodyPr/>
          <a:lstStyle/>
          <a:p>
            <a:endParaRPr lang="fa-IR"/>
          </a:p>
        </p:txBody>
      </p:sp>
    </p:spTree>
    <p:extLst>
      <p:ext uri="{BB962C8B-B14F-4D97-AF65-F5344CB8AC3E}">
        <p14:creationId xmlns:p14="http://schemas.microsoft.com/office/powerpoint/2007/7/12/main" val="1847298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lgn="justLow"/>
            <a:r>
              <a:rPr lang="fa-IR" dirty="0" smtClean="0">
                <a:effectLst/>
                <a:latin typeface="Times New Roman"/>
                <a:ea typeface="Times New Roman"/>
                <a:cs typeface="Tahoma"/>
              </a:rPr>
              <a:t>این دانش به اعتقاد او راه خروج روح از قالب فیزیکی بدن و سفر آن به طبقات فوقانی عالم فرامادی تا رسیدن به بهشت حقیقی را، که «</a:t>
            </a:r>
            <a:r>
              <a:rPr lang="fa-IR"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 </a:t>
            </a:r>
            <a:r>
              <a:rPr lang="fa-IR" b="1"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سوگماد</a:t>
            </a:r>
            <a:r>
              <a:rPr lang="fa-IR"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 » </a:t>
            </a:r>
            <a:r>
              <a:rPr lang="fa-IR" dirty="0" smtClean="0">
                <a:effectLst/>
                <a:latin typeface="Times New Roman"/>
                <a:ea typeface="Times New Roman"/>
                <a:cs typeface="Tahoma"/>
              </a:rPr>
              <a:t>در آن به سر می برد آموزش       می دهد، </a:t>
            </a:r>
            <a:r>
              <a:rPr lang="fa-IR"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سفر روح </a:t>
            </a:r>
            <a:r>
              <a:rPr lang="fa-IR" dirty="0" smtClean="0">
                <a:effectLst/>
                <a:latin typeface="Times New Roman"/>
                <a:ea typeface="Times New Roman"/>
                <a:cs typeface="Tahoma"/>
              </a:rPr>
              <a:t>با استاد در قید حیات «</a:t>
            </a:r>
            <a:r>
              <a:rPr lang="fa-IR" b="1"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ماهانتا</a:t>
            </a:r>
            <a:r>
              <a:rPr lang="fa-IR"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 </a:t>
            </a:r>
            <a:r>
              <a:rPr lang="fa-IR" dirty="0" smtClean="0">
                <a:effectLst/>
                <a:latin typeface="Times New Roman"/>
                <a:ea typeface="Times New Roman"/>
                <a:cs typeface="Tahoma"/>
              </a:rPr>
              <a:t>و با راهنمایی و دستگیری او ممکن است، او به عنوان استاد درون و بیرون برای پیروان </a:t>
            </a:r>
            <a:r>
              <a:rPr lang="fa-IR" dirty="0" smtClean="0">
                <a:solidFill>
                  <a:srgbClr xmlns:mc="http://schemas.openxmlformats.org/markup-compatibility/2006" xmlns:a14="http://schemas.microsoft.com/office/drawing/2007/7/7/main" val="FF0000" mc:Ignorable=""/>
                </a:solidFill>
                <a:effectLst/>
                <a:latin typeface="Times New Roman"/>
                <a:ea typeface="Times New Roman"/>
                <a:cs typeface="Tahoma"/>
              </a:rPr>
              <a:t>اکنکار (اکیست) </a:t>
            </a:r>
            <a:r>
              <a:rPr lang="fa-IR" dirty="0" smtClean="0">
                <a:effectLst/>
                <a:latin typeface="Times New Roman"/>
                <a:ea typeface="Times New Roman"/>
                <a:cs typeface="Tahoma"/>
              </a:rPr>
              <a:t>قابل دسترسی است و رهبر قابل احترام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اکنکار</a:t>
            </a:r>
            <a:r>
              <a:rPr lang="fa-IR" dirty="0" smtClean="0">
                <a:effectLst/>
                <a:latin typeface="Times New Roman"/>
                <a:ea typeface="Times New Roman"/>
                <a:cs typeface="Tahoma"/>
              </a:rPr>
              <a:t> است اما پرستش نمی شود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ماهانتا نام باستانی و مقدس خداوند (هیو) را به جویندگان معنوی ارائه می دهد و آن ها را به سوی نور و صوت الهی رهنمون می سازد. او سرمشق نور و صوت الهی است.</a:t>
            </a:r>
            <a:endParaRPr lang="en-US" sz="2400" dirty="0" smtClean="0">
              <a:solidFill>
                <a:srgbClr xmlns:mc="http://schemas.openxmlformats.org/markup-compatibility/2006" xmlns:a14="http://schemas.microsoft.com/office/drawing/2007/7/7/main" val="C00000" mc:Ignorable=""/>
              </a:solidFill>
              <a:effectLst/>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943346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10000"/>
          </a:bodyPr>
          <a:lstStyle/>
          <a:p>
            <a:pPr algn="justLow"/>
            <a:r>
              <a:rPr lang="fa-IR" b="1" dirty="0" smtClean="0">
                <a:effectLst/>
                <a:latin typeface="Times New Roman"/>
                <a:ea typeface="Times New Roman"/>
                <a:cs typeface="Tahoma"/>
              </a:rPr>
              <a:t>عقاید اصلی </a:t>
            </a:r>
            <a:r>
              <a:rPr lang="fa-IR" b="1"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اکنکار</a:t>
            </a:r>
            <a:r>
              <a:rPr lang="fa-IR" b="1" dirty="0" smtClean="0">
                <a:effectLst/>
                <a:latin typeface="Times New Roman"/>
                <a:ea typeface="Times New Roman"/>
                <a:cs typeface="Tahoma"/>
              </a:rPr>
              <a:t> را می توان این گونه شمرد:</a:t>
            </a:r>
            <a:endParaRPr lang="en-US" sz="2400" dirty="0" smtClean="0">
              <a:effectLst/>
              <a:latin typeface="Times New Roman"/>
              <a:ea typeface="Times New Roman"/>
            </a:endParaRPr>
          </a:p>
          <a:p>
            <a:pPr lvl="0" algn="justLow">
              <a:buFont typeface="Times New Roman"/>
              <a:buChar char="-"/>
              <a:tabLst>
                <a:tab pos="457200" algn="l"/>
              </a:tabLst>
            </a:pPr>
            <a:r>
              <a:rPr lang="fa-IR" dirty="0" smtClean="0">
                <a:effectLst/>
                <a:latin typeface="Times New Roman"/>
                <a:ea typeface="Times New Roman"/>
                <a:cs typeface="Tahoma"/>
              </a:rPr>
              <a:t>روح، واقعیتی ابدی ، و هویت حقیقی فرد است.</a:t>
            </a:r>
            <a:endParaRPr lang="en-US" sz="2400" dirty="0" smtClean="0">
              <a:effectLst/>
              <a:latin typeface="Times New Roman"/>
              <a:ea typeface="Times New Roman"/>
              <a:cs typeface="B Mitra"/>
            </a:endParaRPr>
          </a:p>
          <a:p>
            <a:pPr lvl="0" algn="justLow">
              <a:buFont typeface="Times New Roman"/>
              <a:buChar char="-"/>
              <a:tabLst>
                <a:tab pos="457200" algn="l"/>
              </a:tabLst>
            </a:pPr>
            <a:r>
              <a:rPr lang="fa-IR" dirty="0" smtClean="0">
                <a:effectLst/>
                <a:latin typeface="Times New Roman"/>
                <a:ea typeface="Times New Roman"/>
                <a:cs typeface="Tahoma"/>
              </a:rPr>
              <a:t>علت وجود روح، عشق خداوند به روح است.</a:t>
            </a:r>
            <a:endParaRPr lang="en-US" sz="2400" dirty="0" smtClean="0">
              <a:effectLst/>
              <a:latin typeface="Times New Roman"/>
              <a:ea typeface="Times New Roman"/>
              <a:cs typeface="B Mitra"/>
            </a:endParaRPr>
          </a:p>
          <a:p>
            <a:pPr lvl="0" algn="justLow">
              <a:buFont typeface="Times New Roman"/>
              <a:buChar char="-"/>
              <a:tabLst>
                <a:tab pos="457200" algn="l"/>
              </a:tabLst>
            </a:pPr>
            <a:r>
              <a:rPr lang="fa-IR" dirty="0" smtClean="0">
                <a:effectLst/>
                <a:latin typeface="Times New Roman"/>
                <a:ea typeface="Times New Roman"/>
                <a:cs typeface="Tahoma"/>
              </a:rPr>
              <a:t>روح در حال سفری برای شناخت خود و خداست.</a:t>
            </a:r>
            <a:endParaRPr lang="en-US" sz="2400" dirty="0" smtClean="0">
              <a:effectLst/>
              <a:latin typeface="Times New Roman"/>
              <a:ea typeface="Times New Roman"/>
              <a:cs typeface="B Mitra"/>
            </a:endParaRPr>
          </a:p>
          <a:p>
            <a:pPr lvl="0" algn="justLow">
              <a:buFont typeface="Times New Roman"/>
              <a:buChar char="-"/>
              <a:tabLst>
                <a:tab pos="457200" algn="l"/>
              </a:tabLst>
            </a:pPr>
            <a:r>
              <a:rPr lang="fa-IR" dirty="0" smtClean="0">
                <a:effectLst/>
                <a:latin typeface="Times New Roman"/>
                <a:ea typeface="Times New Roman"/>
                <a:cs typeface="Tahoma"/>
              </a:rPr>
              <a:t>شکوفایی معنوی می تواند با تماس آگاهانه با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  (روح مقدس)</a:t>
            </a:r>
            <a:r>
              <a:rPr lang="fa-IR" dirty="0" smtClean="0">
                <a:effectLst/>
                <a:latin typeface="Times New Roman"/>
                <a:ea typeface="Times New Roman"/>
                <a:cs typeface="Tahoma"/>
              </a:rPr>
              <a:t> تسریع شود. </a:t>
            </a:r>
            <a:endParaRPr lang="en-US" sz="2400" dirty="0" smtClean="0">
              <a:effectLst/>
              <a:latin typeface="Times New Roman"/>
              <a:ea typeface="Times New Roman"/>
              <a:cs typeface="B Mitra"/>
            </a:endParaRPr>
          </a:p>
          <a:p>
            <a:pPr lvl="0" algn="justLow">
              <a:buFont typeface="Times New Roman"/>
              <a:buChar char="-"/>
              <a:tabLst>
                <a:tab pos="457200" algn="l"/>
              </a:tabLst>
            </a:pPr>
            <a:r>
              <a:rPr lang="fa-IR" dirty="0" smtClean="0">
                <a:effectLst/>
                <a:latin typeface="Times New Roman"/>
                <a:ea typeface="Times New Roman"/>
                <a:cs typeface="Tahoma"/>
              </a:rPr>
              <a:t>این تماس می تواند در طی تمرینات معنوی ا</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ِک </a:t>
            </a:r>
            <a:r>
              <a:rPr lang="fa-IR" dirty="0" smtClean="0">
                <a:effectLst/>
                <a:latin typeface="Times New Roman"/>
                <a:ea typeface="Times New Roman"/>
                <a:cs typeface="Tahoma"/>
              </a:rPr>
              <a:t>، و با راهنمایی استاد در قید حیات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اِک </a:t>
            </a:r>
            <a:r>
              <a:rPr lang="fa-IR" dirty="0" smtClean="0">
                <a:effectLst/>
                <a:latin typeface="Times New Roman"/>
                <a:ea typeface="Times New Roman"/>
                <a:cs typeface="Tahoma"/>
              </a:rPr>
              <a:t>حاصل شود.</a:t>
            </a:r>
            <a:endParaRPr lang="en-US" sz="2400" dirty="0" smtClean="0">
              <a:effectLst/>
              <a:latin typeface="Times New Roman"/>
              <a:ea typeface="Times New Roman"/>
              <a:cs typeface="B Mitra"/>
            </a:endParaRPr>
          </a:p>
          <a:p>
            <a:pPr lvl="0" algn="justLow">
              <a:buFont typeface="Times New Roman"/>
              <a:buChar char="-"/>
              <a:tabLst>
                <a:tab pos="457200" algn="l"/>
              </a:tabLst>
            </a:pP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ماهانتا، </a:t>
            </a:r>
            <a:r>
              <a:rPr lang="fa-IR" dirty="0" smtClean="0">
                <a:effectLst/>
                <a:latin typeface="Times New Roman"/>
                <a:ea typeface="Times New Roman"/>
                <a:cs typeface="Tahoma"/>
              </a:rPr>
              <a:t>استاد در قید حیات اِک رهبر معنوی اکنکار است.</a:t>
            </a:r>
            <a:endParaRPr lang="en-US" sz="2400" dirty="0" smtClean="0">
              <a:effectLst/>
              <a:latin typeface="Times New Roman"/>
              <a:ea typeface="Times New Roman"/>
              <a:cs typeface="B Mitra"/>
            </a:endParaRPr>
          </a:p>
          <a:p>
            <a:pPr lvl="0" algn="justLow">
              <a:buFont typeface="Times New Roman"/>
              <a:buChar char="-"/>
              <a:tabLst>
                <a:tab pos="457200" algn="l"/>
              </a:tabLst>
            </a:pPr>
            <a:r>
              <a:rPr lang="fa-IR" dirty="0" smtClean="0">
                <a:effectLst/>
                <a:latin typeface="Times New Roman"/>
                <a:ea typeface="Times New Roman"/>
                <a:cs typeface="Tahoma"/>
              </a:rPr>
              <a:t>تجربه و آزادی معنوی در این زندگی برای همه میسر است.</a:t>
            </a:r>
            <a:endParaRPr lang="en-US" sz="2400" dirty="0" smtClean="0">
              <a:effectLst/>
              <a:latin typeface="Times New Roman"/>
              <a:ea typeface="Times New Roman"/>
              <a:cs typeface="B Mitra"/>
            </a:endParaRPr>
          </a:p>
          <a:p>
            <a:pPr lvl="0" algn="justLow">
              <a:buFont typeface="Times New Roman"/>
              <a:buChar char="-"/>
              <a:tabLst>
                <a:tab pos="457200" algn="l"/>
              </a:tabLst>
            </a:pPr>
            <a:r>
              <a:rPr lang="fa-IR" dirty="0" smtClean="0">
                <a:effectLst/>
                <a:latin typeface="Times New Roman"/>
                <a:ea typeface="Times New Roman"/>
                <a:cs typeface="Tahoma"/>
              </a:rPr>
              <a:t>همه می توانند به طور فعالانه ، جهان های معنوی را از طریق سفر روح، رویاها و   روش های دیگر مورد بررسی قرار دهند.</a:t>
            </a:r>
            <a:endParaRPr lang="en-US" sz="2400" dirty="0" smtClean="0">
              <a:effectLst/>
              <a:latin typeface="Times New Roman"/>
              <a:ea typeface="Times New Roman"/>
              <a:cs typeface="B Mitra"/>
            </a:endParaRPr>
          </a:p>
          <a:p>
            <a:r>
              <a:rPr lang="fa-IR" sz="2400" dirty="0" smtClean="0">
                <a:effectLst/>
                <a:latin typeface="Times New Roman"/>
                <a:ea typeface="Times New Roman"/>
                <a:cs typeface="B Mitra"/>
              </a:rPr>
              <a:t> -  شریف زاده، بهمن ، عرفان دینی - معنویت گرایی نوپدید، ص 166  </a:t>
            </a:r>
            <a:endParaRPr lang="en-US" sz="1600" dirty="0" smtClean="0">
              <a:effectLst/>
              <a:latin typeface="Times New Roman"/>
              <a:ea typeface="Times New Roman"/>
            </a:endParaRPr>
          </a:p>
          <a:p>
            <a:endParaRPr lang="fa-IR" dirty="0"/>
          </a:p>
        </p:txBody>
      </p:sp>
      <p:sp>
        <p:nvSpPr>
          <p:cNvPr id="2" name="Title 1"/>
          <p:cNvSpPr>
            <a:spLocks noGrp="1"/>
          </p:cNvSpPr>
          <p:nvPr>
            <p:ph type="title"/>
          </p:nvPr>
        </p:nvSpPr>
        <p:spPr>
          <a:xfrm>
            <a:off x="457200" y="274638"/>
            <a:ext cx="8229600" cy="45719"/>
          </a:xfrm>
        </p:spPr>
        <p:txBody>
          <a:bodyPr>
            <a:normAutofit fontScale="90000"/>
          </a:bodyPr>
          <a:lstStyle/>
          <a:p>
            <a:endParaRPr lang="fa-IR" dirty="0"/>
          </a:p>
        </p:txBody>
      </p:sp>
    </p:spTree>
    <p:extLst>
      <p:ext uri="{BB962C8B-B14F-4D97-AF65-F5344CB8AC3E}">
        <p14:creationId xmlns:p14="http://schemas.microsoft.com/office/powerpoint/2007/7/12/main" val="2586547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marL="228600" algn="justLow"/>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پال توئیچل </a:t>
            </a:r>
            <a:r>
              <a:rPr lang="fa-IR" dirty="0" smtClean="0">
                <a:effectLst/>
                <a:latin typeface="Times New Roman"/>
                <a:ea typeface="Times New Roman"/>
                <a:cs typeface="Tahoma"/>
              </a:rPr>
              <a:t>در سال 1942 .م با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 </a:t>
            </a:r>
            <a:r>
              <a:rPr lang="fa-IR" b="1"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کامیل بالو</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 ازدواج کرد و در سال 1950 .م به همراه همسرش به عضویت کلیسای خود شناسی مونسیم مطلق و زیر شاخه دنباله روی از خودشناسی در واشنگتن در آمد</a:t>
            </a:r>
            <a:r>
              <a:rPr lang="fa-IR" dirty="0" smtClean="0">
                <a:effectLst/>
                <a:latin typeface="Times New Roman"/>
                <a:ea typeface="Times New Roman"/>
                <a:cs typeface="Tahoma"/>
              </a:rPr>
              <a:t>. </a:t>
            </a:r>
            <a:endParaRPr lang="en-US" sz="2400" dirty="0" smtClean="0">
              <a:effectLst/>
              <a:latin typeface="Times New Roman"/>
              <a:ea typeface="Times New Roman"/>
            </a:endParaRPr>
          </a:p>
          <a:p>
            <a:pPr marL="228600" algn="justLow"/>
            <a:r>
              <a:rPr lang="fa-IR" dirty="0" smtClean="0">
                <a:effectLst/>
                <a:latin typeface="Times New Roman"/>
                <a:ea typeface="Times New Roman"/>
                <a:cs typeface="Tahoma"/>
              </a:rPr>
              <a:t>(</a:t>
            </a:r>
            <a:r>
              <a:rPr lang="en-US" dirty="0" smtClean="0">
                <a:effectLst/>
                <a:latin typeface="Tahoma"/>
                <a:ea typeface="Times New Roman"/>
              </a:rPr>
              <a:t>monism – Revelation of Absolute church of selt </a:t>
            </a:r>
            <a:r>
              <a:rPr lang="fa-IR" dirty="0" smtClean="0">
                <a:effectLst/>
                <a:latin typeface="Times New Roman"/>
                <a:ea typeface="Times New Roman"/>
                <a:cs typeface="Tahoma"/>
              </a:rPr>
              <a:t>)</a:t>
            </a:r>
            <a:endParaRPr lang="en-US" sz="2400" dirty="0" smtClean="0">
              <a:effectLst/>
              <a:latin typeface="Times New Roman"/>
              <a:ea typeface="Times New Roman"/>
            </a:endParaRPr>
          </a:p>
          <a:p>
            <a:pPr marL="228600" algn="justLow"/>
            <a:r>
              <a:rPr lang="fa-IR" dirty="0" smtClean="0">
                <a:effectLst/>
                <a:latin typeface="Times New Roman"/>
                <a:ea typeface="Times New Roman"/>
                <a:cs typeface="Tahoma"/>
              </a:rPr>
              <a:t>(</a:t>
            </a:r>
            <a:r>
              <a:rPr lang="en-US" dirty="0" smtClean="0">
                <a:effectLst/>
                <a:latin typeface="Tahoma"/>
                <a:ea typeface="Times New Roman"/>
              </a:rPr>
              <a:t>self – Realization fellowshio</a:t>
            </a:r>
            <a:r>
              <a:rPr lang="fa-IR" dirty="0" smtClean="0">
                <a:effectLst/>
                <a:latin typeface="Times New Roman"/>
                <a:ea typeface="Times New Roman"/>
                <a:cs typeface="Tahoma"/>
              </a:rPr>
              <a:t>)</a:t>
            </a:r>
            <a:endParaRPr lang="en-US" sz="2400" dirty="0" smtClean="0">
              <a:effectLst/>
              <a:latin typeface="Times New Roman"/>
              <a:ea typeface="Times New Roman"/>
            </a:endParaRPr>
          </a:p>
          <a:p>
            <a:pPr marL="228600" algn="justLow"/>
            <a:r>
              <a:rPr lang="fa-IR" dirty="0" smtClean="0">
                <a:effectLst/>
                <a:latin typeface="Times New Roman"/>
                <a:ea typeface="Times New Roman"/>
                <a:cs typeface="Tahoma"/>
              </a:rPr>
              <a:t>رهبری این گروه را « سوامی پریماندا» به عهده داشت که در نوشته های آخر </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توئیچل </a:t>
            </a:r>
            <a:r>
              <a:rPr lang="fa-IR" dirty="0" smtClean="0">
                <a:effectLst/>
                <a:latin typeface="Times New Roman"/>
                <a:ea typeface="Times New Roman"/>
                <a:cs typeface="Tahoma"/>
              </a:rPr>
              <a:t>از او به</a:t>
            </a:r>
            <a:r>
              <a:rPr lang="fa-IR" dirty="0" smtClean="0">
                <a:solidFill>
                  <a:srgbClr xmlns:mc="http://schemas.openxmlformats.org/markup-compatibility/2006" xmlns:a14="http://schemas.microsoft.com/office/drawing/2007/7/7/main" val="C00000" mc:Ignorable=""/>
                </a:solidFill>
                <a:effectLst/>
                <a:latin typeface="Times New Roman"/>
                <a:ea typeface="Times New Roman"/>
                <a:cs typeface="Tahoma"/>
              </a:rPr>
              <a:t>« سودار سنیق» </a:t>
            </a:r>
            <a:r>
              <a:rPr lang="fa-IR" dirty="0" smtClean="0">
                <a:effectLst/>
                <a:latin typeface="Times New Roman"/>
                <a:ea typeface="Times New Roman"/>
                <a:cs typeface="Tahoma"/>
              </a:rPr>
              <a:t>نیز یاد شده است </a:t>
            </a:r>
            <a:endParaRPr lang="en-US" sz="2400" dirty="0" smtClean="0">
              <a:effectLst/>
              <a:latin typeface="Times New Roman"/>
              <a:ea typeface="Times New Roman"/>
            </a:endParaRPr>
          </a:p>
          <a:p>
            <a:endParaRPr lang="fa-IR" dirty="0"/>
          </a:p>
        </p:txBody>
      </p:sp>
      <p:sp>
        <p:nvSpPr>
          <p:cNvPr id="2" name="Title 1"/>
          <p:cNvSpPr>
            <a:spLocks noGrp="1"/>
          </p:cNvSpPr>
          <p:nvPr>
            <p:ph type="title"/>
          </p:nvPr>
        </p:nvSpPr>
        <p:spPr>
          <a:xfrm flipV="1">
            <a:off x="457200" y="214290"/>
            <a:ext cx="8229600" cy="60348"/>
          </a:xfrm>
        </p:spPr>
        <p:txBody>
          <a:bodyPr>
            <a:normAutofit fontScale="90000"/>
          </a:bodyPr>
          <a:lstStyle/>
          <a:p>
            <a:endParaRPr lang="fa-IR" dirty="0"/>
          </a:p>
        </p:txBody>
      </p:sp>
    </p:spTree>
    <p:extLst>
      <p:ext uri="{BB962C8B-B14F-4D97-AF65-F5344CB8AC3E}">
        <p14:creationId xmlns:p14="http://schemas.microsoft.com/office/powerpoint/2007/7/12/main" val="29135826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xmlns:mc="http://schemas.openxmlformats.org/markup-compatibility/2006" xmlns:a14="http://schemas.microsoft.com/office/drawing/2007/7/7/main" val="464646" mc:Ignorable=""/>
      </a:dk2>
      <a:lt2>
        <a:srgbClr xmlns:mc="http://schemas.openxmlformats.org/markup-compatibility/2006" xmlns:a14="http://schemas.microsoft.com/office/drawing/2007/7/7/main" val="DEF5FA" mc:Ignorable=""/>
      </a:lt2>
      <a:accent1>
        <a:srgbClr xmlns:mc="http://schemas.openxmlformats.org/markup-compatibility/2006" xmlns:a14="http://schemas.microsoft.com/office/drawing/2007/7/7/main" val="2DA2BF" mc:Ignorable=""/>
      </a:accent1>
      <a:accent2>
        <a:srgbClr xmlns:mc="http://schemas.openxmlformats.org/markup-compatibility/2006" xmlns:a14="http://schemas.microsoft.com/office/drawing/2007/7/7/main" val="DA1F28" mc:Ignorable=""/>
      </a:accent2>
      <a:accent3>
        <a:srgbClr xmlns:mc="http://schemas.openxmlformats.org/markup-compatibility/2006" xmlns:a14="http://schemas.microsoft.com/office/drawing/2007/7/7/main" val="EB641B" mc:Ignorable=""/>
      </a:accent3>
      <a:accent4>
        <a:srgbClr xmlns:mc="http://schemas.openxmlformats.org/markup-compatibility/2006" xmlns:a14="http://schemas.microsoft.com/office/drawing/2007/7/7/main" val="39639D" mc:Ignorable=""/>
      </a:accent4>
      <a:accent5>
        <a:srgbClr xmlns:mc="http://schemas.openxmlformats.org/markup-compatibility/2006" xmlns:a14="http://schemas.microsoft.com/office/drawing/2007/7/7/main" val="474B78" mc:Ignorable=""/>
      </a:accent5>
      <a:accent6>
        <a:srgbClr xmlns:mc="http://schemas.openxmlformats.org/markup-compatibility/2006" xmlns:a14="http://schemas.microsoft.com/office/drawing/2007/7/7/main" val="7D3C4A" mc:Ignorable=""/>
      </a:accent6>
      <a:hlink>
        <a:srgbClr xmlns:mc="http://schemas.openxmlformats.org/markup-compatibility/2006" xmlns:a14="http://schemas.microsoft.com/office/drawing/2007/7/7/main" val="FF8119" mc:Ignorable=""/>
      </a:hlink>
      <a:folHlink>
        <a:srgbClr xmlns:mc="http://schemas.openxmlformats.org/markup-compatibility/2006" xmlns:a14="http://schemas.microsoft.com/office/drawing/2007/7/7/main" val="44B9E8" mc:Ignorable=""/>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63500" dist="38100" dir="5400000" rotWithShape="0">
              <a:srgbClr xmlns:mc="http://schemas.openxmlformats.org/markup-compatibility/2006" xmlns:a14="http://schemas.microsoft.com/office/drawing/2007/7/7/main" val="000000" mc:Ignorable="">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2009-01-07T23:54:21Z</outs:dateTime>
      <outs:isPinned>true</outs:isPinned>
    </outs:relatedDate>
    <outs:relatedDate>
      <outs:type>2</outs:type>
      <outs:displayName>Created</outs:displayName>
      <outs:dateTime>2009-01-06T03:51:32Z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fatemeh</outs:displayName>
          <outs:accountName/>
        </outs:relatedPerson>
      </outs:people>
      <outs:source>0</outs:source>
      <outs:isPinned>true</outs:isPinned>
    </outs:relatedPeopleItem>
    <outs:relatedPeopleItem>
      <outs:category>Last modified by</outs:category>
      <outs:people>
        <outs:relatedPerson>
          <outs:displayName>fatemeh</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719DB56E-7C76-4672-8B27-C1F7586BC95C}">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Concourse</Template>
  <TotalTime>156</TotalTime>
  <Words>4809</Words>
  <Application>Microsoft Office PowerPoint</Application>
  <PresentationFormat>On-screen Show (4:3)</PresentationFormat>
  <Paragraphs>105</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Concourse</vt:lpstr>
      <vt:lpstr>اِکنکار(aknkare)  یا(چلاها)یا(دین صوت ونور)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اِکنکار ( Ekenkar  )  یا</dc:title>
  <dc:creator>fatemeh</dc:creator>
  <cp:lastModifiedBy>fatemeh</cp:lastModifiedBy>
  <cp:revision>18</cp:revision>
  <dcterms:created xsi:type="dcterms:W3CDTF">2009-01-06T03:51:32Z</dcterms:created>
  <dcterms:modified xsi:type="dcterms:W3CDTF">2009-01-08T03:38:59Z</dcterms:modified>
</cp:coreProperties>
</file>