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xmlns:mc="http://schemas.openxmlformats.org/markup-compatibility/2006" xmlns:a14="http://schemas.microsoft.com/office/drawing/2007/7/7/main" val="FFFFFF" mc:Ignorable=""/>
                </a:solidFill>
              </a:defRPr>
            </a:lvl1pPr>
            <a:extLst/>
          </a:lstStyle>
          <a:p>
            <a:fld id="{E5061918-ED06-46ED-9DB3-6FB013D84DB4}" type="datetimeFigureOut">
              <a:rPr lang="fa-IR" smtClean="0"/>
              <a:t>01/10/1430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xmlns:mc="http://schemas.openxmlformats.org/markup-compatibility/2006" xmlns:a14="http://schemas.microsoft.com/office/drawing/2007/7/7/main" val="FFFFFF" mc:Ignorable=""/>
                </a:solidFill>
              </a:defRPr>
            </a:lvl1pPr>
            <a:extLst/>
          </a:lstStyle>
          <a:p>
            <a:fld id="{A7CC8C9E-39AC-4936-AD76-38C3405C10AC}"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7CC8C9E-39AC-4936-AD76-38C3405C10AC}"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7CC8C9E-39AC-4936-AD76-38C3405C10AC}"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7CC8C9E-39AC-4936-AD76-38C3405C10AC}"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7CC8C9E-39AC-4936-AD76-38C3405C10AC}"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7CC8C9E-39AC-4936-AD76-38C3405C10AC}"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7CC8C9E-39AC-4936-AD76-38C3405C10AC}"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7CC8C9E-39AC-4936-AD76-38C3405C10AC}"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061918-ED06-46ED-9DB3-6FB013D84DB4}" type="datetimeFigureOut">
              <a:rPr lang="fa-IR" smtClean="0"/>
              <a:t>01/10/1430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A7CC8C9E-39AC-4936-AD76-38C3405C10AC}"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061918-ED06-46ED-9DB3-6FB013D84DB4}" type="datetimeFigureOut">
              <a:rPr lang="fa-IR" smtClean="0"/>
              <a:t>01/10/1430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7CC8C9E-39AC-4936-AD76-38C3405C10AC}"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xmlns:mc="http://schemas.openxmlformats.org/markup-compatibility/2006" xmlns:a14="http://schemas.microsoft.com/office/drawing/2007/7/7/main" val="000000" mc:Ignorable=""/>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061918-ED06-46ED-9DB3-6FB013D84DB4}" type="datetimeFigureOut">
              <a:rPr lang="fa-IR" smtClean="0"/>
              <a:t>01/10/1430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7CC8C9E-39AC-4936-AD76-38C3405C10AC}"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061918-ED06-46ED-9DB3-6FB013D84DB4}" type="datetimeFigureOut">
              <a:rPr lang="fa-IR" smtClean="0"/>
              <a:t>01/10/1430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CC8C9E-39AC-4936-AD76-38C3405C10AC}"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shod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86190"/>
            <a:ext cx="7772400" cy="2143140"/>
          </a:xfrm>
        </p:spPr>
        <p:txBody>
          <a:bodyPr>
            <a:noAutofit/>
          </a:bodyPr>
          <a:lstStyle/>
          <a:p>
            <a:pPr marL="228600" indent="-347472" algn="justLow">
              <a:spcBef>
                <a:spcPts val="768"/>
              </a:spcBef>
              <a:buSzPts val="3200"/>
              <a:buFont typeface="Arial"/>
              <a:buChar char="•"/>
            </a:pPr>
            <a:r>
              <a:rPr lang="fa-IR" sz="96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9600" dirty="0">
                <a:latin typeface="Times New Roman"/>
                <a:ea typeface="Times New Roman"/>
                <a:cs typeface="Tahoma"/>
              </a:rPr>
              <a:t>:</a:t>
            </a:r>
            <a:r>
              <a:rPr lang="fa-IR" sz="9600" dirty="0" smtClean="0">
                <a:effectLst/>
              </a:rPr>
              <a:t/>
            </a:r>
            <a:br>
              <a:rPr lang="fa-IR" sz="9600" dirty="0" smtClean="0">
                <a:effectLst/>
              </a:rPr>
            </a:br>
            <a:endParaRPr lang="fa-IR" sz="9600" dirty="0"/>
          </a:p>
        </p:txBody>
      </p:sp>
      <p:sp>
        <p:nvSpPr>
          <p:cNvPr id="3" name="Subtitle 2"/>
          <p:cNvSpPr>
            <a:spLocks noGrp="1"/>
          </p:cNvSpPr>
          <p:nvPr>
            <p:ph type="subTitle" idx="1"/>
          </p:nvPr>
        </p:nvSpPr>
        <p:spPr>
          <a:xfrm>
            <a:off x="357158" y="571480"/>
            <a:ext cx="8215370" cy="2786082"/>
          </a:xfrm>
        </p:spPr>
        <p:txBody>
          <a:bodyPr>
            <a:normAutofit/>
          </a:bodyPr>
          <a:lstStyle/>
          <a:p>
            <a:r>
              <a:rPr lang="fa-IR" sz="8800" dirty="0" smtClean="0">
                <a:solidFill>
                  <a:srgbClr xmlns:mc="http://schemas.openxmlformats.org/markup-compatibility/2006" xmlns:a14="http://schemas.microsoft.com/office/drawing/2007/7/7/main" val="00B050" mc:Ignorable=""/>
                </a:solidFill>
              </a:rPr>
              <a:t>بسم الله الرحمن الرحیم</a:t>
            </a:r>
            <a:endParaRPr lang="fa-IR" sz="8800" dirty="0">
              <a:solidFill>
                <a:srgbClr xmlns:mc="http://schemas.openxmlformats.org/markup-compatibility/2006" xmlns:a14="http://schemas.microsoft.com/office/drawing/2007/7/7/main" val="00B050" mc:Ignorable=""/>
              </a:solidFill>
            </a:endParaRPr>
          </a:p>
        </p:txBody>
      </p:sp>
    </p:spTree>
    <p:extLst>
      <p:ext uri="{BB962C8B-B14F-4D97-AF65-F5344CB8AC3E}">
        <p14:creationId xmlns:p14="http://schemas.microsoft.com/office/powerpoint/2007/7/12/main" val="111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ahoma"/>
              </a:rPr>
              <a:t>در این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جا با گوان – وجود </a:t>
            </a:r>
            <a:r>
              <a:rPr lang="fa-IR" sz="3600" dirty="0">
                <a:latin typeface="Times New Roman"/>
                <a:ea typeface="Times New Roman"/>
                <a:cs typeface="Tahoma"/>
              </a:rPr>
              <a:t>متبرک – خوانده می شد. در بیست و یکمین سالگرد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اشراق باگوان</a:t>
            </a:r>
            <a:r>
              <a:rPr lang="fa-IR" sz="3600" dirty="0">
                <a:latin typeface="Times New Roman"/>
                <a:ea typeface="Times New Roman"/>
                <a:cs typeface="Tahoma"/>
              </a:rPr>
              <a:t>، معبد جدید در پونا افتتاح شد،     او در این زمان فقط روزی دو بار از خلوت خود بیرون می آمد یک بار برای سخنرانی های بامدادی و بعد برای مراسم تشرف و توصیه به مریدان در عصر.</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نخست وزیر هندوستان، « موراجی دسای » هر گونه مانعی راایجاد کرد تا پیروان او نتوانند معبد باگوان را به نقطه ای دور افتاده در هند منتقل کنند.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67287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ahoma"/>
              </a:rPr>
              <a:t>در این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جا با گوان – وجود متبرک – </a:t>
            </a:r>
            <a:r>
              <a:rPr lang="fa-IR" sz="3600" dirty="0">
                <a:latin typeface="Times New Roman"/>
                <a:ea typeface="Times New Roman"/>
                <a:cs typeface="Tahoma"/>
              </a:rPr>
              <a:t>خوانده می شد. در بیست و یکمین سالگرد اشراق باگوان، معبد جدید در پونا افتتاح شد،     او در این زمان فقط روزی دو بار از خلوت خود بیرون می آمد یک بار برای سخنرانی های بامدادی و بعد برای مراسم تشرف و توصیه به مریدان در عصر.</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نخست وزیر هندوستان، « موراجی دسای » هر گونه مانعی راایجاد کرد تا پیروان او نتوانند معبد باگوان را به نقطه ای دور افتاده در هند منتقل کنند.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51768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347472" indent="-347472">
              <a:spcBef>
                <a:spcPts val="768"/>
              </a:spcBef>
              <a:buSzPts val="3200"/>
              <a:buFont typeface="Arial"/>
              <a:buChar char="•"/>
            </a:pPr>
            <a:r>
              <a:rPr lang="fa-IR" sz="4000" dirty="0">
                <a:ea typeface="Times New Roman"/>
                <a:cs typeface="Tahoma"/>
              </a:rPr>
              <a:t>روزنامه ساندی تایمز انگلستان از او با عنوان یکی از هزار شخصیت معروف قرن بیستم یاد کرده است، همچنین روزنامه ساندی میدی هند نیز او را در زمره دَه شخصیتی که سرنوشت هند را تغییر داده اند قرار داده است ( بودا، گاندی و .... )</a:t>
            </a:r>
            <a:r>
              <a:rPr lang="en-US" sz="4000" dirty="0"/>
              <a:t> </a:t>
            </a:r>
            <a:r>
              <a:rPr lang="fa-IR" sz="4000" dirty="0">
                <a:latin typeface="Times New Roman"/>
                <a:ea typeface="Times New Roman"/>
                <a:cs typeface="Times New Roman"/>
              </a:rPr>
              <a:t> </a:t>
            </a:r>
            <a:endParaRPr lang="fa-IR" sz="4000" dirty="0" smtClean="0">
              <a:latin typeface="Times New Roman"/>
              <a:ea typeface="Times New Roman"/>
              <a:cs typeface="Times New Roman"/>
            </a:endParaRPr>
          </a:p>
          <a:p>
            <a:pPr marL="347472" indent="-347472">
              <a:spcBef>
                <a:spcPts val="768"/>
              </a:spcBef>
              <a:buSzPts val="3200"/>
              <a:buFont typeface="Arial"/>
              <a:buChar char="•"/>
            </a:pPr>
            <a:r>
              <a:rPr lang="fa-IR" sz="4000" dirty="0" smtClean="0">
                <a:latin typeface="Times New Roman"/>
                <a:ea typeface="Times New Roman"/>
                <a:cs typeface="Times New Roman"/>
              </a:rPr>
              <a:t>-   </a:t>
            </a:r>
            <a:r>
              <a:rPr lang="fa-IR" sz="4000" dirty="0">
                <a:latin typeface="Times New Roman"/>
                <a:ea typeface="Times New Roman"/>
                <a:cs typeface="Times New Roman"/>
              </a:rPr>
              <a:t>سایت  </a:t>
            </a:r>
            <a:r>
              <a:rPr lang="en-US" sz="4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oshods</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com</a:t>
            </a:r>
            <a:r>
              <a:rPr lang="fa-IR" sz="2000" dirty="0">
                <a:latin typeface="Times New Roman"/>
                <a:ea typeface="Times New Roman"/>
                <a:cs typeface="Times New Roman"/>
              </a:rPr>
              <a:t> تاریخ 20/6/88</a:t>
            </a:r>
            <a:endParaRPr lang="en-US" sz="2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106852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648"/>
              </a:spcBef>
              <a:buSzPts val="2700"/>
              <a:buFont typeface="Arial"/>
              <a:buChar char="•"/>
            </a:pPr>
            <a:r>
              <a:rPr lang="fa-IR" sz="2800" dirty="0">
                <a:latin typeface="Times New Roman"/>
                <a:ea typeface="Times New Roman"/>
                <a:cs typeface="Tahoma"/>
              </a:rPr>
              <a:t>وی در سال 1981 .م اول می، به گفته مریدانش دست از سخن گفتن کشید و وارد یک دوره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 ارتباط ساکت دل به دل » </a:t>
            </a:r>
            <a:r>
              <a:rPr lang="fa-IR" sz="2800" dirty="0">
                <a:latin typeface="Times New Roman"/>
                <a:ea typeface="Times New Roman"/>
                <a:cs typeface="Tahoma"/>
              </a:rPr>
              <a:t>با آن ها شد . بدنش از یک کمردرد مزمن در رنج بود و به استراحت پرداخته بود، او توسط تیم پزشکی و مراقبینش برای درمان و احتمال یک عمل جراحی فوری به ایالت متحده برده شد. مریدان آمریکایی او زمینی به مساحت 64000 هکتار را در صحرای اوراگان مرکزی خریداری کردند، و از باگوان خواستند که به آن جا برود تا به سرعت بهبود پیدا کند. در آن جا یک جمع کشاورزی به راه افتاد و با سرعتی باور نکردنی زمین های کویری آن جا را به واحه ای سرسبز تبدیل کردند، که می توانست 5000 نفر را تغذیه کند.</a:t>
            </a:r>
            <a:endParaRPr lang="en-US" sz="2800" dirty="0">
              <a:latin typeface="Times New Roman"/>
              <a:ea typeface="Times New Roman"/>
            </a:endParaRPr>
          </a:p>
          <a:p>
            <a:endParaRPr lang="fa-IR" sz="28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4277495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در جشن های سالانه که برای دوستداران باگوان از سراسر دنیا تدارک دیده می شد، بیش از 20000 نفر در این شهر تازه تاسیس راجنیش پورام تغذیه و اسکان داده می شدند. به موازات رشد سریع این جمع در اوراگان، جمع های بزرگ دیگری در تمام شهرهای عمده کشورهای غربی و ژاپن ایجاد می شد که توسط در آمد کسب و کارهای مستقل خود مریدان اداره می شدند،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32323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800" dirty="0">
                <a:latin typeface="Times New Roman"/>
                <a:ea typeface="Times New Roman"/>
                <a:cs typeface="Times New Roman"/>
              </a:rPr>
              <a:t>در این زمان باگوان به عنوان یک رهبر دینی ، برای اقامت دائم در آمریکا تقاضا داد ولی درخواست او توسط دولت آمریکا رد شد، شهر تازه تأسیس این گروه در آمریکا مورد حملات روز افزون توسط حکومت ایالت اوراگان و اکثریت شهروندان مسیحی که آنجا زندگی می کردند قرار داشت.</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13676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باگوان</a:t>
            </a:r>
            <a:r>
              <a:rPr lang="fa-IR" sz="4000" dirty="0">
                <a:latin typeface="Times New Roman"/>
                <a:ea typeface="Times New Roman"/>
                <a:cs typeface="Tahoma"/>
              </a:rPr>
              <a:t> همواره خود را سرآغاز خود آگاهی مذهبی نوینی معرفی می کرد که نباید آن را با گذشته مرتبط دانست،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اوشو ، </a:t>
            </a:r>
            <a:r>
              <a:rPr lang="fa-IR" sz="4000" dirty="0">
                <a:latin typeface="Times New Roman"/>
                <a:ea typeface="Times New Roman"/>
                <a:cs typeface="Tahoma"/>
              </a:rPr>
              <a:t>سنت های معنوی گذشته را برای انسان مدرن مفید         نمی دانست و مدعی آوردن معنویتی نو برای انسان های حقیقت جو بود، گفته های او اغلب درباره نیاز و درد و رنج و بشر و تکنیک هایی برای رفع آن است.</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775946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4000" dirty="0">
                <a:solidFill>
                  <a:srgbClr xmlns:mc="http://schemas.openxmlformats.org/markup-compatibility/2006" xmlns:a14="http://schemas.microsoft.com/office/drawing/2007/7/7/main" val="C00000" mc:Ignorable=""/>
                </a:solidFill>
                <a:ea typeface="Times New Roman"/>
                <a:cs typeface="Tahoma"/>
              </a:rPr>
              <a:t>عشق ، عصاره پیام اوشو </a:t>
            </a:r>
            <a:r>
              <a:rPr lang="fa-IR" sz="4000" dirty="0">
                <a:ea typeface="Times New Roman"/>
                <a:cs typeface="Tahoma"/>
              </a:rPr>
              <a:t>برای رهیدن از چرخه رنج و درد است، ولی سرنوشت عشق در تفکر او به </a:t>
            </a:r>
            <a:r>
              <a:rPr lang="fa-IR" sz="4000" dirty="0">
                <a:solidFill>
                  <a:srgbClr xmlns:mc="http://schemas.openxmlformats.org/markup-compatibility/2006" xmlns:a14="http://schemas.microsoft.com/office/drawing/2007/7/7/main" val="C00000" mc:Ignorable=""/>
                </a:solidFill>
                <a:ea typeface="Times New Roman"/>
                <a:cs typeface="Tahoma"/>
              </a:rPr>
              <a:t>کامروایی بی قید جنسی گره خورده است و این ارمغان «تانترائیزم» در اندیشه اوشو </a:t>
            </a:r>
            <a:r>
              <a:rPr lang="fa-IR" sz="4000" dirty="0">
                <a:ea typeface="Times New Roman"/>
                <a:cs typeface="Tahoma"/>
              </a:rPr>
              <a:t>است، زیرا نحله ای که او ایجاد کرده تلفیقی از </a:t>
            </a:r>
            <a:r>
              <a:rPr lang="fa-IR" sz="4000" dirty="0">
                <a:solidFill>
                  <a:srgbClr xmlns:mc="http://schemas.openxmlformats.org/markup-compatibility/2006" xmlns:a14="http://schemas.microsoft.com/office/drawing/2007/7/7/main" val="C00000" mc:Ignorable=""/>
                </a:solidFill>
                <a:ea typeface="Times New Roman"/>
                <a:cs typeface="Tahoma"/>
              </a:rPr>
              <a:t>مبانی یوگا، تانتراییزم و بودیزم </a:t>
            </a:r>
            <a:r>
              <a:rPr lang="fa-IR" sz="4000" dirty="0">
                <a:ea typeface="Times New Roman"/>
                <a:cs typeface="Tahoma"/>
              </a:rPr>
              <a:t>است که هواداران قابل توجهی در جهان پیدا کرده است.</a:t>
            </a:r>
            <a:endParaRPr lang="fa-IR" sz="4000" dirty="0">
              <a:cs typeface="Calibri"/>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4114580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آیین تانترا بر پایه اتحاد دو جنس بشر یعنی  زن و مرد بنا شده و سعادت و تکامل از نگاه این آیین در گرو این اتحاد است، تانترا به معنای تار و پود است </a:t>
            </a:r>
            <a:r>
              <a:rPr lang="fa-IR" sz="3600" dirty="0">
                <a:latin typeface="Times New Roman"/>
                <a:ea typeface="Times New Roman"/>
                <a:cs typeface="Tahoma"/>
              </a:rPr>
              <a:t>و بر اساس عقیده مفسران، تار و پود به معنای پیوستگی و در هم تنیدگی دو عنصر زن و مرد در کل هستی است، بنابر آموزه های این مکتب ، انسان می تواند از همه لذات مادی برای رشد و تعالی بهره جوید و نفی دنیا و ترک لذات آن مردود است،</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372729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347472" indent="-347472">
              <a:spcBef>
                <a:spcPts val="768"/>
              </a:spcBef>
              <a:buSzPts val="3200"/>
              <a:buFont typeface="Arial"/>
              <a:buChar char="•"/>
            </a:pPr>
            <a:r>
              <a:rPr lang="fa-IR" sz="4000" dirty="0">
                <a:ea typeface="Times New Roman"/>
                <a:cs typeface="Tahoma"/>
              </a:rPr>
              <a:t>از این رو </a:t>
            </a:r>
            <a:r>
              <a:rPr lang="fa-IR" sz="4000" dirty="0">
                <a:solidFill>
                  <a:srgbClr xmlns:mc="http://schemas.openxmlformats.org/markup-compatibility/2006" xmlns:a14="http://schemas.microsoft.com/office/drawing/2007/7/7/main" val="C00000" mc:Ignorable=""/>
                </a:solidFill>
                <a:ea typeface="Times New Roman"/>
                <a:cs typeface="Tahoma"/>
              </a:rPr>
              <a:t>پیروان آیین تانترا به برگزاری مراسم آمیزش جنسی و تشریفات نوشیدن شراب به صورت دسته جمعی      می پردازند، اوشو با تکیه بر مبانی و شیوه های عملی این آیین به ارضای غرایز جنسی بدون هیچ حد  مرزی سفارش کرده</a:t>
            </a:r>
            <a:r>
              <a:rPr lang="fa-IR" sz="4000" dirty="0">
                <a:ea typeface="Times New Roman"/>
                <a:cs typeface="Tahoma"/>
              </a:rPr>
              <a:t> و آن را مراقبه ای برای رسیدن به آرامش و تعالی روح آدمی معرفی می کند، </a:t>
            </a:r>
            <a:endParaRPr lang="fa-IR" sz="4000" dirty="0">
              <a:cs typeface="Calibri"/>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80722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راجینش چاندار موهان جین </a:t>
            </a:r>
            <a:r>
              <a:rPr lang="fa-IR" sz="4400" dirty="0">
                <a:latin typeface="Times New Roman"/>
                <a:ea typeface="Times New Roman"/>
                <a:cs typeface="Tahoma"/>
              </a:rPr>
              <a:t>در 11 دسامبر 1931 میلادی در روستای کوچک « کوچ وادا» در ایالت « مادیاپرداش» کشور هند به دنیا آمد و در 19 ژانویه سال 1990 میلادی در 59 سالگی ازدنیا رفت ، اوشو در دوران حیاتش به چندین نام شهره بود.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 راجا» </a:t>
            </a:r>
            <a:r>
              <a:rPr lang="fa-IR" sz="4400" dirty="0">
                <a:latin typeface="Times New Roman"/>
                <a:ea typeface="Times New Roman"/>
                <a:cs typeface="Tahoma"/>
              </a:rPr>
              <a:t>نام زمان کودکی او بود.</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597097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ahoma"/>
                <a:ea typeface="Times New Roman"/>
              </a:rPr>
              <a:t>او می گوید</a:t>
            </a:r>
            <a:r>
              <a:rPr lang="fa-IR" sz="4000" dirty="0">
                <a:solidFill>
                  <a:srgbClr xmlns:mc="http://schemas.openxmlformats.org/markup-compatibility/2006" xmlns:a14="http://schemas.microsoft.com/office/drawing/2007/7/7/main" val="C00000" mc:Ignorable=""/>
                </a:solidFill>
                <a:latin typeface="Tahoma"/>
                <a:ea typeface="Times New Roman"/>
              </a:rPr>
              <a:t>:« کلیساها از خدا خالی هستند، و کابین های عشق </a:t>
            </a:r>
            <a:r>
              <a:rPr lang="fa-IR" sz="4000" dirty="0" smtClean="0">
                <a:solidFill>
                  <a:srgbClr xmlns:mc="http://schemas.openxmlformats.org/markup-compatibility/2006" xmlns:a14="http://schemas.microsoft.com/office/drawing/2007/7/7/main" val="C00000" mc:Ignorable=""/>
                </a:solidFill>
                <a:latin typeface="Tahoma"/>
                <a:ea typeface="Times New Roman"/>
              </a:rPr>
              <a:t>( </a:t>
            </a:r>
            <a:r>
              <a:rPr lang="fa-IR" sz="4000" dirty="0">
                <a:solidFill>
                  <a:srgbClr xmlns:mc="http://schemas.openxmlformats.org/markup-compatibility/2006" xmlns:a14="http://schemas.microsoft.com/office/drawing/2007/7/7/main" val="C00000" mc:Ignorable=""/>
                </a:solidFill>
                <a:latin typeface="Tahoma"/>
                <a:ea typeface="Times New Roman"/>
              </a:rPr>
              <a:t>آمیزش جنسی ) مملو از خدایند.»</a:t>
            </a:r>
            <a:r>
              <a:rPr lang="fa-IR" sz="4000" dirty="0">
                <a:latin typeface="Tahoma"/>
                <a:ea typeface="Times New Roman"/>
              </a:rPr>
              <a:t> و یا می گوید</a:t>
            </a:r>
            <a:r>
              <a:rPr lang="fa-IR" sz="4000" dirty="0">
                <a:solidFill>
                  <a:srgbClr xmlns:mc="http://schemas.openxmlformats.org/markup-compatibility/2006" xmlns:a14="http://schemas.microsoft.com/office/drawing/2007/7/7/main" val="C00000" mc:Ignorable=""/>
                </a:solidFill>
                <a:latin typeface="Tahoma"/>
                <a:ea typeface="Times New Roman"/>
              </a:rPr>
              <a:t>:« عشق از آمیزش جنسی زاییده می شود و آن گاه عبادت ازعشق زاییده می شود و آن گاه خداوند بر اثر عبات در انسان تجلی     می یابد و این انسان به بالاتر و بالاتر و بالاتر و به اوج گرفتن ادامه می دهد.» </a:t>
            </a:r>
            <a:endParaRPr lang="en-US" sz="4000" dirty="0">
              <a:solidFill>
                <a:srgbClr xmlns:mc="http://schemas.openxmlformats.org/markup-compatibility/2006" xmlns:a14="http://schemas.microsoft.com/office/drawing/2007/7/7/main" val="C00000" mc:Ignorable=""/>
              </a:solidFill>
              <a:latin typeface="Times New Roman"/>
              <a:ea typeface="Times New Roman"/>
            </a:endParaRPr>
          </a:p>
          <a:p>
            <a:pPr marL="347472" indent="-347472">
              <a:spcBef>
                <a:spcPts val="576"/>
              </a:spcBef>
            </a:pPr>
            <a:r>
              <a:rPr lang="fa-IR" sz="4000" dirty="0">
                <a:latin typeface="Times New Roman"/>
                <a:ea typeface="Times New Roman"/>
                <a:cs typeface="Times New Roman"/>
              </a:rPr>
              <a:t>-   </a:t>
            </a:r>
            <a:r>
              <a:rPr lang="fa-IR" sz="2000" dirty="0">
                <a:latin typeface="Times New Roman"/>
                <a:ea typeface="Times New Roman"/>
                <a:cs typeface="Times New Roman"/>
              </a:rPr>
              <a:t>اشو ، الماس های اوشو ، ص 117</a:t>
            </a:r>
            <a:endParaRPr lang="en-US" sz="2000" dirty="0">
              <a:latin typeface="Times New Roman"/>
              <a:ea typeface="Times New Roman"/>
            </a:endParaRPr>
          </a:p>
          <a:p>
            <a:pPr marL="347472" indent="-347472">
              <a:spcBef>
                <a:spcPts val="576"/>
              </a:spcBef>
            </a:pPr>
            <a:r>
              <a:rPr lang="fa-IR" sz="2000" dirty="0">
                <a:latin typeface="Times New Roman"/>
                <a:ea typeface="Times New Roman"/>
                <a:cs typeface="Times New Roman"/>
              </a:rPr>
              <a:t>-  همان ، ص 316</a:t>
            </a:r>
            <a:endParaRPr lang="en-US" sz="2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462902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fa-IR" sz="4800" dirty="0">
                <a:ea typeface="Times New Roman"/>
                <a:cs typeface="Tahoma"/>
              </a:rPr>
              <a:t>در </a:t>
            </a:r>
            <a:r>
              <a:rPr lang="fa-IR" sz="4800" dirty="0">
                <a:solidFill>
                  <a:srgbClr xmlns:mc="http://schemas.openxmlformats.org/markup-compatibility/2006" xmlns:a14="http://schemas.microsoft.com/office/drawing/2007/7/7/main" val="C00000" mc:Ignorable=""/>
                </a:solidFill>
                <a:ea typeface="Times New Roman"/>
                <a:cs typeface="Tahoma"/>
              </a:rPr>
              <a:t>کمونی</a:t>
            </a:r>
            <a:r>
              <a:rPr lang="fa-IR" sz="4800" dirty="0">
                <a:ea typeface="Times New Roman"/>
                <a:cs typeface="Tahoma"/>
              </a:rPr>
              <a:t> که او در هند تاسیس کرده است. زنان و مردان بسیاری هستند که پیوسته با تعویض گزینه های آمیزش ، به مراقبه ای که آن را</a:t>
            </a:r>
            <a:r>
              <a:rPr lang="fa-IR" sz="4800" dirty="0">
                <a:solidFill>
                  <a:srgbClr xmlns:mc="http://schemas.openxmlformats.org/markup-compatibility/2006" xmlns:a14="http://schemas.microsoft.com/office/drawing/2007/7/7/main" val="C00000" mc:Ignorable=""/>
                </a:solidFill>
                <a:ea typeface="Times New Roman"/>
                <a:cs typeface="Tahoma"/>
              </a:rPr>
              <a:t>«سکس مدیتیشن» </a:t>
            </a:r>
            <a:r>
              <a:rPr lang="fa-IR" sz="4800" dirty="0">
                <a:ea typeface="Times New Roman"/>
                <a:cs typeface="Tahoma"/>
              </a:rPr>
              <a:t>نامیده ، مشغول هستند، </a:t>
            </a:r>
            <a:endParaRPr lang="fa-IR" sz="4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513181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3200" dirty="0">
                <a:latin typeface="Times New Roman"/>
                <a:ea typeface="Times New Roman"/>
                <a:cs typeface="Tahoma"/>
              </a:rPr>
              <a:t> با تکیه بر مبانی بودیزم، رهایی از رنج و درد را در گرو مراقبه ای می داند که درون رااز افکار ، تصورات، خاطرات، امیال و آرزوها تهی کند تا دیگر چیزی برای بیرون ریختن باقی نماند و خلأ مطلق یا سکوت درونی حاصل شود، البته در چنین حالی است که طبق باور او ، انسان به آگاهی حقیقی دست می یابد، زیرا با نابودی افکار ، سکوت ذهن به دست می آید و آن گاه با کنترل احساسات، سکوت و آرامش غایی یافتنی می شود و درد و رنج جای خود را به نشاط و شادی می دهد.</a:t>
            </a:r>
            <a:endParaRPr lang="en-US" sz="32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060534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648"/>
              </a:spcBef>
              <a:buSzPts val="2700"/>
              <a:buFont typeface="Arial"/>
              <a:buChar char="•"/>
            </a:pPr>
            <a:r>
              <a:rPr lang="fa-IR" sz="2700" dirty="0">
                <a:latin typeface="Times New Roman"/>
                <a:ea typeface="Times New Roman"/>
                <a:cs typeface="Tahoma"/>
              </a:rPr>
              <a:t>او می گوید:« همه هنر مراقبه،ایجاد آرامش،سکوت و سروری جاودانه در وجود توست که معجزه وار درونت را سرشار می سازد مراقبه خود موانع را حذف می کند، صخره ها را به کناری می راند و به جریانش ادامه می دهد، آن گاه زمانی فرا می رسد که در می یابی هیچ گونه وابستگی به بیرون نداری و آزادی و استقلالی عظیم نصیبت شده و تو را از همه کس بی نیاز ساخته است، در تنهایی ات می توانی به اوج سرور و شادی دست یابی ، تنهایی ات فروزان است و دیگر نشانی از بی کسی در آن به چشم نمی خورد و سرشار است از نشاط ، رقص ، تـرانه ، شعر و موسیقی.»</a:t>
            </a:r>
            <a:endParaRPr lang="en-US" sz="2000" dirty="0">
              <a:latin typeface="Times New Roman"/>
              <a:ea typeface="Times New Roman"/>
            </a:endParaRPr>
          </a:p>
          <a:p>
            <a:pPr marL="347472" indent="-347472">
              <a:spcBef>
                <a:spcPts val="480"/>
              </a:spcBef>
            </a:pPr>
            <a:r>
              <a:rPr lang="fa-IR" sz="2000" dirty="0">
                <a:latin typeface="Times New Roman"/>
                <a:ea typeface="Times New Roman"/>
                <a:cs typeface="Times New Roman"/>
              </a:rPr>
              <a:t>-  اشو ، مراقبه ، شور ، مستی ، ص 50</a:t>
            </a:r>
            <a:endParaRPr lang="en-US" sz="14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6310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sz="4400" dirty="0">
                <a:ea typeface="Times New Roman"/>
                <a:cs typeface="Tahoma"/>
              </a:rPr>
              <a:t>آن که </a:t>
            </a:r>
            <a:r>
              <a:rPr lang="fa-IR" sz="4400" dirty="0">
                <a:solidFill>
                  <a:srgbClr xmlns:mc="http://schemas.openxmlformats.org/markup-compatibility/2006" xmlns:a14="http://schemas.microsoft.com/office/drawing/2007/7/7/main" val="C00000" mc:Ignorable=""/>
                </a:solidFill>
                <a:ea typeface="Times New Roman"/>
                <a:cs typeface="Tahoma"/>
              </a:rPr>
              <a:t>اوشو </a:t>
            </a:r>
            <a:r>
              <a:rPr lang="fa-IR" sz="4400" dirty="0">
                <a:ea typeface="Times New Roman"/>
                <a:cs typeface="Tahoma"/>
              </a:rPr>
              <a:t>از مراقبه همان غایتی را می جوید که بودیزم می جویدو این ، مبنای اغلب مکاتب هندی در خروج از چرخه ی رنج </a:t>
            </a:r>
            <a:r>
              <a:rPr lang="fa-IR" sz="4400" dirty="0">
                <a:solidFill>
                  <a:srgbClr xmlns:mc="http://schemas.openxmlformats.org/markup-compatibility/2006" xmlns:a14="http://schemas.microsoft.com/office/drawing/2007/7/7/main" val="C00000" mc:Ignorable=""/>
                </a:solidFill>
                <a:ea typeface="Times New Roman"/>
                <a:cs typeface="Tahoma"/>
              </a:rPr>
              <a:t>سمسارا</a:t>
            </a:r>
            <a:r>
              <a:rPr lang="fa-IR" sz="4400" dirty="0">
                <a:ea typeface="Times New Roman"/>
                <a:cs typeface="Tahoma"/>
              </a:rPr>
              <a:t> و رسیدن به </a:t>
            </a:r>
            <a:r>
              <a:rPr lang="fa-IR" sz="4400" dirty="0">
                <a:solidFill>
                  <a:srgbClr xmlns:mc="http://schemas.openxmlformats.org/markup-compatibility/2006" xmlns:a14="http://schemas.microsoft.com/office/drawing/2007/7/7/main" val="C00000" mc:Ignorable=""/>
                </a:solidFill>
                <a:ea typeface="Times New Roman"/>
                <a:cs typeface="Tahoma"/>
              </a:rPr>
              <a:t>نیروانا</a:t>
            </a:r>
            <a:r>
              <a:rPr lang="fa-IR" sz="4400" dirty="0">
                <a:ea typeface="Times New Roman"/>
                <a:cs typeface="Tahoma"/>
              </a:rPr>
              <a:t> است، ولی مراقبات بودیزم را به علت تهی بودن از عشق و احساس ناقص می داند،</a:t>
            </a:r>
            <a:endParaRPr lang="fa-IR" sz="4400" dirty="0">
              <a:cs typeface="Calibri"/>
            </a:endParaRPr>
          </a:p>
          <a:p>
            <a:endParaRPr lang="fa-IR" sz="44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2866093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20"/>
              </a:spcBef>
              <a:buSzPts val="3000"/>
              <a:buFont typeface="Arial"/>
              <a:buChar char="•"/>
            </a:pPr>
            <a:r>
              <a:rPr lang="fa-IR" sz="3000" dirty="0">
                <a:ea typeface="Times New Roman"/>
                <a:cs typeface="Tahoma"/>
              </a:rPr>
              <a:t>چنان که باز در جایی    می گوید: « نوعی مراقبه بودایی است که بسیار عالی و مؤثر است، ولی کامل نیست و به همین علت بودایی ها نامتعادل هستند، آن ها بسیار ساکت و آرامند ولی چیزی در وجودشان کم است ، چیزی که من آن را سرور می نامم، بودیزم یکی از زیباترین دیدگاه هاست ، ولی نقص دارد و کامل نیست، عاری از عشق و احساس است، بیشتر شبیه ریاضیات و  هندسه و عاری از شور و اشتیاق است، تا زمانی که شادی و سرور راستین وجودتان را فرا نگیرد، احساس می کنید در زندگی چیزی کم دارید و راضی نخواهید بود.» </a:t>
            </a:r>
            <a:r>
              <a:rPr lang="fa-IR" sz="2200" dirty="0">
                <a:latin typeface="Times New Roman"/>
                <a:ea typeface="Times New Roman"/>
                <a:cs typeface="Times New Roman"/>
              </a:rPr>
              <a:t> -  اوشو ، در هوای اشراق ، ص 328</a:t>
            </a:r>
            <a:endParaRPr lang="en-US" sz="15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570866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347472" indent="-347472">
              <a:spcBef>
                <a:spcPts val="768"/>
              </a:spcBef>
              <a:buSzPts val="3200"/>
              <a:buFont typeface="Arial"/>
              <a:buChar char="•"/>
            </a:pPr>
            <a:r>
              <a:rPr lang="fa-IR" sz="3600" dirty="0">
                <a:ea typeface="Times New Roman"/>
                <a:cs typeface="Tahoma"/>
              </a:rPr>
              <a:t>بر این اساس است  که مراقبات گوناگونی را که به هوادارانش سفارش می کند، </a:t>
            </a:r>
            <a:r>
              <a:rPr lang="fa-IR" sz="3600" dirty="0">
                <a:solidFill>
                  <a:srgbClr xmlns:mc="http://schemas.openxmlformats.org/markup-compatibility/2006" xmlns:a14="http://schemas.microsoft.com/office/drawing/2007/7/7/main" val="C00000" mc:Ignorable=""/>
                </a:solidFill>
                <a:ea typeface="Times New Roman"/>
                <a:cs typeface="Tahoma"/>
              </a:rPr>
              <a:t>مجموعه ای از رقص ، پرت و پلاگویی ، خنده و مهم تر از همه، ارضای بی حد غرایز جنسی است، در مراقبه « ناتاراج » به چهل دقیقه رقصیدن در مرحله نخست ، بیست دقیقه دراز کشیدن در حال سکوت در مرحله دوم، و برخاستن و تا پنج دقیقه جشن و سرور و پایکوبی در مرحله سوم سفارش می کند، </a:t>
            </a:r>
            <a:endParaRPr lang="fa-IR" sz="3600" dirty="0">
              <a:solidFill>
                <a:srgbClr xmlns:mc="http://schemas.openxmlformats.org/markup-compatibility/2006" xmlns:a14="http://schemas.microsoft.com/office/drawing/2007/7/7/main" val="C00000" mc:Ignorable=""/>
              </a:solidFill>
              <a:cs typeface="Calibri"/>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662231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در مراقبه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دواوانی </a:t>
            </a:r>
            <a:r>
              <a:rPr lang="fa-IR" sz="3600" dirty="0">
                <a:latin typeface="Times New Roman"/>
                <a:ea typeface="Times New Roman"/>
                <a:cs typeface="Tahoma"/>
              </a:rPr>
              <a:t>» هم نخست به آرام نشستن و گوش کردن به موسیقی به مدت پانزده دقیقه توصیه می کند، خنده سر دادن در بامداد پیش از گشودن چشم ها به مدت پنج دقیقه ، و گفتن سخنان بی معنا با چشم های بسته به مدت پانزده دقیقه از جمله مراقبات سفارش شده اوشو است که به عقیده او با این مراقبات، انسان از قید ذهن و فکر بیرون آمده و به سکوت درونی نایل می شود،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305593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20"/>
              </a:spcBef>
              <a:buSzPts val="3000"/>
              <a:buFont typeface="Arial"/>
              <a:buChar char="•"/>
            </a:pPr>
            <a:r>
              <a:rPr lang="fa-IR" sz="3000" dirty="0">
                <a:ea typeface="Times New Roman"/>
                <a:cs typeface="Tahoma"/>
              </a:rPr>
              <a:t>چنان که می گوید:             «اگر مردم بتوانند کمی بیشتر برقصند ، کمی بیشتر آواز بخوانند، کمی بیشتر لوده باشند، انرژی آن ها بیش از پیش به جریان افتاده و مشکلاتشان به تدریح ناپدید خواهد شد، به همین دلیل ، من این قدر بر شاد زیستن اصرار دارم، شادمانی تا حد از خود بی خود شدن، بگذار تمام انرژی به شور و شیدایی مبدل گردد و ناگهان خواهی دید که دیگر سر ندارد؛انرژی گیر کرده در سرت سراسر به جنبش درآمده ، الگوها و تصاویر ، حرکتی زیبا می آفرینند </a:t>
            </a:r>
            <a:endParaRPr lang="fa-IR" sz="3000" dirty="0">
              <a:cs typeface="Calibri"/>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887316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4647"/>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و در این حال لحظه ای فرا می رسد که بدنت دیگر جسم سفت و سختی نیست؛انعطاف پذیر می شود، جاری می شود به هنگام شعف و شادی لحظه ای فرا می رسد که مرز تو دیگر آنقدر ها واضح نیست، تو ذوب می شوی باکائنات در هم  می آمیزی ، مرزها در یکدیگر ادغان می شوند.»</a:t>
            </a:r>
            <a:endParaRPr lang="en-US" sz="4000" dirty="0">
              <a:latin typeface="Times New Roman"/>
              <a:ea typeface="Times New Roman"/>
            </a:endParaRPr>
          </a:p>
          <a:p>
            <a:r>
              <a:rPr lang="fa-IR" sz="4000" dirty="0">
                <a:latin typeface="Times New Roman"/>
                <a:ea typeface="Times New Roman"/>
                <a:cs typeface="Times New Roman"/>
              </a:rPr>
              <a:t> </a:t>
            </a:r>
            <a:r>
              <a:rPr lang="fa-IR" sz="2000" dirty="0">
                <a:latin typeface="Times New Roman"/>
                <a:ea typeface="Times New Roman"/>
                <a:cs typeface="Times New Roman"/>
              </a:rPr>
              <a:t>-  اوشو ، الماس های اوشو ، ص 47</a:t>
            </a:r>
            <a:endParaRPr lang="fa-IR" sz="2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560925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sz="3600" dirty="0">
                <a:ea typeface="Times New Roman"/>
                <a:cs typeface="Tahoma"/>
              </a:rPr>
              <a:t>بعدها به         </a:t>
            </a:r>
            <a:r>
              <a:rPr lang="fa-IR" sz="3600" dirty="0">
                <a:solidFill>
                  <a:srgbClr xmlns:mc="http://schemas.openxmlformats.org/markup-compatibility/2006" xmlns:a14="http://schemas.microsoft.com/office/drawing/2007/7/7/main" val="C00000" mc:Ignorable=""/>
                </a:solidFill>
                <a:ea typeface="Times New Roman"/>
                <a:cs typeface="Tahoma"/>
              </a:rPr>
              <a:t>« راجنیش» </a:t>
            </a:r>
            <a:r>
              <a:rPr lang="fa-IR" sz="3600" dirty="0">
                <a:ea typeface="Times New Roman"/>
                <a:cs typeface="Tahoma"/>
              </a:rPr>
              <a:t>تغییر نام داد و سپس در سال 1960 میلادی به </a:t>
            </a:r>
            <a:r>
              <a:rPr lang="fa-IR" sz="3600" dirty="0">
                <a:solidFill>
                  <a:srgbClr xmlns:mc="http://schemas.openxmlformats.org/markup-compatibility/2006" xmlns:a14="http://schemas.microsoft.com/office/drawing/2007/7/7/main" val="C00000" mc:Ignorable=""/>
                </a:solidFill>
                <a:ea typeface="Times New Roman"/>
                <a:cs typeface="Tahoma"/>
              </a:rPr>
              <a:t>«آچاریا راجنیش » </a:t>
            </a:r>
            <a:r>
              <a:rPr lang="fa-IR" sz="3600" dirty="0">
                <a:ea typeface="Times New Roman"/>
                <a:cs typeface="Tahoma"/>
              </a:rPr>
              <a:t>معروف شد. از سال 1971 با عنوان       </a:t>
            </a:r>
            <a:r>
              <a:rPr lang="fa-IR" sz="3600" dirty="0">
                <a:solidFill>
                  <a:srgbClr xmlns:mc="http://schemas.openxmlformats.org/markup-compatibility/2006" xmlns:a14="http://schemas.microsoft.com/office/drawing/2007/7/7/main" val="C00000" mc:Ignorable=""/>
                </a:solidFill>
                <a:ea typeface="Times New Roman"/>
                <a:cs typeface="Tahoma"/>
              </a:rPr>
              <a:t>« باگوان شری راجنیش »</a:t>
            </a:r>
            <a:r>
              <a:rPr lang="fa-IR" sz="3600" dirty="0">
                <a:ea typeface="Times New Roman"/>
                <a:cs typeface="Tahoma"/>
              </a:rPr>
              <a:t> شناخته می شد و نهایتاً از ستپامبر 1989 رسماً عنوان </a:t>
            </a:r>
            <a:r>
              <a:rPr lang="fa-IR" sz="3600" dirty="0">
                <a:solidFill>
                  <a:srgbClr xmlns:mc="http://schemas.openxmlformats.org/markup-compatibility/2006" xmlns:a14="http://schemas.microsoft.com/office/drawing/2007/7/7/main" val="C00000" mc:Ignorable=""/>
                </a:solidFill>
                <a:ea typeface="Times New Roman"/>
                <a:cs typeface="Tahoma"/>
              </a:rPr>
              <a:t>«اوشو» </a:t>
            </a:r>
            <a:r>
              <a:rPr lang="fa-IR" sz="3600" dirty="0">
                <a:ea typeface="Times New Roman"/>
                <a:cs typeface="Tahoma"/>
              </a:rPr>
              <a:t>را برای خود برگزید، درباره دلیل نام گذاری وی به </a:t>
            </a:r>
            <a:r>
              <a:rPr lang="fa-IR" sz="3600" dirty="0">
                <a:solidFill>
                  <a:srgbClr xmlns:mc="http://schemas.openxmlformats.org/markup-compatibility/2006" xmlns:a14="http://schemas.microsoft.com/office/drawing/2007/7/7/main" val="C00000" mc:Ignorable=""/>
                </a:solidFill>
                <a:ea typeface="Times New Roman"/>
                <a:cs typeface="Tahoma"/>
              </a:rPr>
              <a:t>«اوشو» </a:t>
            </a:r>
            <a:r>
              <a:rPr lang="fa-IR" sz="3600" dirty="0">
                <a:ea typeface="Times New Roman"/>
                <a:cs typeface="Tahoma"/>
              </a:rPr>
              <a:t>چند وجه گفته شده است.</a:t>
            </a:r>
            <a:r>
              <a:rPr lang="en-US" sz="3600" dirty="0"/>
              <a:t> </a:t>
            </a:r>
            <a:endParaRPr lang="fa-IR" sz="3600" dirty="0" smtClean="0"/>
          </a:p>
          <a:p>
            <a:pPr marL="347472" indent="-347472">
              <a:spcBef>
                <a:spcPts val="768"/>
              </a:spcBef>
              <a:buSzPts val="3200"/>
              <a:buFont typeface="Arial"/>
              <a:buChar char="•"/>
            </a:pPr>
            <a:r>
              <a:rPr lang="fa-IR" sz="3600" dirty="0" smtClean="0">
                <a:latin typeface="Times New Roman"/>
                <a:ea typeface="Times New Roman"/>
                <a:cs typeface="Times New Roman"/>
              </a:rPr>
              <a:t> </a:t>
            </a:r>
            <a:r>
              <a:rPr lang="fa-IR" sz="2000" dirty="0">
                <a:latin typeface="Times New Roman"/>
                <a:ea typeface="Times New Roman"/>
                <a:cs typeface="Times New Roman"/>
              </a:rPr>
              <a:t>-  شریفی ، احمد حسین، در آمدی بر عرفان حقیقی و عرفان های کاذب، ص 69 – 68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887861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در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«تانترا» </a:t>
            </a:r>
            <a:r>
              <a:rPr lang="fa-IR" sz="3600" dirty="0">
                <a:latin typeface="Times New Roman"/>
                <a:ea typeface="Times New Roman"/>
                <a:cs typeface="Tahoma"/>
              </a:rPr>
              <a:t>عقیده بر این است که آنچه دیگران رابه شقاوت می رساند، یک یوگی را به سعادت می رساند ، به گونه ای که پلیدترین و آلوده ترین اعمال برای کسی که می خواهد به خدا برسد مقدس می شود، کسی که برای خود به لذت ها و ماندن در آنجا و کامجویی روی می آورد، تیره بخت و شقی است</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اما کسی که برای گذر از آن ها وارد شان می شود ، راه سعادت و روشنی </a:t>
            </a:r>
            <a:r>
              <a:rPr lang="fa-IR" sz="3600" dirty="0">
                <a:latin typeface="Times New Roman"/>
                <a:ea typeface="Times New Roman"/>
                <a:cs typeface="Tahoma"/>
              </a:rPr>
              <a:t>را در پیش گرفته است.</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28596" y="-571500"/>
            <a:ext cx="8229600" cy="1143000"/>
          </a:xfrm>
        </p:spPr>
        <p:txBody>
          <a:bodyPr/>
          <a:lstStyle/>
          <a:p>
            <a:endParaRPr lang="fa-IR"/>
          </a:p>
        </p:txBody>
      </p:sp>
    </p:spTree>
    <p:extLst>
      <p:ext uri="{BB962C8B-B14F-4D97-AF65-F5344CB8AC3E}">
        <p14:creationId xmlns:p14="http://schemas.microsoft.com/office/powerpoint/2007/7/12/main" val="3934527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4000" dirty="0">
                <a:latin typeface="Times New Roman"/>
                <a:ea typeface="Times New Roman"/>
                <a:cs typeface="Tahoma"/>
              </a:rPr>
              <a:t>با توجه به مبانی یوگا که از جمله عناصر تشکیل دهنده تفکر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4000" dirty="0">
                <a:latin typeface="Times New Roman"/>
                <a:ea typeface="Times New Roman"/>
                <a:cs typeface="Tahoma"/>
              </a:rPr>
              <a:t> است ، در بدن انسان هفت کانون نیرو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 چاکرا) </a:t>
            </a:r>
            <a:r>
              <a:rPr lang="fa-IR" sz="4000" dirty="0">
                <a:latin typeface="Times New Roman"/>
                <a:ea typeface="Times New Roman"/>
                <a:cs typeface="Tahoma"/>
              </a:rPr>
              <a:t>قرار دارد ، که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یکی از آن ها در پایین ترین قسمت </a:t>
            </a:r>
            <a:r>
              <a:rPr lang="fa-IR" sz="4000" dirty="0" smtClean="0">
                <a:solidFill>
                  <a:srgbClr xmlns:mc="http://schemas.openxmlformats.org/markup-compatibility/2006" xmlns:a14="http://schemas.microsoft.com/office/drawing/2007/7/7/main" val="C00000" mc:Ignorable=""/>
                </a:solidFill>
                <a:latin typeface="Times New Roman"/>
                <a:ea typeface="Times New Roman"/>
                <a:cs typeface="Tahoma"/>
              </a:rPr>
              <a:t>ستون مهره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هاست، نیروی بیکران الهی که در انسان نهفته، آن چنان فروکاسته شده است که در این مرکز به صورت «کندالینی» ( مار حلقه زده) فرو خفته است، </a:t>
            </a:r>
            <a:endParaRPr lang="en-US" sz="4000" dirty="0">
              <a:solidFill>
                <a:srgbClr xmlns:mc="http://schemas.openxmlformats.org/markup-compatibility/2006" xmlns:a14="http://schemas.microsoft.com/office/drawing/2007/7/7/main" val="C00000" mc:Ignorable=""/>
              </a:solidFill>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189442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اگر این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نیروی الهی (شکتی) با آمیزش های جنسی بر انگیخته شود، به تدریج رشد می کند و سایر کانون های نیرو را فعال می سازد </a:t>
            </a:r>
            <a:r>
              <a:rPr lang="fa-IR" sz="3600" dirty="0">
                <a:latin typeface="Times New Roman"/>
                <a:ea typeface="Times New Roman"/>
                <a:cs typeface="Tahoma"/>
              </a:rPr>
              <a:t>تا نقطه هفتم که بالای سر قرار دارد و نماد آن نیلوفر هزار برگ است، در آنجا با نیروی الهی کشف شده متحد می شود و انسان می توانند خداوندرا درک کند.</a:t>
            </a:r>
            <a:endParaRPr lang="en-US" sz="3600" dirty="0">
              <a:latin typeface="Times New Roman"/>
              <a:ea typeface="Times New Roman"/>
            </a:endParaRPr>
          </a:p>
          <a:p>
            <a:pPr marL="347472" indent="-347472">
              <a:spcBef>
                <a:spcPts val="576"/>
              </a:spcBef>
            </a:pPr>
            <a:r>
              <a:rPr lang="fa-IR" sz="2000" dirty="0">
                <a:latin typeface="Times New Roman"/>
                <a:ea typeface="Times New Roman"/>
                <a:cs typeface="Times New Roman"/>
              </a:rPr>
              <a:t>- شایگان ، داریوش ، ادیان و مکتب های فلسفی هند، ج 2 ، ص 719 – 716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571768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marL="228600" indent="-347472" algn="justLow">
              <a:spcBef>
                <a:spcPts val="720"/>
              </a:spcBef>
              <a:buSzPts val="3000"/>
              <a:buFont typeface="Arial"/>
              <a:buChar char="•"/>
            </a:pP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بنابراین عشق جنسی نقطه شروع حرکت به سوی خداوند است، به این صورت که عشق ابتدا به صورت جنسی ظهور می کند، سپس ارضای آزادانه ی آن، نیروی درون را رها    می کند و رو به شکوفایی می برد، تا جایی که ذهن از همه تصورات و دل از همه ی امیال پاک می شود و به درک خداوند می رسد، باید نیروی عشق جنسی رها شود، ببالد و فرا رود تا نیلوفر هزار برگ شکوفا گردد ، چنان که او می گوید:« تانترا کلیدهایی را در اختیار قرار می دهد که لجن را به نیلوفر آبی بدل کنی.»</a:t>
            </a:r>
            <a:endParaRPr lang="en-US" sz="2200" dirty="0">
              <a:solidFill>
                <a:srgbClr xmlns:mc="http://schemas.openxmlformats.org/markup-compatibility/2006" xmlns:a14="http://schemas.microsoft.com/office/drawing/2007/7/7/main" val="C00000" mc:Ignorable=""/>
              </a:solidFill>
              <a:latin typeface="Times New Roman"/>
              <a:ea typeface="Times New Roman"/>
            </a:endParaRPr>
          </a:p>
          <a:p>
            <a:pPr marL="347472" indent="-347472">
              <a:spcBef>
                <a:spcPts val="528"/>
              </a:spcBef>
            </a:pPr>
            <a:r>
              <a:rPr lang="fa-IR" sz="2200" dirty="0">
                <a:latin typeface="Times New Roman"/>
                <a:ea typeface="Times New Roman"/>
                <a:cs typeface="Times New Roman"/>
              </a:rPr>
              <a:t>-   اوشو ، الماس های اوشو، ص 240 </a:t>
            </a:r>
            <a:endParaRPr lang="en-US" sz="1500" dirty="0">
              <a:latin typeface="Times New Roman"/>
              <a:ea typeface="Times New Roman"/>
            </a:endParaRPr>
          </a:p>
          <a:p>
            <a:endParaRPr lang="fa-IR" dirty="0"/>
          </a:p>
        </p:txBody>
      </p:sp>
      <p:sp>
        <p:nvSpPr>
          <p:cNvPr id="2" name="Title 1"/>
          <p:cNvSpPr>
            <a:spLocks noGrp="1"/>
          </p:cNvSpPr>
          <p:nvPr>
            <p:ph type="title"/>
          </p:nvPr>
        </p:nvSpPr>
        <p:spPr>
          <a:xfrm>
            <a:off x="428596" y="-214338"/>
            <a:ext cx="8229600" cy="500066"/>
          </a:xfrm>
        </p:spPr>
        <p:txBody>
          <a:bodyPr>
            <a:normAutofit fontScale="90000"/>
          </a:bodyPr>
          <a:lstStyle/>
          <a:p>
            <a:endParaRPr lang="fa-IR" dirty="0"/>
          </a:p>
        </p:txBody>
      </p:sp>
    </p:spTree>
    <p:extLst>
      <p:ext uri="{BB962C8B-B14F-4D97-AF65-F5344CB8AC3E}">
        <p14:creationId xmlns:p14="http://schemas.microsoft.com/office/powerpoint/2007/7/12/main" val="1652611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800" dirty="0">
                <a:latin typeface="Times New Roman"/>
                <a:ea typeface="Times New Roman"/>
                <a:cs typeface="Tahoma"/>
              </a:rPr>
              <a:t>بی توجهی به امور پیش گفته ، مقتضی ماندن درچرخه ی درد و رنج « سمسارا» و تجربه زندگی های دردناک دیگر در این دنیا است.</a:t>
            </a:r>
            <a:endParaRPr lang="en-US" sz="4800" dirty="0">
              <a:latin typeface="Times New Roman"/>
              <a:ea typeface="Times New Roman"/>
            </a:endParaRPr>
          </a:p>
          <a:p>
            <a:r>
              <a:rPr lang="fa-IR" sz="4800" dirty="0">
                <a:latin typeface="Times New Roman"/>
                <a:ea typeface="Times New Roman"/>
                <a:cs typeface="Times New Roman"/>
              </a:rPr>
              <a:t> </a:t>
            </a:r>
            <a:r>
              <a:rPr lang="fa-IR" sz="2000" dirty="0">
                <a:solidFill>
                  <a:srgbClr xmlns:mc="http://schemas.openxmlformats.org/markup-compatibility/2006" xmlns:a14="http://schemas.microsoft.com/office/drawing/2007/7/7/main" val="C00000" mc:Ignorable=""/>
                </a:solidFill>
                <a:latin typeface="Times New Roman"/>
                <a:ea typeface="Times New Roman"/>
                <a:cs typeface="Times New Roman"/>
              </a:rPr>
              <a:t>-  شریف زاده ، بهمن ، عرفان دینی - معنویت گرایی نوپدید، ص 175</a:t>
            </a:r>
            <a:endParaRPr lang="fa-IR" sz="2000" dirty="0">
              <a:solidFill>
                <a:srgbClr xmlns:mc="http://schemas.openxmlformats.org/markup-compatibility/2006" xmlns:a14="http://schemas.microsoft.com/office/drawing/2007/7/7/main" val="C00000" mc:Ignorable=""/>
              </a:solidFill>
            </a:endParaRPr>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023978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600" b="1" dirty="0">
                <a:solidFill>
                  <a:srgbClr xmlns:mc="http://schemas.openxmlformats.org/markup-compatibility/2006" xmlns:a14="http://schemas.microsoft.com/office/drawing/2007/7/7/main" val="C00000" mc:Ignorable=""/>
                </a:solidFill>
                <a:latin typeface="Times New Roman"/>
                <a:ea typeface="Times New Roman"/>
                <a:cs typeface="Tahoma"/>
              </a:rPr>
              <a:t>نمونه ای از نظریات اوشو: </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pPr marL="347472" indent="-347472" algn="justLow">
              <a:spcBef>
                <a:spcPts val="720"/>
              </a:spcBef>
              <a:tabLst>
                <a:tab pos="457200" algn="l"/>
              </a:tabLst>
            </a:pPr>
            <a:r>
              <a:rPr lang="fa-IR" sz="3600" dirty="0">
                <a:latin typeface="Times New Roman"/>
                <a:ea typeface="Times New Roman"/>
                <a:cs typeface="Tahoma"/>
              </a:rPr>
              <a:t>آزادی انسان هنوز رخ نداده است، نه تنها زنان، بلکه مردان نیز هنوز نیازمند جنبش آزادی خواهی گسترده ای هستند،آزادی از گذشته،ازاسارت ارزش های منفی زندگی و شرایط اجتماعی که به انسان از سوی همه ادیان در طول هزاران سال تحمیل شده است، روحانیون و سیاستمداران سبب شکاف و جدایی چشمگیری در بین انسان ها   شده اند،</a:t>
            </a:r>
            <a:endParaRPr lang="en-US" sz="3600" dirty="0">
              <a:latin typeface="Times New Roman"/>
              <a:ea typeface="Times New Roman"/>
              <a:cs typeface="B Mitra"/>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995982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4800" dirty="0">
                <a:latin typeface="Times New Roman"/>
                <a:ea typeface="Times New Roman"/>
                <a:cs typeface="Tahoma"/>
              </a:rPr>
              <a:t>آنان انسان گناهکاری ساخته اند که از خود بیگانه است و در نزاع با تضادهای درونی ثابتی است که همه زندگی او را در گرفته است ؛ تضاد روح و جسم،ماده و ذهن ، مادی گری و معنویت ، علم و دین ، زن و مرد ، غرب و شرق و ...</a:t>
            </a:r>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116738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lgn="justLow">
              <a:spcBef>
                <a:spcPts val="768"/>
              </a:spcBef>
              <a:buSzPts val="3200"/>
              <a:buFont typeface="Times New Roman"/>
              <a:buChar char="-"/>
              <a:tabLst>
                <a:tab pos="457200" algn="l"/>
              </a:tabLst>
            </a:pPr>
            <a:r>
              <a:rPr lang="fa-IR" sz="3600" dirty="0">
                <a:latin typeface="Times New Roman"/>
                <a:ea typeface="Times New Roman"/>
                <a:cs typeface="Tahoma"/>
              </a:rPr>
              <a:t>هر کودکی با عشق مفرطی نسبت به خودش متولد می شود، این جامعه است که عشق را از بین می برد، چرا که وقتی کسی بخواهد خود را دوست داشته باشد دیگر چه کسی باید پدر و مادر را دوست داشته باشد؟ وقتی شما کسی را بیرون از خودتان خواه پاپ، مرجع تقلید، روحانی ، والدین ، زن و شوهر ، بچه تان و کشورتان،عشق بورزید ، شما وابسته بدان خواهید شد.</a:t>
            </a:r>
            <a:endParaRPr lang="en-US" sz="3600" dirty="0">
              <a:latin typeface="Times New Roman"/>
              <a:ea typeface="Times New Roman"/>
              <a:cs typeface="B Mitra"/>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57899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lgn="justLow">
              <a:spcBef>
                <a:spcPts val="768"/>
              </a:spcBef>
              <a:buSzPts val="3200"/>
              <a:buFont typeface="Times New Roman"/>
              <a:buChar char="-"/>
              <a:tabLst>
                <a:tab pos="457200" algn="l"/>
              </a:tabLst>
            </a:pPr>
            <a:r>
              <a:rPr lang="fa-IR" sz="3600" dirty="0">
                <a:latin typeface="Times New Roman"/>
                <a:ea typeface="Times New Roman"/>
                <a:cs typeface="Tahoma"/>
              </a:rPr>
              <a:t>شما خودتان در نگاه و نزد خود امری ثانویه می شوید و به صورت یک گدادر می آیید ، شما مثل یک امپراتور به دنیا می آیید ولی پدر و مادر و همه اطرافیان شما می خواهند که شما او را دوست داشته باشید و موضوع عشق شما شوند، هیچ کس به خودش زحمت نمی دهد که بفهمد انسانی که خودش را دوست نداشته باشد نمی تواند دیگری را دوست داشته باشد.</a:t>
            </a:r>
            <a:endParaRPr lang="en-US" sz="3600" dirty="0">
              <a:latin typeface="Times New Roman"/>
              <a:ea typeface="Times New Roman"/>
              <a:cs typeface="B Mitra"/>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932387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lgn="justLow">
              <a:spcBef>
                <a:spcPts val="720"/>
              </a:spcBef>
              <a:buSzPts val="3000"/>
              <a:buFont typeface="Times New Roman"/>
              <a:buChar char="-"/>
              <a:tabLst>
                <a:tab pos="457200" algn="l"/>
              </a:tabLst>
            </a:pPr>
            <a:r>
              <a:rPr lang="fa-IR" sz="3600" dirty="0">
                <a:latin typeface="Times New Roman"/>
                <a:ea typeface="Times New Roman"/>
                <a:cs typeface="Tahoma"/>
              </a:rPr>
              <a:t>وقتی شما متولد می شوید، کاتولیک، مسلمان و مسیحی یا کمونیست زاده نمی شوید! هر کسی به مانند لوح پاکی متولد می شود که هیچ چیز بر آن نوشته نشده است، نه انجیل ، نه گیتا، نه کتاب سرمایه! او هیچ کتاب مقدسی با خود و از خود به دنیا       نمی آورد، او هم چون بره معصومی به دنیا می آید که اطرافیانش از سیاستمداران، روحانیون، معلمان و والدین همه به معصومیت او حمله می کنند</a:t>
            </a:r>
            <a:endParaRPr lang="en-US" sz="3600" dirty="0">
              <a:latin typeface="Times New Roman"/>
              <a:ea typeface="Times New Roman"/>
              <a:cs typeface="B Mitra"/>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23378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گفت اند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اوشو </a:t>
            </a:r>
            <a:r>
              <a:rPr lang="en-US" sz="4000" dirty="0">
                <a:solidFill>
                  <a:srgbClr xmlns:mc="http://schemas.openxmlformats.org/markup-compatibility/2006" xmlns:a14="http://schemas.microsoft.com/office/drawing/2007/7/7/main" val="C00000" mc:Ignorable=""/>
                </a:solidFill>
                <a:latin typeface="Tahoma"/>
                <a:ea typeface="Times New Roman"/>
              </a:rPr>
              <a:t>osho</a:t>
            </a:r>
            <a:r>
              <a:rPr lang="fa-IR" sz="4000" dirty="0">
                <a:latin typeface="Times New Roman"/>
                <a:ea typeface="Times New Roman"/>
                <a:cs typeface="Times New Roman"/>
              </a:rPr>
              <a:t> از لغت </a:t>
            </a:r>
            <a:r>
              <a:rPr lang="en-US" sz="4000" dirty="0">
                <a:latin typeface="Tahoma"/>
                <a:ea typeface="Times New Roman"/>
              </a:rPr>
              <a:t> oceanic</a:t>
            </a:r>
            <a:r>
              <a:rPr lang="fa-IR" sz="4000" dirty="0">
                <a:latin typeface="Times New Roman"/>
                <a:ea typeface="Times New Roman"/>
                <a:cs typeface="Times New Roman"/>
              </a:rPr>
              <a:t> بر گرفته از ویلیام جیمز فیلسوف و روانشناس آمریکایی به معنای </a:t>
            </a:r>
            <a:r>
              <a:rPr lang="fa-IR" sz="4000" dirty="0" smtClean="0">
                <a:latin typeface="Times New Roman"/>
                <a:ea typeface="Times New Roman"/>
                <a:cs typeface="Times New Roman"/>
              </a:rPr>
              <a:t>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حل شده در اقیانوس </a:t>
            </a:r>
            <a:r>
              <a:rPr lang="fa-IR" sz="4000" dirty="0">
                <a:latin typeface="Times New Roman"/>
                <a:ea typeface="Times New Roman"/>
                <a:cs typeface="Times New Roman"/>
              </a:rPr>
              <a:t>است ، و او با نامیدن خود به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اوشو» </a:t>
            </a:r>
            <a:r>
              <a:rPr lang="fa-IR" sz="4000" dirty="0">
                <a:latin typeface="Times New Roman"/>
                <a:ea typeface="Times New Roman"/>
                <a:cs typeface="Times New Roman"/>
              </a:rPr>
              <a:t>می خواسته چنین القا کند که چنین تجربه ای را کسب کرده است برخی دیگر گفته اند واژه</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 اوشو </a:t>
            </a:r>
            <a:r>
              <a:rPr lang="fa-IR" sz="4000" dirty="0">
                <a:latin typeface="Times New Roman"/>
                <a:ea typeface="Times New Roman"/>
                <a:cs typeface="Times New Roman"/>
              </a:rPr>
              <a:t>در فرهنگ قدیمی شرق نیز کاربرد داشته و به معنا</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ی « شخص متبرک و ملکوتی کسی که آسمان بر او باران گل می باراند» </a:t>
            </a:r>
            <a:r>
              <a:rPr lang="fa-IR" sz="4000" dirty="0">
                <a:latin typeface="Times New Roman"/>
                <a:ea typeface="Times New Roman"/>
                <a:cs typeface="Times New Roman"/>
              </a:rPr>
              <a:t>می باشد.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4925085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fa-IR" sz="4400" dirty="0">
                <a:latin typeface="Times New Roman"/>
                <a:ea typeface="Times New Roman"/>
                <a:cs typeface="Tahoma"/>
              </a:rPr>
              <a:t>و هر کس به دنبال نوشتن باورهای خود بر این لوح پاک شما است، چیزی که بعدها شما آن را به عنوان میراث می پندارید، در این صورت آن ها می توانند تو را به اسارت بگیرند و شما هر چیزی که آن ها بخواهند انجام خواهید داد.</a:t>
            </a:r>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801389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latin typeface="Times New Roman"/>
                <a:ea typeface="Times New Roman"/>
                <a:cs typeface="Tahoma"/>
              </a:rPr>
              <a:t>اوشو در مورد رابطه جنسی بی حدوحصراین گونه می گوید:«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وقتی در برابر واقعیت        می ایستید ، شما به تخیل روی می آورید، برخی نهادها پشت رسانه های سکسی خوابیده اند! وقتی مردم و افراد زنده وجود دارند چرا شما  بدنبال مجلات یا پورنوگرافی می روید؟ </a:t>
            </a:r>
            <a:endParaRPr lang="en-US" sz="4400" dirty="0">
              <a:solidFill>
                <a:srgbClr xmlns:mc="http://schemas.openxmlformats.org/markup-compatibility/2006" xmlns:a14="http://schemas.microsoft.com/office/drawing/2007/7/7/main" val="C00000" mc:Ignorable=""/>
              </a:solidFill>
              <a:latin typeface="Times New Roman"/>
              <a:ea typeface="Times New Roman"/>
            </a:endParaRPr>
          </a:p>
          <a:p>
            <a:endParaRPr lang="fa-IR" sz="44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41573857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3600" dirty="0">
                <a:ea typeface="Times New Roman"/>
                <a:cs typeface="Tahoma"/>
              </a:rPr>
              <a:t>آیا بهتر نیست که به مردم زنده بنگرید؟ آیا شما از دیدن تصویر درخت لذت می برید؟ نه چون همه درختان برهنه هستند، اگر همه درختان را بپوشانند دیر یا زود مجلاتی منتشر  می شود که بطور زیر زمینی دست به دست می چرخند « درختان برهنه» </a:t>
            </a:r>
            <a:r>
              <a:rPr lang="fa-IR" sz="3600" dirty="0">
                <a:solidFill>
                  <a:srgbClr xmlns:mc="http://schemas.openxmlformats.org/markup-compatibility/2006" xmlns:a14="http://schemas.microsoft.com/office/drawing/2007/7/7/main" val="C00000" mc:Ignorable=""/>
                </a:solidFill>
                <a:ea typeface="Times New Roman"/>
                <a:cs typeface="Tahoma"/>
              </a:rPr>
              <a:t>پورنوگرافی زمانی از بین می رود که مردم طبیعت برهنه خود را بپذیرند </a:t>
            </a:r>
            <a:r>
              <a:rPr lang="fa-IR" sz="3600" dirty="0">
                <a:ea typeface="Times New Roman"/>
                <a:cs typeface="Tahoma"/>
              </a:rPr>
              <a:t>، شما نیازی به دیدن گربه و سگ و شیر و ببر به صورت برهنه ندارید، زیرا آن ها برهنه هستند، </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7745828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marL="347472" indent="-347472" algn="justLow">
              <a:spcBef>
                <a:spcPts val="768"/>
              </a:spcBef>
              <a:buSzPts val="3200"/>
              <a:buFont typeface="Times New Roman"/>
              <a:buChar char="-"/>
              <a:tabLst>
                <a:tab pos="457200" algn="l"/>
              </a:tabLst>
            </a:pP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هم جنس گرایی را مسئله نکنید، هیچ چیز اشتباهی در آن نیست،</a:t>
            </a:r>
            <a:r>
              <a:rPr lang="fa-IR" sz="3600" dirty="0">
                <a:latin typeface="Times New Roman"/>
                <a:ea typeface="Times New Roman"/>
                <a:cs typeface="Tahoma"/>
              </a:rPr>
              <a:t> این ایده های اجتماعی است که چیزی را غلط یا درست می شمارد ، خوب است اول آن را بپذیرید، چرا که در صورت رد آن نمی توانید آن را حل کنید، هر چه بیشتر آن را رد کنید، بیشتر جذب هم جنس ها خواهید شد، چون هر چیزی که ممنوع می شود جذابیت بیشتری پیدا می کند، و هم جنس گرایی یکی از مراحل ضروری رشد انسان اعم از مرد یا زن است،</a:t>
            </a:r>
            <a:endParaRPr lang="en-US" sz="3600" dirty="0">
              <a:latin typeface="Times New Roman"/>
              <a:ea typeface="Times New Roman"/>
              <a:cs typeface="B Mitra"/>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5042751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5400" dirty="0">
                <a:solidFill>
                  <a:srgbClr xmlns:mc="http://schemas.openxmlformats.org/markup-compatibility/2006" xmlns:a14="http://schemas.microsoft.com/office/drawing/2007/7/7/main" val="C00000" mc:Ignorable=""/>
                </a:solidFill>
                <a:ea typeface="Times New Roman"/>
                <a:cs typeface="Calibri"/>
              </a:rPr>
              <a:t>3 مرحله رشد جنسی وجود دارد، رابطه جنسی با خود در کودکی ، هم جنس گرایی ، ناهمجنس گرایی</a:t>
            </a:r>
            <a:r>
              <a:rPr lang="fa-IR" sz="5400" dirty="0">
                <a:ea typeface="Times New Roman"/>
                <a:cs typeface="Calibri"/>
              </a:rPr>
              <a:t>؛ همیشه مادران نقش مسلطی دارند و کمتر مردی می توانید بیابید که شوهر زن ذلیلی نباشد و دلایل آن نیز فیزیولوژیک است</a:t>
            </a:r>
            <a:endParaRPr lang="fa-IR" sz="5400" dirty="0">
              <a:cs typeface="Calibri"/>
            </a:endParaRPr>
          </a:p>
          <a:p>
            <a:endParaRPr lang="fa-IR" sz="5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3856259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4000" dirty="0">
                <a:latin typeface="Times New Roman"/>
                <a:ea typeface="Times New Roman"/>
                <a:cs typeface="Tahoma"/>
              </a:rPr>
              <a:t> اساساً عشق های زمینی را مزاحم تلقی کرده،آن ها را عشق هایی می داند که باید هر چه زودترازآن ها گریخت وبه عشق خدا رسید، امیال و هوس ها ، افکاری را به دنبال     می آورد و با دلی ناپاک و ذهنی نا آرام نمی توان به معنویت رسید، با آزاد گذاشتن امیال ، افکار از بین رفته، مراقبه خود به خود فرا می رسد خدا نزدیک و نزدیکتر می شود.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8016119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3200" dirty="0">
                <a:latin typeface="Times New Roman"/>
                <a:ea typeface="Times New Roman"/>
                <a:cs typeface="Tahoma"/>
              </a:rPr>
              <a:t>مراقبه سفری است به اعماق درون برای کشف هستی خود و دیدار با خویشتن حقیقی، مراقبه برای دست یافتن به آگاهی از نوع دیگر است که فراتر از ذهن و تفکر مفهومی تحقق    می یابد، از این رو برای سفر به درون باید از ذهن گذشت، مراقبه در حقیقت فراروی ازذهن، باز ایستادن جریان تصورات ذهنی و دریافت معرفت و آگاهی بدون صورت است، برای مراقبه موفق لازم است که حتی مراقبه را هم نخواهی و به همان چیزی که         می خواهی از آن بگریزی ، تمرکز کنی،</a:t>
            </a:r>
            <a:endParaRPr lang="en-US" sz="32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0078464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347472" indent="-347472">
              <a:spcBef>
                <a:spcPts val="768"/>
              </a:spcBef>
              <a:buSzPts val="3200"/>
              <a:buFont typeface="Arial"/>
              <a:buChar char="•"/>
            </a:pPr>
            <a:r>
              <a:rPr lang="fa-IR" sz="4000" dirty="0">
                <a:ea typeface="Times New Roman"/>
                <a:cs typeface="Tahoma"/>
              </a:rPr>
              <a:t>یعنی ذهن و تصاویر ذهنی. در این عمل ، شخص گویی خود را غیر ذهن می بیند به صورت شخصی مستقل که ذهن و تصورات ذهنی خویش را بصورت شخص  دیگری می بیند برای مراقبه باید افکار را رها کرد، با نظاره محض آن ها به تدریج رنگ باخته، محو گرداند.</a:t>
            </a:r>
            <a:r>
              <a:rPr lang="en-US" sz="4000" dirty="0"/>
              <a:t> </a:t>
            </a:r>
            <a:r>
              <a:rPr lang="fa-IR" sz="4000" dirty="0">
                <a:latin typeface="Times New Roman"/>
                <a:ea typeface="Times New Roman"/>
                <a:cs typeface="Times New Roman"/>
              </a:rPr>
              <a:t> </a:t>
            </a:r>
            <a:r>
              <a:rPr lang="fa-IR" sz="2000" dirty="0">
                <a:latin typeface="Times New Roman"/>
                <a:ea typeface="Times New Roman"/>
                <a:cs typeface="Times New Roman"/>
              </a:rPr>
              <a:t>-   مظاهری سیف ، حمیدرضا، جریان شناسی انتقادی عرفان های نو ظهور ، ص 191</a:t>
            </a:r>
            <a:endParaRPr lang="en-US" sz="2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795301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648"/>
              </a:spcBef>
              <a:buSzPts val="2700"/>
              <a:buFont typeface="Arial"/>
              <a:buChar char="•"/>
            </a:pPr>
            <a:r>
              <a:rPr lang="fa-IR" sz="2800" dirty="0">
                <a:latin typeface="Times New Roman"/>
                <a:ea typeface="Times New Roman"/>
                <a:cs typeface="Tahoma"/>
              </a:rPr>
              <a:t>لذا</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 اوشو </a:t>
            </a:r>
            <a:r>
              <a:rPr lang="fa-IR" sz="2800" dirty="0">
                <a:latin typeface="Times New Roman"/>
                <a:ea typeface="Times New Roman"/>
                <a:cs typeface="Tahoma"/>
              </a:rPr>
              <a:t>می گوید:« فکر چیزی نیست ، مگر غباری در چشم کور ذهن ، زیرا نمی توانی به چیزی فکر کنی که پیشاپیش شناخته شده باشد، به فکر کردن به چیزی که پیشاپیش شناخته شده ، نیازی نیست، مواجهه ، همواره با ناشناخته صورت می گیرد، ناشناخته،     همه جا حضور دارد،در درون و برون و تفکر همیشه دردرون شناخته ها و در پیرامون شناخته هاست، تو نمی توانی از خلال شناخته ها، با ناشناخته ها تماس بگیری،پس   شناخته ها را دور بریز و با ناشناخته تماس بگیر، و این چیزی است که من آن را مراقبه    می نامم.» </a:t>
            </a:r>
            <a:endParaRPr lang="en-US" sz="2800" dirty="0">
              <a:latin typeface="Times New Roman"/>
              <a:ea typeface="Times New Roman"/>
            </a:endParaRPr>
          </a:p>
          <a:p>
            <a:pPr marL="347472" indent="-347472">
              <a:spcBef>
                <a:spcPts val="480"/>
              </a:spcBef>
            </a:pPr>
            <a:r>
              <a:rPr lang="fa-IR" sz="2800" dirty="0">
                <a:latin typeface="Times New Roman"/>
                <a:ea typeface="Times New Roman"/>
                <a:cs typeface="Times New Roman"/>
              </a:rPr>
              <a:t>-  اوشو ، یک فنجان چای ، ص 288</a:t>
            </a:r>
            <a:endParaRPr lang="en-US" sz="2800" dirty="0">
              <a:latin typeface="Times New Roman"/>
              <a:ea typeface="Times New Roman"/>
            </a:endParaRPr>
          </a:p>
          <a:p>
            <a:endParaRPr lang="fa-IR" sz="28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587296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latin typeface="Times New Roman"/>
                <a:ea typeface="Times New Roman"/>
                <a:cs typeface="Tahoma"/>
              </a:rPr>
              <a:t>او می گوید:«در حقیقت ،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مراقبه خود مرتبة بالای عشق است، عشق در مرتبه اول جنسی است و به صورت سکس ظاهرمی شود </a:t>
            </a:r>
            <a:r>
              <a:rPr lang="fa-IR" sz="4400" dirty="0">
                <a:latin typeface="Times New Roman"/>
                <a:ea typeface="Times New Roman"/>
                <a:cs typeface="Tahoma"/>
              </a:rPr>
              <a:t>،مرتبه دوم عشق به همه است.مرتبه سوم دعاست و مرتبه چهارم وحدت  با هستی ، مراقبه و سکوت.»</a:t>
            </a:r>
            <a:endParaRPr lang="en-US" sz="4400" dirty="0">
              <a:latin typeface="Times New Roman"/>
              <a:ea typeface="Times New Roman"/>
            </a:endParaRPr>
          </a:p>
          <a:p>
            <a:pPr marL="347472" indent="-347472">
              <a:spcBef>
                <a:spcPts val="576"/>
              </a:spcBef>
            </a:pPr>
            <a:r>
              <a:rPr lang="fa-IR" sz="2000" dirty="0">
                <a:latin typeface="Times New Roman"/>
                <a:ea typeface="Times New Roman"/>
                <a:cs typeface="Times New Roman"/>
              </a:rPr>
              <a:t>-   اوشو ، شهامت، ص 80 </a:t>
            </a:r>
            <a:endParaRPr lang="en-US" sz="2000" dirty="0">
              <a:latin typeface="Times New Roman"/>
              <a:ea typeface="Times New Roman"/>
            </a:endParaRPr>
          </a:p>
          <a:p>
            <a:endParaRPr lang="fa-IR" sz="44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42951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latin typeface="Times New Roman"/>
                <a:ea typeface="Times New Roman"/>
                <a:cs typeface="Tahoma"/>
              </a:rPr>
              <a:t>هر چند بعید نیست که همه این ها شگردهای تبلیغاتی غربیان باشد که به منظور جلب توجه مردم، به ویژه مردم کشورهای شرقی، به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4400" dirty="0">
                <a:latin typeface="Times New Roman"/>
                <a:ea typeface="Times New Roman"/>
                <a:cs typeface="Tahoma"/>
              </a:rPr>
              <a:t> و تعالیم او صورت گرفته باشد. زیرا حقیقت آن است که تعالیم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4400" dirty="0">
                <a:latin typeface="Times New Roman"/>
                <a:ea typeface="Times New Roman"/>
                <a:cs typeface="Tahoma"/>
              </a:rPr>
              <a:t> در بسیاری از موارد کاملاً متاثر از فرهنگ و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تمدن غرب و لیبرالیسم </a:t>
            </a:r>
            <a:r>
              <a:rPr lang="fa-IR" sz="4400" dirty="0">
                <a:latin typeface="Times New Roman"/>
                <a:ea typeface="Times New Roman"/>
                <a:cs typeface="Tahoma"/>
              </a:rPr>
              <a:t>در همه ابعاد آن است.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2581310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latin typeface="Times New Roman"/>
                <a:ea typeface="Times New Roman"/>
                <a:cs typeface="Tahoma"/>
              </a:rPr>
              <a:t>اندیشه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4400" dirty="0">
                <a:latin typeface="Times New Roman"/>
                <a:ea typeface="Times New Roman"/>
                <a:cs typeface="Tahoma"/>
              </a:rPr>
              <a:t> مبنی بر نقد عملکرد والدین در خانواده در استعمار فرزندان و تربیت اخلاقی آنان بر پایه آنچه که متعلق به گذشته است ، در نوع خود نوعی استعمار جدید است، آیا واقعاً می توان نقش تربیتی رااز خانواده ستانده و دراختیار محض دولت ها گذارد؟ </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5282337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الگوی تربیتی کودکان در محیط های غیر آموزشی چه کسی و کجاست؟ آیا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کمون های مورد نظر اوشو </a:t>
            </a:r>
            <a:r>
              <a:rPr lang="fa-IR" sz="4000" dirty="0">
                <a:latin typeface="Times New Roman"/>
                <a:ea typeface="Times New Roman"/>
                <a:cs typeface="Tahoma"/>
              </a:rPr>
              <a:t>می تواند این نقش را با همه پیچیدگی های جوامع نوین امروزی ،        عهده دار شود؟ آیا این استعمار زدایی نوعی بازجویی گذشته نیست و آیا استعمار آیندگان    ( کودکان) توسط </a:t>
            </a:r>
            <a:r>
              <a:rPr lang="fa-IR" sz="4000" dirty="0">
                <a:solidFill>
                  <a:schemeClr val="tx2"/>
                </a:solidFill>
                <a:latin typeface="Times New Roman"/>
                <a:ea typeface="Times New Roman"/>
                <a:cs typeface="Tahoma"/>
              </a:rPr>
              <a:t>گذشتگان</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(اوشو و پیروانش ) </a:t>
            </a:r>
            <a:r>
              <a:rPr lang="fa-IR" sz="4000" dirty="0">
                <a:latin typeface="Times New Roman"/>
                <a:ea typeface="Times New Roman"/>
                <a:cs typeface="Tahoma"/>
              </a:rPr>
              <a:t>تکرار تلخ تاریخ نیست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309350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marL="228600" indent="-347472" algn="justLow">
              <a:spcBef>
                <a:spcPts val="648"/>
              </a:spcBef>
              <a:buSzPts val="2700"/>
              <a:buFont typeface="Arial"/>
              <a:buChar char="•"/>
            </a:pPr>
            <a:r>
              <a:rPr lang="fa-IR" sz="27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2700" dirty="0">
                <a:latin typeface="Times New Roman"/>
                <a:ea typeface="Times New Roman"/>
                <a:cs typeface="Tahoma"/>
              </a:rPr>
              <a:t> می گوید:« کودکان آسیب پذیر ترین اقشار هستند چون آن ها مانند لوح پاک       می مانند که هر چیزی می توانید بر آن بنویسید.» هر خانواده ای مرتکب این جرم        می شود، آن ها فردیت او را از بین برده و او را اسیر می کنند،«اطاعت پذیری اصل و ناب است و عدم اطاعت گناه ! خانواده مبداء همه آسیب شناسی هاست ! خانواده باید با کمون جایگزین شود از نظر روانشناسی کمون سالم تر ازخانواده است ، جایی که بچه ها تحت سلطه پدر و مادر نیستند و متعلق به کمون هستند و آن ها رونوشت پدر و مادر نیستند و در آن جا بسیاری دایی و عمو و عمه و خاله دارند.</a:t>
            </a:r>
            <a:endParaRPr lang="en-US" sz="2000" dirty="0">
              <a:latin typeface="Times New Roman"/>
              <a:ea typeface="Times New Roman"/>
            </a:endParaRPr>
          </a:p>
          <a:p>
            <a:r>
              <a:rPr lang="fa-IR" sz="2000" dirty="0">
                <a:latin typeface="Times New Roman"/>
                <a:ea typeface="Times New Roman"/>
                <a:cs typeface="Times New Roman"/>
              </a:rPr>
              <a:t> -  اوشو ، زندگی موهبتی الهی است، ترجمه مجید پزشکی، ص 6</a:t>
            </a:r>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9121752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400" dirty="0">
                <a:latin typeface="Times New Roman"/>
                <a:ea typeface="Times New Roman"/>
                <a:cs typeface="Tahoma"/>
              </a:rPr>
              <a:t>معنویت های جدید که در مهد تمدن غرب می روید و ترویج می شود، اگر چه از       عرفان های شرقی و حتی ادیان ابراهیمی بر آمده باشد، به سادگی قابل اعتماد نیست ، و برای انتخاب آن ها باید هوشمندانه به تامل نشست و آگانه برگزید،</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3401639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4000" dirty="0">
                <a:ea typeface="Times New Roman"/>
                <a:cs typeface="Tahoma"/>
              </a:rPr>
              <a:t>هدف از بیان این نوشته نقد اندیشه های مروج مشهور معنوی به نام </a:t>
            </a:r>
            <a:r>
              <a:rPr lang="fa-IR" sz="4000" dirty="0">
                <a:solidFill>
                  <a:srgbClr xmlns:mc="http://schemas.openxmlformats.org/markup-compatibility/2006" xmlns:a14="http://schemas.microsoft.com/office/drawing/2007/7/7/main" val="C00000" mc:Ignorable=""/>
                </a:solidFill>
                <a:ea typeface="Times New Roman"/>
                <a:cs typeface="Tahoma"/>
              </a:rPr>
              <a:t>اوشو</a:t>
            </a:r>
            <a:r>
              <a:rPr lang="fa-IR" sz="4000" dirty="0">
                <a:ea typeface="Times New Roman"/>
                <a:cs typeface="Tahoma"/>
              </a:rPr>
              <a:t> است که عشق را محور اصلی تعالیم خود قرار داده و در بین عده ای از مردم جهان مقبولیتی یافته است، </a:t>
            </a:r>
            <a:r>
              <a:rPr lang="fa-IR" sz="4000" dirty="0">
                <a:solidFill>
                  <a:srgbClr xmlns:mc="http://schemas.openxmlformats.org/markup-compatibility/2006" xmlns:a14="http://schemas.microsoft.com/office/drawing/2007/7/7/main" val="C00000" mc:Ignorable=""/>
                </a:solidFill>
                <a:ea typeface="Times New Roman"/>
                <a:cs typeface="Tahoma"/>
              </a:rPr>
              <a:t>نظریه اصلی او و نو آوری بزرگش این است که عشق جنسی و مراقبه را به هم آمیخته، ترکیبی از این دو را برای تامین معنویت </a:t>
            </a:r>
            <a:r>
              <a:rPr lang="fa-IR" sz="4000" dirty="0">
                <a:ea typeface="Times New Roman"/>
                <a:cs typeface="Tahoma"/>
              </a:rPr>
              <a:t>بشر دنیایی این روزگار پیشنهاد می کند،</a:t>
            </a:r>
            <a:endParaRPr lang="fa-IR" sz="4000" dirty="0">
              <a:cs typeface="Calibri"/>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53902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4400" dirty="0">
                <a:ea typeface="Times New Roman"/>
                <a:cs typeface="Tahoma"/>
              </a:rPr>
              <a:t>لذا برای روشن شدن، اشکالات وارد شده بر تعالیم </a:t>
            </a:r>
            <a:r>
              <a:rPr lang="fa-IR" sz="4400" dirty="0">
                <a:solidFill>
                  <a:srgbClr xmlns:mc="http://schemas.openxmlformats.org/markup-compatibility/2006" xmlns:a14="http://schemas.microsoft.com/office/drawing/2007/7/7/main" val="C00000" mc:Ignorable=""/>
                </a:solidFill>
                <a:ea typeface="Times New Roman"/>
                <a:cs typeface="Tahoma"/>
              </a:rPr>
              <a:t>اوشو</a:t>
            </a:r>
            <a:r>
              <a:rPr lang="fa-IR" sz="4400" dirty="0">
                <a:ea typeface="Times New Roman"/>
                <a:cs typeface="Tahoma"/>
              </a:rPr>
              <a:t> به تبیین یک دیدگاه اسلامی فراموش شده درباره عشق مجازی       می پردازیم، و آن، عشق جنسی در روابط زناشویی در نظام تربیتی عرفان اسلامی است.</a:t>
            </a:r>
            <a:r>
              <a:rPr lang="en-US" sz="4400" dirty="0"/>
              <a:t> </a:t>
            </a:r>
            <a:r>
              <a:rPr lang="fa-IR" sz="4400" dirty="0">
                <a:latin typeface="Times New Roman"/>
                <a:ea typeface="Times New Roman"/>
                <a:cs typeface="Times New Roman"/>
              </a:rPr>
              <a:t> </a:t>
            </a:r>
            <a:r>
              <a:rPr lang="fa-IR" sz="2000" dirty="0">
                <a:latin typeface="Times New Roman"/>
                <a:ea typeface="Times New Roman"/>
                <a:cs typeface="Times New Roman"/>
              </a:rPr>
              <a:t>-  مظاهری سیف ، حمیدرضا ، جریان شناسی انتقادی عرفان های نو ظهور ، ص 188</a:t>
            </a:r>
            <a:endParaRPr lang="en-US" sz="20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133884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4800" dirty="0">
                <a:latin typeface="Times New Roman"/>
                <a:ea typeface="Times New Roman"/>
                <a:cs typeface="Tahoma"/>
              </a:rPr>
              <a:t>پرورش عشق حقیقی آیین و آدابی دارد و راه و روشی مخصوص که باید به خوبی         فرا گرفته شده و به دقت به کار بسته شود، برای موفقیت در این کار باید مراحل مختلف این بالندگی را شناخته و برنامه ویژه هر مرحله را اجرا کرد.</a:t>
            </a:r>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123073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ahoma"/>
              </a:rPr>
              <a:t>به طور کلی عشق مجازی در دو مرحله یا دو طرح مختلف ، راه دستیابی به عشق حقیقی را هموار می سازد طرح اول؛ به هجران می انجامد و طرح دوم؛ با وصال آغاز می شود، در اولی باید عشق را مهار کرد و پنهان داشت، دومی را باید با مهارت آشکار نمود و بر آن پایداری ورزیدند، اولی برای کشف و گزینش عشق حقیقی است و دومی برای تمرین و   نگه داری آن، اولی به جنسیت ربطی ندارد ، اما دومی میان دو جنس مخالف صورت      می گیرد،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9209453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با اینکه در تعالیم اسلام هر دو مدل عشق مجازی مورد توجه بوده و بر شکل دوم تاکید شده، اندیشوران جهان اسلام بیشتر برعشق مجازی در طرح نخست تأمل ورزیده و عشق بدون شهوت را گذرگاه عشق حقیقی دانسته اند. </a:t>
            </a:r>
            <a:endParaRPr lang="en-US" sz="4000" dirty="0">
              <a:latin typeface="Times New Roman"/>
              <a:ea typeface="Times New Roman"/>
            </a:endParaRPr>
          </a:p>
          <a:p>
            <a:r>
              <a:rPr lang="fa-IR" sz="4000" dirty="0">
                <a:latin typeface="Times New Roman"/>
                <a:ea typeface="Times New Roman"/>
                <a:cs typeface="Times New Roman"/>
              </a:rPr>
              <a:t> -  </a:t>
            </a:r>
            <a:r>
              <a:rPr lang="fa-IR" sz="2000" dirty="0">
                <a:latin typeface="Times New Roman"/>
                <a:ea typeface="Times New Roman"/>
                <a:cs typeface="Times New Roman"/>
              </a:rPr>
              <a:t>بقلی ، روزبهان، عبهر العاشیقن ، ص 42</a:t>
            </a:r>
            <a:endParaRPr lang="fa-IR" sz="2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5249852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آنان عشق مجازی در طرح دوم را کمتر درباره عشق حقیقی تبیین کرده، فقط توصیه های اخلاقی درباره اش ارایه داده اند و فضای عرفانی ازدواج ، زناشویی و عشق جنسی را شفاف نکرده اند . در این خلاء بینشی ، اندیشه های خام و خالی از حقیقت بازار گرمی پیدا کرده، رویاروی دین و فطرت می ایستند و هوس رانی را به نام عرفان و معنویت ترویج می کنند.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28242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تفاوت آن با فرهنگ غرب این است که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اوشو همه بی بند و باری ها و هرزگی های جنسی را به انگیزه معنویت و عرفان ترویج می هد! سرانجام اوشو در سال 1990 میلادی</a:t>
            </a:r>
            <a:endParaRPr lang="en-US" sz="4000" dirty="0">
              <a:solidFill>
                <a:srgbClr xmlns:mc="http://schemas.openxmlformats.org/markup-compatibility/2006" xmlns:a14="http://schemas.microsoft.com/office/drawing/2007/7/7/main" val="C00000" mc:Ignorable=""/>
              </a:solidFill>
              <a:latin typeface="Times New Roman"/>
              <a:ea typeface="Times New Roman"/>
            </a:endParaRPr>
          </a:p>
          <a:p>
            <a:pPr marL="228600" indent="-347472" algn="justLow">
              <a:spcBef>
                <a:spcPts val="768"/>
              </a:spcBef>
            </a:pP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از دنیا رفت  برخی گفته اند   به دلیل فسادهای اخلاقی و جنسی شدیدی که اوشو داشت در اثر ابتلا به مرض ایدز از دنیا رفت.</a:t>
            </a:r>
            <a:endParaRPr lang="en-US" sz="4000" dirty="0">
              <a:solidFill>
                <a:srgbClr xmlns:mc="http://schemas.openxmlformats.org/markup-compatibility/2006" xmlns:a14="http://schemas.microsoft.com/office/drawing/2007/7/7/main" val="C00000" mc:Ignorable=""/>
              </a:solidFill>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6893757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400" dirty="0">
                <a:latin typeface="Times New Roman"/>
                <a:ea typeface="Times New Roman"/>
                <a:cs typeface="Tahoma"/>
              </a:rPr>
              <a:t>بدون تردید در روابط جنسی عاشقانه نیز خداوند حضور دارد، همانطور که همه جا هست، اگر این گونه روابط مورد رضای خداوند باشد، می تواند پلی ارتباطی با او باشد، این حضور را چگونه می توان درک و با او ارتباطی پویا و متعالی بر قرار کرد؟ </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7551604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خلأ پاسخ به این پرسش زمینه هرزه نگارهایی به نام عرفان شده است و برای روشن شدن کاستی ها و        نارسایی های اندیشه کسانی مانند اوشو لازم است تا حدود مدل صحیح عشق جنسی از منظر عرفان یا به بیان دیگر رابطة سکس با معنویت تبیین شود، رابطه ای که عشق مجازی در طرح دوم با آن تحقق می بخشد.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5855637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اوشو </a:t>
            </a:r>
            <a:r>
              <a:rPr lang="fa-IR" sz="4400" dirty="0">
                <a:latin typeface="Times New Roman"/>
                <a:ea typeface="Times New Roman"/>
                <a:cs typeface="Tahoma"/>
              </a:rPr>
              <a:t>دلبستگی زیادی به مذهب تانترا- یکی از فرقه های بین مذهبی بودایی و هندی - دارد ، تانترای بودایی بیشتر روی مراقبه تاکید می کند و تانترای هندویی عشق را مهم تر می داند.</a:t>
            </a:r>
            <a:endParaRPr lang="en-US" sz="4400" dirty="0">
              <a:latin typeface="Times New Roman"/>
              <a:ea typeface="Times New Roman"/>
            </a:endParaRPr>
          </a:p>
          <a:p>
            <a:pPr marL="347472" indent="-347472">
              <a:spcBef>
                <a:spcPts val="576"/>
              </a:spcBef>
            </a:pPr>
            <a:r>
              <a:rPr lang="fa-IR" sz="2000" dirty="0">
                <a:latin typeface="Times New Roman"/>
                <a:ea typeface="Times New Roman"/>
                <a:cs typeface="Times New Roman"/>
              </a:rPr>
              <a:t>-  اوشو ، تفسیر آواهای شاهانه ساراها 3 ، ص 61</a:t>
            </a:r>
            <a:endParaRPr lang="en-US" sz="20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9521981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dirty="0">
                <a:solidFill>
                  <a:srgbClr xmlns:mc="http://schemas.openxmlformats.org/markup-compatibility/2006" xmlns:a14="http://schemas.microsoft.com/office/drawing/2007/7/7/main" val="C00000" mc:Ignorable=""/>
                </a:solidFill>
                <a:ea typeface="Times New Roman"/>
                <a:cs typeface="Tahoma"/>
              </a:rPr>
              <a:t>اشو</a:t>
            </a:r>
            <a:r>
              <a:rPr lang="fa-IR" dirty="0">
                <a:ea typeface="Times New Roman"/>
                <a:cs typeface="Tahoma"/>
              </a:rPr>
              <a:t> این دو را ترکیب کرده، ولی نقش محوری به عشق و کام روایی می دهد </a:t>
            </a:r>
            <a:r>
              <a:rPr lang="fa-IR" sz="3600" dirty="0">
                <a:solidFill>
                  <a:srgbClr xmlns:mc="http://schemas.openxmlformats.org/markup-compatibility/2006" xmlns:a14="http://schemas.microsoft.com/office/drawing/2007/7/7/main" val="C00000" mc:Ignorable=""/>
                </a:solidFill>
                <a:ea typeface="Times New Roman"/>
                <a:cs typeface="Tahoma"/>
              </a:rPr>
              <a:t>در تانترای هندویی که - معمولاً شاکتی پرستی نامیده می شود – مبنا این است که </a:t>
            </a:r>
            <a:r>
              <a:rPr lang="fa-IR" sz="3600" dirty="0" smtClean="0">
                <a:solidFill>
                  <a:srgbClr xmlns:mc="http://schemas.openxmlformats.org/markup-compatibility/2006" xmlns:a14="http://schemas.microsoft.com/office/drawing/2007/7/7/main" val="C00000" mc:Ignorable=""/>
                </a:solidFill>
                <a:ea typeface="Times New Roman"/>
                <a:cs typeface="Tahoma"/>
              </a:rPr>
              <a:t>« </a:t>
            </a:r>
            <a:r>
              <a:rPr lang="fa-IR" sz="3600" dirty="0">
                <a:solidFill>
                  <a:srgbClr xmlns:mc="http://schemas.openxmlformats.org/markup-compatibility/2006" xmlns:a14="http://schemas.microsoft.com/office/drawing/2007/7/7/main" val="C00000" mc:Ignorable=""/>
                </a:solidFill>
                <a:ea typeface="Times New Roman"/>
                <a:cs typeface="Tahoma"/>
              </a:rPr>
              <a:t>شهوات یا خواهش های نفسانی را با تخلیه کامل آن در مراسم مذهبی بهتر می توان تحت فرمان در آورد، غریزه جنسی را نباید سرکوب کرد، بلکه باید به دقیق ترین وجه به اظهار آن پرداخت و در ارضایش کوشید.»</a:t>
            </a:r>
            <a:r>
              <a:rPr lang="en-US" sz="3600" dirty="0">
                <a:solidFill>
                  <a:srgbClr xmlns:mc="http://schemas.openxmlformats.org/markup-compatibility/2006" xmlns:a14="http://schemas.microsoft.com/office/drawing/2007/7/7/main" val="C00000" mc:Ignorable=""/>
                </a:solidFill>
              </a:rPr>
              <a:t> </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2400" dirty="0">
                <a:latin typeface="Times New Roman"/>
                <a:ea typeface="Times New Roman"/>
                <a:cs typeface="Times New Roman"/>
              </a:rPr>
              <a:t>-   تیواردی ، کدارنات، دین شناسی ، تطبیقی، ترجمه مرضیه شنکایی،  ص 49- 48 </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1531556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ahoma"/>
              </a:rPr>
              <a:t>بر همین اساس اوشو می گوید:« تانترا.... راه رهایی از مسائل جنسی است کمتر روشی تا این حد در زندگی انسان موثر بوده است، روش های دیگر هر کدام سبب درگیری بیشتر انسان با مسائل جنسی می شوند... خواهش جنسی همچنان باقی است . نمی تواند از میان برود، چرا که یک واقعیت است ودر طبیعت افراد وجود دارد، زنده است و نمی تواند با واپس زدن ناپدید شود .... »</a:t>
            </a:r>
            <a:endParaRPr lang="en-US" sz="3600" dirty="0">
              <a:latin typeface="Times New Roman"/>
              <a:ea typeface="Times New Roman"/>
            </a:endParaRPr>
          </a:p>
          <a:p>
            <a:pPr marL="347472" indent="-347472">
              <a:spcBef>
                <a:spcPts val="528"/>
              </a:spcBef>
            </a:pPr>
            <a:r>
              <a:rPr lang="fa-IR" sz="2000" dirty="0">
                <a:latin typeface="Times New Roman"/>
                <a:ea typeface="Times New Roman"/>
                <a:cs typeface="Times New Roman"/>
              </a:rPr>
              <a:t>- اوشو ، تفسر آواهای شاهانه ساراها 3 ، ص 91</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6150003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4800" dirty="0">
                <a:latin typeface="Times New Roman"/>
                <a:ea typeface="Times New Roman"/>
                <a:cs typeface="Tahoma"/>
              </a:rPr>
              <a:t>از این جمله بر می آید که وی مسائل جنسی را آفت معرفت خداوند و عشق به او پنداشته، راهی برای خلاصی از آن می جوید، استدلال اوشو این است که شناخت خداوند با قلب حاصل می شود و ذهن مانع آن است ، </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050062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000" dirty="0">
                <a:latin typeface="Times New Roman"/>
                <a:ea typeface="Times New Roman"/>
                <a:cs typeface="Tahoma"/>
              </a:rPr>
              <a:t>زیرا شناخت های دنیایی و تصاویر این جهانی در ذهن رقم می خورد و معرفت خداوند بدون نقش و صورت بر دل می تابد، بنابراین باید برای فروکاهیدن هجوم ذهنیات و روآمدن و شکوفایی دل برای درک عشق و معرفت خداوند فعالیت آن را کاهش داد، از این رو ، باید و سوسه ها و هوس ها را رها کرد، تا به محض سر برآوردن، گام گیرند و افول یابند و هر چه زودتر عرصه را خالی کنند، تا شخص به آستانه مراقبه برسد، پرهیز از هر آنچه هوس ها به سوی آن فرا خوانده می شوند،      دغدغه  ساز می شود. </a:t>
            </a:r>
            <a:endParaRPr lang="en-US" sz="2200" dirty="0">
              <a:latin typeface="Times New Roman"/>
              <a:ea typeface="Times New Roman"/>
            </a:endParaRPr>
          </a:p>
          <a:p>
            <a:r>
              <a:rPr lang="fa-IR" sz="2200" dirty="0">
                <a:latin typeface="Times New Roman"/>
                <a:ea typeface="Times New Roman"/>
                <a:cs typeface="Times New Roman"/>
              </a:rPr>
              <a:t> -  مظاهری  سیف ، حمیدرضا، جریانشناسی انتقادی عرفان های نو ظهور، ص 188</a:t>
            </a:r>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7108265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بنابر این ، باید با شهامت وسوسه ها را پذیرفت و ارضا کرد ، تا ذهن دغدغه مند و مانع کشف و شهود قلبی نشود. اوشو از روش های پرهیز کارانه در عشق جنسی دلخور است و مراقبه تنها را ناکارآمد ارزیابی می کند، مراقبه باید در پی خالی شدن ذهن و دل انجام شود، در غیر این صورت نیز مراقبه به سختی بر ذهنی آشفته و دلی نا آرام می نشیند ، روش درست و موثر رسیدن به خدا  تلفیق عشق با مراقبه است:</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26597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imes New Roman"/>
              </a:rPr>
              <a:t>«روش های دیگر سبب درگیری بیشتر انسان با مسائل جنسی می شوند......  این انرژی با پس زدن آزاد نمی شود، برای   این کار به درک و شعور احتیاج دارید، در همان لحظه ای که انرژی از گل و لجن آزاد شود، گل نیلوفر مرداب از میان گل سر بر می دارد و از این مرحله نیز فراتر می رود ،              در  حالی که مهار کردن و واپس زدن این انرژی سبب می شود هر چه بیشتر در گل و لای فرو بروید. </a:t>
            </a:r>
            <a:endParaRPr lang="en-US" sz="3600" dirty="0">
              <a:latin typeface="Times New Roman"/>
              <a:ea typeface="Times New Roman"/>
            </a:endParaRPr>
          </a:p>
          <a:p>
            <a:r>
              <a:rPr lang="fa-IR" sz="3600" dirty="0">
                <a:latin typeface="Times New Roman"/>
                <a:ea typeface="Times New Roman"/>
                <a:cs typeface="Times New Roman"/>
              </a:rPr>
              <a:t> </a:t>
            </a:r>
            <a:r>
              <a:rPr lang="fa-IR" sz="2000" dirty="0">
                <a:latin typeface="Times New Roman"/>
                <a:ea typeface="Times New Roman"/>
                <a:cs typeface="Times New Roman"/>
              </a:rPr>
              <a:t>-  اوشو ، تفسیر آواهای شاهانة ساراها 3 ، ص 91 </a:t>
            </a:r>
            <a:endParaRPr lang="fa-IR" sz="2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42098118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600" dirty="0">
                <a:latin typeface="Times New Roman"/>
                <a:ea typeface="Times New Roman"/>
                <a:cs typeface="Tahoma"/>
              </a:rPr>
              <a:t>البته اوشو توضیح نمی دهد که چه رابطه ای میان این چهار سطح است و چگونه سکس به عشق و سپس به دعا و سرانجام به مراقبه می رسد.  تنها رابطه ی بین اول و چهارم تا حدودی از حرف های او بدست می آید و آن این که ارضای آزاد امیال سبب می شود افکار از سر سختی دست برداشته و ذهن را رها کنند و در این روند می توانید نظاره گر آنها بوده ، به مراقبه برسید.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347568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marL="228600" indent="-347472" algn="justLow">
              <a:spcBef>
                <a:spcPts val="768"/>
              </a:spcBef>
              <a:buSzPts val="3200"/>
              <a:buFont typeface="Arial"/>
              <a:buChar char="•"/>
            </a:pPr>
            <a:r>
              <a:rPr lang="fa-IR" sz="3600" b="1" dirty="0">
                <a:latin typeface="Times New Roman"/>
                <a:ea typeface="Times New Roman"/>
                <a:cs typeface="Tahoma"/>
              </a:rPr>
              <a:t>فرازهایی از زندگی </a:t>
            </a:r>
            <a:r>
              <a:rPr lang="fa-IR" sz="3600" b="1" dirty="0">
                <a:solidFill>
                  <a:srgbClr xmlns:mc="http://schemas.openxmlformats.org/markup-compatibility/2006" xmlns:a14="http://schemas.microsoft.com/office/drawing/2007/7/7/main" val="C00000" mc:Ignorable=""/>
                </a:solidFill>
                <a:latin typeface="Times New Roman"/>
                <a:ea typeface="Times New Roman"/>
                <a:cs typeface="Tahoma"/>
              </a:rPr>
              <a:t>اوشو</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pPr marL="228600" indent="-347472" algn="justLow">
              <a:spcBef>
                <a:spcPts val="768"/>
              </a:spcBef>
            </a:pP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اوشو </a:t>
            </a:r>
            <a:r>
              <a:rPr lang="fa-IR" sz="3600" dirty="0">
                <a:latin typeface="Times New Roman"/>
                <a:ea typeface="Times New Roman"/>
                <a:cs typeface="Tahoma"/>
              </a:rPr>
              <a:t>تحصیلاتش را در هند تا درجه استادی فلسفه ادامه داد، و به اصطلاح خودش در سال 1953 .م به نور حق مشرف شد. از سال 1963 .م در اقصی نقاط هند به ایراد خطابه در زمینه های معنوی و عوالم روحانی می پرداخت. در سال 1974 .م ک</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مون</a:t>
            </a:r>
            <a:r>
              <a:rPr lang="fa-IR" sz="3600" dirty="0">
                <a:latin typeface="Times New Roman"/>
                <a:ea typeface="Times New Roman"/>
                <a:cs typeface="Tahoma"/>
              </a:rPr>
              <a:t> خود در شهر پونا را بنیان گذارد و پیروان </a:t>
            </a:r>
            <a:r>
              <a:rPr lang="fa-IR" sz="3600" dirty="0" smtClean="0">
                <a:latin typeface="Times New Roman"/>
                <a:ea typeface="Times New Roman"/>
                <a:cs typeface="Tahoma"/>
              </a:rPr>
              <a:t>او </a:t>
            </a:r>
            <a:r>
              <a:rPr lang="fa-IR" sz="3600" dirty="0">
                <a:latin typeface="Times New Roman"/>
                <a:ea typeface="Times New Roman"/>
                <a:cs typeface="Tahoma"/>
              </a:rPr>
              <a:t>با عنوان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a:t>
            </a:r>
            <a:r>
              <a:rPr lang="fa-IR" sz="3600" b="1" dirty="0">
                <a:solidFill>
                  <a:srgbClr xmlns:mc="http://schemas.openxmlformats.org/markup-compatibility/2006" xmlns:a14="http://schemas.microsoft.com/office/drawing/2007/7/7/main" val="C00000" mc:Ignorable=""/>
                </a:solidFill>
                <a:latin typeface="Times New Roman"/>
                <a:ea typeface="Times New Roman"/>
                <a:cs typeface="Tahoma"/>
              </a:rPr>
              <a:t>سایناسین</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3600" dirty="0">
                <a:latin typeface="Times New Roman"/>
                <a:ea typeface="Times New Roman"/>
                <a:cs typeface="Times New Roman"/>
              </a:rPr>
              <a:t>شهرت دارند.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4415381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648"/>
              </a:spcBef>
              <a:buSzPts val="2700"/>
              <a:buFont typeface="Arial"/>
              <a:buChar char="•"/>
            </a:pPr>
            <a:r>
              <a:rPr lang="fa-IR" sz="2800" dirty="0">
                <a:latin typeface="Times New Roman"/>
                <a:ea typeface="Times New Roman"/>
                <a:cs typeface="Tahoma"/>
              </a:rPr>
              <a:t>در جریان مراقبه اتفاقی که می افتد این است که شخص تمام امیال و افکار و اعمالش را به صورت دیگری می بیند ، گویا تماشاچی صحنه تئاتری است که خودش در آن بازی می کند ، اما خود حقیقی ، تماشاچی است و خود خیالی بازیگر ، آن گاه اگر پلیدترین اعمال هم از او صادر شود به معصومیت او خدشه ای وارد نخواهد شد، زیرا این اعمال شخص دیگری است ، کسی که او بازیگر است و خودِ حقیقی و آگاه از آن وارسته ، ناظر و مراقب اوست و در اثر مراقبه، همواره خودِآگاه بوده ، از خودِ بازیگری نیز بیرون آمده، وارسته می شود، گویی در هر لحظه مراقبه تازه متولد می شود.</a:t>
            </a:r>
            <a:endParaRPr lang="en-US" sz="2800" dirty="0">
              <a:latin typeface="Times New Roman"/>
              <a:ea typeface="Times New Roman"/>
            </a:endParaRPr>
          </a:p>
          <a:p>
            <a:pPr marL="347472" indent="-347472">
              <a:spcBef>
                <a:spcPts val="480"/>
              </a:spcBef>
            </a:pPr>
            <a:r>
              <a:rPr lang="fa-IR" sz="2800" dirty="0">
                <a:latin typeface="Times New Roman"/>
                <a:ea typeface="Times New Roman"/>
                <a:cs typeface="Times New Roman"/>
              </a:rPr>
              <a:t>-   اوشو ،  شهامت، ص 47  </a:t>
            </a:r>
            <a:endParaRPr lang="en-US" sz="2800" dirty="0">
              <a:latin typeface="Times New Roman"/>
              <a:ea typeface="Times New Roman"/>
            </a:endParaRPr>
          </a:p>
          <a:p>
            <a:endParaRPr lang="fa-IR" sz="2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315889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347472" indent="-347472">
              <a:spcBef>
                <a:spcPts val="768"/>
              </a:spcBef>
              <a:buSzPts val="3200"/>
              <a:buFont typeface="Arial"/>
              <a:buChar char="•"/>
            </a:pPr>
            <a:r>
              <a:rPr lang="fa-IR" sz="3600" dirty="0">
                <a:ea typeface="Times New Roman"/>
                <a:cs typeface="Tahoma"/>
              </a:rPr>
              <a:t>از این منظر « کل کائنات یک شوخی است » صحنه بازی که همواره جریان دارد </a:t>
            </a:r>
            <a:r>
              <a:rPr lang="fa-IR" sz="3600" dirty="0" smtClean="0">
                <a:ea typeface="Times New Roman"/>
                <a:cs typeface="Tahoma"/>
              </a:rPr>
              <a:t>و« خد,اند </a:t>
            </a:r>
            <a:r>
              <a:rPr lang="fa-IR" sz="3600" dirty="0">
                <a:ea typeface="Times New Roman"/>
                <a:cs typeface="Tahoma"/>
              </a:rPr>
              <a:t>همیشه در حال شوخی است»   بنابراین « کسی که می تواند بخندد کسی که طنز آمیزی و تمامی بازی زندگی را می بیند ، می خندند و در بطن خنده به اشراق خواهد رسید.»</a:t>
            </a:r>
            <a:r>
              <a:rPr lang="en-US" sz="3600" dirty="0"/>
              <a:t> </a:t>
            </a:r>
            <a:r>
              <a:rPr lang="fa-IR" sz="3600" dirty="0">
                <a:latin typeface="Times New Roman"/>
                <a:ea typeface="Times New Roman"/>
                <a:cs typeface="Times New Roman"/>
              </a:rPr>
              <a:t> -   </a:t>
            </a:r>
            <a:r>
              <a:rPr lang="fa-IR" sz="2000" dirty="0">
                <a:latin typeface="Times New Roman"/>
                <a:ea typeface="Times New Roman"/>
                <a:cs typeface="Times New Roman"/>
              </a:rPr>
              <a:t>اوشو ، الماس های اوشو ، ص 105  </a:t>
            </a:r>
            <a:endParaRPr lang="en-US" sz="2000" dirty="0">
              <a:latin typeface="Times New Roman"/>
              <a:ea typeface="Times New Roman"/>
            </a:endParaRPr>
          </a:p>
          <a:p>
            <a:pPr marL="347472" indent="-347472">
              <a:spcBef>
                <a:spcPts val="576"/>
              </a:spcBef>
            </a:pPr>
            <a:r>
              <a:rPr lang="fa-IR" sz="2000" dirty="0">
                <a:latin typeface="Times New Roman"/>
                <a:ea typeface="Times New Roman"/>
                <a:cs typeface="Times New Roman"/>
              </a:rPr>
              <a:t>-  همان ، ص 266</a:t>
            </a:r>
            <a:endParaRPr lang="en-US" sz="2000" dirty="0">
              <a:latin typeface="Times New Roman"/>
              <a:ea typeface="Times New Roman"/>
            </a:endParaRPr>
          </a:p>
          <a:p>
            <a:pPr marL="347472" indent="-347472">
              <a:spcBef>
                <a:spcPts val="576"/>
              </a:spcBef>
            </a:pPr>
            <a:r>
              <a:rPr lang="fa-IR" sz="2000" dirty="0">
                <a:latin typeface="Times New Roman"/>
                <a:ea typeface="Times New Roman"/>
                <a:cs typeface="Times New Roman"/>
              </a:rPr>
              <a:t>-  اوشو ، آفتاب در سایه ، ص 72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2044088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مراقبه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اوشو</a:t>
            </a:r>
            <a:r>
              <a:rPr lang="fa-IR" sz="4000" dirty="0">
                <a:latin typeface="Times New Roman"/>
                <a:ea typeface="Times New Roman"/>
                <a:cs typeface="Tahoma"/>
              </a:rPr>
              <a:t> در نیمه راه مانده و به نوعی لذت ها را ضرب در دو می کند، به این شکل که اگر مراقبه را با عشق بیامیزی ، آن گاه هم لذت عادی عشق ورزی و ارضاء شخصی را    می بری و هم به صورت یک ناظر خارجی شاهد این امیال ، افکار و رفتارهای لذت بخش بوده ای که این به نوبه خود لذت کامیابی و شادی مضاعفی در پی دارد،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6829845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3000" dirty="0">
                <a:latin typeface="Times New Roman"/>
                <a:ea typeface="Times New Roman"/>
                <a:cs typeface="Tahoma"/>
              </a:rPr>
              <a:t>گذشته از این، وقتی که در نقش عامل ، لذتت پایان می یابد، در قالب ناظر می توانی شادی و لذت را تداوم ببخشی و از اندوه از دست دادن و پایان گرفتن خوشی رها می شوی ، زیرا خودِ آگاهت در آن کار نبوده، بلکه خود بازیگر مشغول بوده و تو اکنون چیزی را از دست     نداده ای ، به همین جهت می گوید:« درباره امیال و خواهش ها هوشیار باش ، وارستگی پدیدار می گردد . این وارستگی چیزی نیست که در پدیدار شدنش بکوشی ، به طور طبیعی به دنبال آگاهی از وابستگی می آید.» </a:t>
            </a:r>
            <a:endParaRPr lang="en-US" sz="2200" dirty="0">
              <a:latin typeface="Times New Roman"/>
              <a:ea typeface="Times New Roman"/>
            </a:endParaRPr>
          </a:p>
          <a:p>
            <a:pPr marL="347472" indent="-347472">
              <a:spcBef>
                <a:spcPts val="528"/>
              </a:spcBef>
            </a:pPr>
            <a:r>
              <a:rPr lang="fa-IR" sz="2200" dirty="0">
                <a:latin typeface="Times New Roman"/>
                <a:ea typeface="Times New Roman"/>
                <a:cs typeface="Times New Roman"/>
              </a:rPr>
              <a:t>-  اوشو ، یک فنجان چای ، ص 4  </a:t>
            </a:r>
            <a:endParaRPr lang="en-US" sz="15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3164291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بنابراین لازم نیست که اعمال خود را تغییر دهی یا امیال خود را مهار کنی، همه خواسته هایت را آزادانه کامیاب ساز و تنها نظاهر گر باش ، لذا می گوید:«عشقت را در مراقبه ات و مراقبه ات را در عشقت جاری ساز، این همان چیزی است که من تعلیم می دهم ، این همان چیزی است که زندگی پویا می خوانمش و زندگی مذهبی ، زندگی پویایست .» </a:t>
            </a:r>
            <a:endParaRPr lang="en-US" sz="3600" dirty="0">
              <a:latin typeface="Times New Roman"/>
              <a:ea typeface="Times New Roman"/>
            </a:endParaRPr>
          </a:p>
          <a:p>
            <a:pPr marL="347472" indent="-347472">
              <a:spcBef>
                <a:spcPts val="576"/>
              </a:spcBef>
            </a:pPr>
            <a:r>
              <a:rPr lang="fa-IR" sz="3600" dirty="0">
                <a:latin typeface="Times New Roman"/>
                <a:ea typeface="Times New Roman"/>
                <a:cs typeface="Times New Roman"/>
              </a:rPr>
              <a:t>-  اوشو ، الماس های اوشو ،  ص 13</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660004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به علت همین نگرش است که در پاسخ به نامه یکی از دوستانش که اعلام می کند من از مسائل جنسی گذشته ام،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اوشو دوباره او را به سوی این امور فرا خوانده ، می گوید: </a:t>
            </a:r>
            <a:r>
              <a:rPr lang="fa-IR" sz="3600" dirty="0" smtClean="0">
                <a:solidFill>
                  <a:srgbClr xmlns:mc="http://schemas.openxmlformats.org/markup-compatibility/2006" xmlns:a14="http://schemas.microsoft.com/office/drawing/2007/7/7/main" val="C00000" mc:Ignorable=""/>
                </a:solidFill>
                <a:latin typeface="Times New Roman"/>
                <a:ea typeface="Times New Roman"/>
                <a:cs typeface="Tahoma"/>
              </a:rPr>
              <a:t>«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وقتی نیروی جنسی در مسیر متعالی به کار می افتد، به براهما چاریا ( سلوک ربانی) تبدیل می شود.خیلی خوب است که از آن وارسته ای ،اما این کافی نیست، باید از خلال آن بگذری و تصعیدش کنی.»</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r>
              <a:rPr lang="fa-IR" sz="3600" dirty="0">
                <a:latin typeface="Times New Roman"/>
                <a:ea typeface="Times New Roman"/>
                <a:cs typeface="Times New Roman"/>
              </a:rPr>
              <a:t> -  اوشو ، یک فنجان چای ، 49</a:t>
            </a:r>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0036954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marL="228600" indent="-347472" algn="justLow">
              <a:spcBef>
                <a:spcPts val="720"/>
              </a:spcBef>
              <a:buSzPts val="3000"/>
              <a:buFont typeface="Arial"/>
              <a:buChar char="•"/>
            </a:pP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خدایی که اوشو </a:t>
            </a:r>
            <a:r>
              <a:rPr lang="fa-IR" sz="3600" dirty="0">
                <a:latin typeface="Times New Roman"/>
                <a:ea typeface="Times New Roman"/>
                <a:cs typeface="Tahoma"/>
              </a:rPr>
              <a:t>برای رسیدن به او تعالیم خود را سامان داده ، احساس درونی از لذت و خوشی است که به صورت عشق متجلی می شودو این خدایی است که با مراقبه تنها و آرامش محض نمی توان به او رسید، این خدایی است که بودا به تنهایی راهی به سوی او ندارد، و باید دست در دست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شخصیت لذت طلب و دنیایی همانند «زوربا» در اسطوره های یونانی </a:t>
            </a:r>
            <a:r>
              <a:rPr lang="fa-IR" sz="3600" dirty="0">
                <a:latin typeface="Times New Roman"/>
                <a:ea typeface="Times New Roman"/>
                <a:cs typeface="Tahoma"/>
              </a:rPr>
              <a:t>بگذارد.</a:t>
            </a:r>
            <a:endParaRPr lang="en-US" sz="3600" dirty="0">
              <a:latin typeface="Times New Roman"/>
              <a:ea typeface="Times New Roman"/>
            </a:endParaRPr>
          </a:p>
          <a:p>
            <a:pPr marL="347472" indent="-347472">
              <a:spcBef>
                <a:spcPts val="528"/>
              </a:spcBef>
            </a:pPr>
            <a:r>
              <a:rPr lang="fa-IR" dirty="0">
                <a:latin typeface="Times New Roman"/>
                <a:ea typeface="Times New Roman"/>
                <a:cs typeface="Times New Roman"/>
              </a:rPr>
              <a:t>-  مظاهری سیف ، حمیدرضا ، جریان شناسی انتقادی عرفان های نوظهور ، ص 197</a:t>
            </a:r>
            <a:endParaRPr lang="en-US"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2941591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ctr"/>
            <a:r>
              <a:rPr lang="fa-IR" sz="8000" dirty="0" smtClean="0">
                <a:solidFill>
                  <a:srgbClr xmlns:mc="http://schemas.openxmlformats.org/markup-compatibility/2006" xmlns:a14="http://schemas.microsoft.com/office/drawing/2007/7/7/main" val="00B050" mc:Ignorable=""/>
                </a:solidFill>
              </a:rPr>
              <a:t>والسلام علیکم ورحمه الله وبر کاته</a:t>
            </a:r>
          </a:p>
          <a:p>
            <a:pPr algn="ctr"/>
            <a:r>
              <a:rPr lang="fa-IR" sz="8000" dirty="0" smtClean="0">
                <a:solidFill>
                  <a:srgbClr xmlns:mc="http://schemas.openxmlformats.org/markup-compatibility/2006" xmlns:a14="http://schemas.microsoft.com/office/drawing/2007/7/7/main" val="0070C0" mc:Ignorable=""/>
                </a:solidFill>
              </a:rPr>
              <a:t>محمد علی محسن زاده</a:t>
            </a:r>
            <a:endParaRPr lang="fa-IR" sz="8000" dirty="0">
              <a:solidFill>
                <a:srgbClr xmlns:mc="http://schemas.openxmlformats.org/markup-compatibility/2006" xmlns:a14="http://schemas.microsoft.com/office/drawing/2007/7/7/main" val="0070C0" mc:Ignorable=""/>
              </a:solidFill>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78765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او فرزند ارشد یک تاجر بود که به مذهب «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جین </a:t>
            </a:r>
            <a:r>
              <a:rPr lang="en-US" sz="4000" dirty="0">
                <a:solidFill>
                  <a:srgbClr xmlns:mc="http://schemas.openxmlformats.org/markup-compatibility/2006" xmlns:a14="http://schemas.microsoft.com/office/drawing/2007/7/7/main" val="C00000" mc:Ignorable=""/>
                </a:solidFill>
                <a:latin typeface="Tahoma"/>
                <a:ea typeface="Times New Roman"/>
              </a:rPr>
              <a:t> gain</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4000" dirty="0">
                <a:latin typeface="Times New Roman"/>
                <a:ea typeface="Times New Roman"/>
                <a:cs typeface="Times New Roman"/>
              </a:rPr>
              <a:t>تعلق داشت ، هفت سال اول زندگی را با پدر بزرگ و مادر بزرگ مادری اش به سر می برد که به او آزادی مطلق داده بودند که هر کاری دوست داشت انجام دهد و کاملاً از کارهای او حمایت  می کردند، به گفته ی خودشان او نخستین تجربه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a:t>
            </a:r>
            <a:r>
              <a:rPr lang="fa-IR" sz="4000" b="1" dirty="0">
                <a:solidFill>
                  <a:srgbClr xmlns:mc="http://schemas.openxmlformats.org/markup-compatibility/2006" xmlns:a14="http://schemas.microsoft.com/office/drawing/2007/7/7/main" val="C00000" mc:Ignorable=""/>
                </a:solidFill>
                <a:latin typeface="Times New Roman"/>
                <a:ea typeface="Times New Roman"/>
                <a:cs typeface="Tahoma"/>
              </a:rPr>
              <a:t>ساتوری</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»(اشراق لحظه ای) </a:t>
            </a:r>
            <a:r>
              <a:rPr lang="fa-IR" sz="4000" dirty="0">
                <a:latin typeface="Times New Roman"/>
                <a:ea typeface="Times New Roman"/>
                <a:cs typeface="Times New Roman"/>
              </a:rPr>
              <a:t>خودش را در سن 14 سالگی داشته، بعدها در سال 1968.م در بمبئی مستقر شد و به کار تدریس مشغول گشت.</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70094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بطور منظم اردوگاه های مراقبه را در مناطقه کوهپایه ای اداره می کرد و در آن ها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روش مراقبه ی پویا «</a:t>
            </a:r>
            <a:r>
              <a:rPr lang="en-US" sz="4000" dirty="0">
                <a:solidFill>
                  <a:srgbClr xmlns:mc="http://schemas.openxmlformats.org/markup-compatibility/2006" xmlns:a14="http://schemas.microsoft.com/office/drawing/2007/7/7/main" val="C00000" mc:Ignorable=""/>
                </a:solidFill>
                <a:latin typeface="Tahoma"/>
                <a:ea typeface="Times New Roman"/>
              </a:rPr>
              <a:t>Meditation dynamic</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4000" dirty="0">
                <a:latin typeface="Times New Roman"/>
                <a:ea typeface="Times New Roman"/>
                <a:cs typeface="Times New Roman"/>
              </a:rPr>
              <a:t>معرفی کرد که به اصطلاح با تخلیه     ذهن و بدن، سبب توقف ذهن می شود ، از سال 1970 .م شروع به مشرف کردن سالکین به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نهضت نئوسایناس </a:t>
            </a:r>
            <a:r>
              <a:rPr lang="fa-IR" sz="4000" dirty="0">
                <a:latin typeface="Times New Roman"/>
                <a:ea typeface="Times New Roman"/>
                <a:cs typeface="Times New Roman"/>
              </a:rPr>
              <a:t>کرد، که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یعنی طریقت تعهد به اکتشاف خویشتن و مراقبه کردن، که از طریق عشق و هدایت شخصی او شکل می گرفت</a:t>
            </a:r>
            <a:r>
              <a:rPr lang="fa-IR" sz="4000" dirty="0">
                <a:latin typeface="Times New Roman"/>
                <a:ea typeface="Times New Roman"/>
                <a:cs typeface="Times New Roman"/>
              </a:rPr>
              <a:t>.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051427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xmlns:mc="http://schemas.openxmlformats.org/markup-compatibility/2006" xmlns:a14="http://schemas.microsoft.com/office/drawing/2007/7/7/main" val="464646" mc:Ignorable=""/>
      </a:dk2>
      <a:lt2>
        <a:srgbClr xmlns:mc="http://schemas.openxmlformats.org/markup-compatibility/2006" xmlns:a14="http://schemas.microsoft.com/office/drawing/2007/7/7/main" val="DEF5FA" mc:Ignorable=""/>
      </a:lt2>
      <a:accent1>
        <a:srgbClr xmlns:mc="http://schemas.openxmlformats.org/markup-compatibility/2006" xmlns:a14="http://schemas.microsoft.com/office/drawing/2007/7/7/main" val="2DA2BF" mc:Ignorable=""/>
      </a:accent1>
      <a:accent2>
        <a:srgbClr xmlns:mc="http://schemas.openxmlformats.org/markup-compatibility/2006" xmlns:a14="http://schemas.microsoft.com/office/drawing/2007/7/7/main" val="DA1F28" mc:Ignorable=""/>
      </a:accent2>
      <a:accent3>
        <a:srgbClr xmlns:mc="http://schemas.openxmlformats.org/markup-compatibility/2006" xmlns:a14="http://schemas.microsoft.com/office/drawing/2007/7/7/main" val="EB641B" mc:Ignorable=""/>
      </a:accent3>
      <a:accent4>
        <a:srgbClr xmlns:mc="http://schemas.openxmlformats.org/markup-compatibility/2006" xmlns:a14="http://schemas.microsoft.com/office/drawing/2007/7/7/main" val="39639D" mc:Ignorable=""/>
      </a:accent4>
      <a:accent5>
        <a:srgbClr xmlns:mc="http://schemas.openxmlformats.org/markup-compatibility/2006" xmlns:a14="http://schemas.microsoft.com/office/drawing/2007/7/7/main" val="474B78" mc:Ignorable=""/>
      </a:accent5>
      <a:accent6>
        <a:srgbClr xmlns:mc="http://schemas.openxmlformats.org/markup-compatibility/2006" xmlns:a14="http://schemas.microsoft.com/office/drawing/2007/7/7/main" val="7D3C4A" mc:Ignorable=""/>
      </a:accent6>
      <a:hlink>
        <a:srgbClr xmlns:mc="http://schemas.openxmlformats.org/markup-compatibility/2006" xmlns:a14="http://schemas.microsoft.com/office/drawing/2007/7/7/main" val="FF8119" mc:Ignorable=""/>
      </a:hlink>
      <a:folHlink>
        <a:srgbClr xmlns:mc="http://schemas.openxmlformats.org/markup-compatibility/2006" xmlns:a14="http://schemas.microsoft.com/office/drawing/2007/7/7/main" val="44B9E8" mc:Ignorabl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2009-01-07T03:03:52Z</outs:dateTime>
      <outs:isPinned>true</outs:isPinned>
    </outs:relatedDate>
    <outs:relatedDate>
      <outs:type>2</outs:type>
      <outs:displayName>Created</outs:displayName>
      <outs:dateTime>2009-01-06T19:26:28Z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fatemeh</outs:displayName>
          <outs:accountName/>
        </outs:relatedPerson>
      </outs:people>
      <outs:source>0</outs:source>
      <outs:isPinned>true</outs:isPinned>
    </outs:relatedPeopleItem>
    <outs:relatedPeopleItem>
      <outs:category>Last modified by</outs:category>
      <outs:people>
        <outs:relatedPerson>
          <outs:displayName>fatemeh</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634F4D80-C027-4CE3-9DBE-9954568276D0}">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87</TotalTime>
  <Words>5877</Words>
  <Application>Microsoft Office PowerPoint</Application>
  <PresentationFormat>On-screen Show (4:3)</PresentationFormat>
  <Paragraphs>108</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Concourse</vt:lpstr>
      <vt:lpstr>اوشو: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اوشو:</dc:title>
  <dc:creator>fatemeh</dc:creator>
  <cp:lastModifiedBy>fatemeh</cp:lastModifiedBy>
  <cp:revision>13</cp:revision>
  <dcterms:created xsi:type="dcterms:W3CDTF">2009-01-06T19:26:28Z</dcterms:created>
  <dcterms:modified xsi:type="dcterms:W3CDTF">2009-01-07T08:16:19Z</dcterms:modified>
</cp:coreProperties>
</file>