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5" r:id="rId3"/>
    <p:sldId id="279" r:id="rId4"/>
    <p:sldId id="280" r:id="rId5"/>
    <p:sldId id="281" r:id="rId6"/>
    <p:sldId id="282" r:id="rId7"/>
    <p:sldId id="283" r:id="rId8"/>
    <p:sldId id="284" r:id="rId9"/>
    <p:sldId id="258" r:id="rId10"/>
    <p:sldId id="259" r:id="rId11"/>
    <p:sldId id="260" r:id="rId12"/>
    <p:sldId id="261" r:id="rId13"/>
    <p:sldId id="262" r:id="rId14"/>
    <p:sldId id="266" r:id="rId15"/>
    <p:sldId id="267" r:id="rId16"/>
    <p:sldId id="270" r:id="rId17"/>
    <p:sldId id="268" r:id="rId18"/>
    <p:sldId id="271" r:id="rId19"/>
    <p:sldId id="272" r:id="rId20"/>
    <p:sldId id="273" r:id="rId21"/>
    <p:sldId id="274" r:id="rId22"/>
    <p:sldId id="275" r:id="rId23"/>
    <p:sldId id="276" r:id="rId24"/>
    <p:sldId id="277" r:id="rId25"/>
    <p:sldId id="278" r:id="rId26"/>
    <p:sldId id="264" r:id="rId2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71" autoAdjust="0"/>
    <p:restoredTop sz="92031" autoAdjust="0"/>
  </p:normalViewPr>
  <p:slideViewPr>
    <p:cSldViewPr snapToGrid="0">
      <p:cViewPr varScale="1">
        <p:scale>
          <a:sx n="65" d="100"/>
          <a:sy n="65" d="100"/>
        </p:scale>
        <p:origin x="66" y="198"/>
      </p:cViewPr>
      <p:guideLst/>
    </p:cSldViewPr>
  </p:slideViewPr>
  <p:outlineViewPr>
    <p:cViewPr>
      <p:scale>
        <a:sx n="33" d="100"/>
        <a:sy n="33" d="100"/>
      </p:scale>
      <p:origin x="0" y="-117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A4B5B10-9E40-47C9-B51D-F0D36720998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257778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A4B5B10-9E40-47C9-B51D-F0D36720998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146595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A4B5B10-9E40-47C9-B51D-F0D36720998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393340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A4B5B10-9E40-47C9-B51D-F0D36720998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6211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B5B10-9E40-47C9-B51D-F0D36720998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395042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A4B5B10-9E40-47C9-B51D-F0D36720998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119653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A4B5B10-9E40-47C9-B51D-F0D36720998E}" type="datetimeFigureOut">
              <a:rPr lang="fa-IR" smtClean="0"/>
              <a:t>09/24/1435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384362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A4B5B10-9E40-47C9-B51D-F0D36720998E}" type="datetimeFigureOut">
              <a:rPr lang="fa-IR" smtClean="0"/>
              <a:t>09/24/1435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397723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B10-9E40-47C9-B51D-F0D36720998E}" type="datetimeFigureOut">
              <a:rPr lang="fa-IR" smtClean="0"/>
              <a:t>09/24/1435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268730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B5B10-9E40-47C9-B51D-F0D36720998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175994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B5B10-9E40-47C9-B51D-F0D36720998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2530DA-5122-41CE-ACEA-B69F8CFE4476}" type="slidenum">
              <a:rPr lang="fa-IR" smtClean="0"/>
              <a:t>‹#›</a:t>
            </a:fld>
            <a:endParaRPr lang="fa-IR"/>
          </a:p>
        </p:txBody>
      </p:sp>
    </p:spTree>
    <p:extLst>
      <p:ext uri="{BB962C8B-B14F-4D97-AF65-F5344CB8AC3E}">
        <p14:creationId xmlns:p14="http://schemas.microsoft.com/office/powerpoint/2010/main" val="5998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4B5B10-9E40-47C9-B51D-F0D36720998E}" type="datetimeFigureOut">
              <a:rPr lang="fa-IR" smtClean="0"/>
              <a:t>09/24/1435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2530DA-5122-41CE-ACEA-B69F8CFE4476}" type="slidenum">
              <a:rPr lang="fa-IR" smtClean="0"/>
              <a:t>‹#›</a:t>
            </a:fld>
            <a:endParaRPr lang="fa-IR"/>
          </a:p>
        </p:txBody>
      </p:sp>
    </p:spTree>
    <p:extLst>
      <p:ext uri="{BB962C8B-B14F-4D97-AF65-F5344CB8AC3E}">
        <p14:creationId xmlns:p14="http://schemas.microsoft.com/office/powerpoint/2010/main" val="142083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90" y="2548488"/>
            <a:ext cx="10515600" cy="1325563"/>
          </a:xfrm>
        </p:spPr>
        <p:txBody>
          <a:bodyPr>
            <a:normAutofit/>
          </a:bodyPr>
          <a:lstStyle/>
          <a:p>
            <a:pPr algn="ctr"/>
            <a:r>
              <a:rPr lang="fa-IR" sz="8000" b="1" dirty="0" smtClean="0">
                <a:cs typeface="DecoType Naskh Extensions" pitchFamily="2" charset="-78"/>
              </a:rPr>
              <a:t>بسم الله الرحمن الرحیم</a:t>
            </a:r>
            <a:endParaRPr lang="fa-IR" sz="8000" b="1" dirty="0">
              <a:cs typeface="DecoType Naskh Extensions" pitchFamily="2" charset="-78"/>
            </a:endParaRPr>
          </a:p>
        </p:txBody>
      </p:sp>
    </p:spTree>
    <p:extLst>
      <p:ext uri="{BB962C8B-B14F-4D97-AF65-F5344CB8AC3E}">
        <p14:creationId xmlns:p14="http://schemas.microsoft.com/office/powerpoint/2010/main" val="139246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lnSpcReduction="10000"/>
          </a:bodyPr>
          <a:lstStyle/>
          <a:p>
            <a:pPr marL="0" indent="0" algn="justLow">
              <a:buNone/>
            </a:pPr>
            <a:r>
              <a:rPr lang="fa-IR" sz="6600" b="1" dirty="0">
                <a:cs typeface="B Mitra" panose="00000400000000000000" pitchFamily="2" charset="-78"/>
              </a:rPr>
              <a:t>رسولُ اللّه ِ صلى الله عليه و آله : العِبادَةُ عَشرَةُ أجزاءٍ تِسعَةُ أجزاءٍ في طَلَبِ الحَلالِ </a:t>
            </a:r>
            <a:r>
              <a:rPr lang="fa-IR" sz="6600" b="1" dirty="0" smtClean="0">
                <a:cs typeface="B Mitra" panose="00000400000000000000" pitchFamily="2" charset="-78"/>
              </a:rPr>
              <a:t>.</a:t>
            </a:r>
          </a:p>
          <a:p>
            <a:pPr marL="0" indent="0" algn="justLow">
              <a:buNone/>
            </a:pPr>
            <a:r>
              <a:rPr lang="fa-IR" sz="6600" b="1" dirty="0">
                <a:cs typeface="B Mitra" panose="00000400000000000000" pitchFamily="2" charset="-78"/>
              </a:rPr>
              <a:t>پيامبر خدا صلى الله عليه و آله : عبادت ده جزء دارد، كه نُه جزء آن طلب [روزى] حلال است </a:t>
            </a:r>
            <a:r>
              <a:rPr lang="fa-IR" sz="6600" b="1" dirty="0" smtClean="0">
                <a:cs typeface="B Mitra" panose="00000400000000000000" pitchFamily="2" charset="-78"/>
              </a:rPr>
              <a:t>.</a:t>
            </a:r>
          </a:p>
        </p:txBody>
      </p:sp>
    </p:spTree>
    <p:extLst>
      <p:ext uri="{BB962C8B-B14F-4D97-AF65-F5344CB8AC3E}">
        <p14:creationId xmlns:p14="http://schemas.microsoft.com/office/powerpoint/2010/main" val="83686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lgn="justLow">
              <a:buNone/>
            </a:pPr>
            <a:r>
              <a:rPr lang="fa-IR" sz="6000" b="1" dirty="0">
                <a:cs typeface="B Mitra" panose="00000400000000000000" pitchFamily="2" charset="-78"/>
              </a:rPr>
              <a:t>رسول الله صلى الله عليه و آله : الكادُّ على عِيالِهِ كالمُجاهِدِ في سبيلِ اللّه ِ .</a:t>
            </a:r>
          </a:p>
          <a:p>
            <a:pPr marL="0" indent="0" algn="justLow">
              <a:buNone/>
            </a:pPr>
            <a:r>
              <a:rPr lang="fa-IR" sz="6000" b="1" dirty="0">
                <a:cs typeface="B Mitra" panose="00000400000000000000" pitchFamily="2" charset="-78"/>
              </a:rPr>
              <a:t>پيامبر خدا صلى الله عليه و آله : كسى كه براى [كسب روزىِ] خانواده اش زحمت بكشد ، مانند مجاهدِ در راه خداست </a:t>
            </a:r>
          </a:p>
        </p:txBody>
      </p:sp>
    </p:spTree>
    <p:extLst>
      <p:ext uri="{BB962C8B-B14F-4D97-AF65-F5344CB8AC3E}">
        <p14:creationId xmlns:p14="http://schemas.microsoft.com/office/powerpoint/2010/main" val="2188175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5010"/>
            <a:ext cx="10515600" cy="5361954"/>
          </a:xfrm>
        </p:spPr>
        <p:txBody>
          <a:bodyPr>
            <a:noAutofit/>
          </a:bodyPr>
          <a:lstStyle/>
          <a:p>
            <a:pPr marL="0" indent="0" algn="justLow">
              <a:buNone/>
            </a:pPr>
            <a:r>
              <a:rPr lang="fa-IR" sz="5400" b="1" dirty="0" smtClean="0">
                <a:cs typeface="B Mitra" panose="00000400000000000000" pitchFamily="2" charset="-78"/>
              </a:rPr>
              <a:t>عن الصادق </a:t>
            </a:r>
            <a:r>
              <a:rPr lang="fa-IR" sz="5400" b="1" dirty="0">
                <a:cs typeface="B Mitra" panose="00000400000000000000" pitchFamily="2" charset="-78"/>
              </a:rPr>
              <a:t>عليه السلام : لا خَيرَ فيمَن لا يُحِبُّ جَمعَ المالِ مِنَ الحَلالِ فَيَكُفُّ بهِ وَجهَهُ ، و يَقضِي بهِ دَينَهُ </a:t>
            </a:r>
            <a:r>
              <a:rPr lang="fa-IR" sz="5400" b="1" dirty="0" smtClean="0">
                <a:cs typeface="B Mitra" panose="00000400000000000000" pitchFamily="2" charset="-78"/>
              </a:rPr>
              <a:t>.</a:t>
            </a:r>
          </a:p>
          <a:p>
            <a:pPr marL="0" indent="0" algn="justLow">
              <a:buNone/>
            </a:pPr>
            <a:r>
              <a:rPr lang="fa-IR" sz="5400" b="1" dirty="0">
                <a:cs typeface="B Mitra" panose="00000400000000000000" pitchFamily="2" charset="-78"/>
              </a:rPr>
              <a:t>امام صادق عليه السلام : كسى كه دوست نداشته باشد مال حلال به دست بياورد تا با آن آبروى خود را حفظ كند و قرضش را بپردازد ، هيچ خيرى در وجودش نيست </a:t>
            </a:r>
            <a:r>
              <a:rPr lang="fa-IR" sz="5400" b="1" dirty="0" smtClean="0">
                <a:cs typeface="B Mitra" panose="00000400000000000000" pitchFamily="2" charset="-78"/>
              </a:rPr>
              <a:t>.</a:t>
            </a:r>
          </a:p>
        </p:txBody>
      </p:sp>
    </p:spTree>
    <p:extLst>
      <p:ext uri="{BB962C8B-B14F-4D97-AF65-F5344CB8AC3E}">
        <p14:creationId xmlns:p14="http://schemas.microsoft.com/office/powerpoint/2010/main" val="397063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3183"/>
            <a:ext cx="10515600" cy="5063780"/>
          </a:xfrm>
        </p:spPr>
        <p:txBody>
          <a:bodyPr>
            <a:normAutofit/>
          </a:bodyPr>
          <a:lstStyle/>
          <a:p>
            <a:pPr marL="0" indent="0" algn="justLow">
              <a:buNone/>
            </a:pPr>
            <a:r>
              <a:rPr lang="fa-IR" sz="6600" b="1" dirty="0">
                <a:cs typeface="B Mitra" panose="00000400000000000000" pitchFamily="2" charset="-78"/>
              </a:rPr>
              <a:t>عن رسول الله صلى الله عليه و آله : طَلبُ الحَلالِ واجِبٌ على كُلِّ مسلمٍ .</a:t>
            </a:r>
          </a:p>
          <a:p>
            <a:pPr marL="0" indent="0" algn="justLow">
              <a:buNone/>
            </a:pPr>
            <a:r>
              <a:rPr lang="fa-IR" sz="6600" b="1" dirty="0">
                <a:cs typeface="B Mitra" panose="00000400000000000000" pitchFamily="2" charset="-78"/>
              </a:rPr>
              <a:t>پيامبر خدا صلى الله عليه و آله : طلب [درآمد ]حلال ، بر هر مسلمانى واجب است </a:t>
            </a:r>
            <a:r>
              <a:rPr lang="fa-IR" sz="6600" b="1" dirty="0" smtClean="0">
                <a:cs typeface="B Mitra" panose="00000400000000000000" pitchFamily="2" charset="-78"/>
              </a:rPr>
              <a:t>.</a:t>
            </a:r>
            <a:endParaRPr lang="fa-IR" sz="6600" b="1" dirty="0">
              <a:cs typeface="B Mitra" panose="00000400000000000000" pitchFamily="2" charset="-78"/>
            </a:endParaRPr>
          </a:p>
        </p:txBody>
      </p:sp>
    </p:spTree>
    <p:extLst>
      <p:ext uri="{BB962C8B-B14F-4D97-AF65-F5344CB8AC3E}">
        <p14:creationId xmlns:p14="http://schemas.microsoft.com/office/powerpoint/2010/main" val="72209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6" y="1484798"/>
            <a:ext cx="10515600" cy="3441765"/>
          </a:xfrm>
        </p:spPr>
        <p:txBody>
          <a:bodyPr>
            <a:normAutofit/>
          </a:bodyPr>
          <a:lstStyle/>
          <a:p>
            <a:pPr algn="ctr"/>
            <a:r>
              <a:rPr lang="fa-IR" sz="6600" b="1" dirty="0" smtClean="0">
                <a:cs typeface="B Mitra" panose="00000400000000000000" pitchFamily="2" charset="-78"/>
              </a:rPr>
              <a:t>خداوند روزی بندگان را از مال حلال تقدیر فرموده است</a:t>
            </a:r>
            <a:endParaRPr lang="fa-IR" sz="6600" b="1" dirty="0">
              <a:cs typeface="B Mitra" panose="00000400000000000000" pitchFamily="2" charset="-78"/>
            </a:endParaRPr>
          </a:p>
        </p:txBody>
      </p:sp>
    </p:spTree>
    <p:extLst>
      <p:ext uri="{BB962C8B-B14F-4D97-AF65-F5344CB8AC3E}">
        <p14:creationId xmlns:p14="http://schemas.microsoft.com/office/powerpoint/2010/main" val="158325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1012"/>
            <a:ext cx="10515600" cy="5075951"/>
          </a:xfrm>
        </p:spPr>
        <p:txBody>
          <a:bodyPr>
            <a:normAutofit fontScale="85000" lnSpcReduction="20000"/>
          </a:bodyPr>
          <a:lstStyle/>
          <a:p>
            <a:pPr algn="justLow">
              <a:lnSpc>
                <a:spcPct val="150000"/>
              </a:lnSpc>
            </a:pPr>
            <a:r>
              <a:rPr lang="fa-IR" sz="5400" b="1" dirty="0">
                <a:cs typeface="B Mitra" panose="00000400000000000000" pitchFamily="2" charset="-78"/>
              </a:rPr>
              <a:t>رسولُ اللّه ِ صلى الله عليه و آله : ما مِن عَبدٍ استَحيا مِن الحَلالِ إلاّ ابتَلاهُ اللّه ُ بالحَرامِ </a:t>
            </a:r>
            <a:endParaRPr lang="fa-IR" sz="5400" b="1" dirty="0" smtClean="0">
              <a:cs typeface="B Mitra" panose="00000400000000000000" pitchFamily="2" charset="-78"/>
            </a:endParaRPr>
          </a:p>
          <a:p>
            <a:pPr algn="justLow">
              <a:lnSpc>
                <a:spcPct val="150000"/>
              </a:lnSpc>
            </a:pPr>
            <a:r>
              <a:rPr lang="fa-IR" sz="5400" b="1" dirty="0">
                <a:cs typeface="B Mitra" panose="00000400000000000000" pitchFamily="2" charset="-78"/>
              </a:rPr>
              <a:t>پيامبر خدا صلى الله عليه و آله : هيچ بنده اى نيست كه از [طلب] حلال شرم كند، مگر آنكه خداوند به حرام گرفتارش سازد.</a:t>
            </a:r>
          </a:p>
        </p:txBody>
      </p:sp>
    </p:spTree>
    <p:extLst>
      <p:ext uri="{BB962C8B-B14F-4D97-AF65-F5344CB8AC3E}">
        <p14:creationId xmlns:p14="http://schemas.microsoft.com/office/powerpoint/2010/main" val="74454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fontScale="85000" lnSpcReduction="20000"/>
          </a:bodyPr>
          <a:lstStyle/>
          <a:p>
            <a:pPr marL="0" indent="0" algn="justLow">
              <a:lnSpc>
                <a:spcPct val="150000"/>
              </a:lnSpc>
              <a:buNone/>
            </a:pPr>
            <a:r>
              <a:rPr lang="fa-IR" sz="3600" b="1" dirty="0">
                <a:cs typeface="B Mitra" panose="00000400000000000000" pitchFamily="2" charset="-78"/>
              </a:rPr>
              <a:t>امام على عليه السلام وارد مسجد شد و به مردى فرمود : استر من را برايم نگه دار. اما او دهنه استر را در آورد و آن را بُرد . على عليه السلام بعد از تمام كردن نماز از مسجد بيرون آمد و دو درهم در دست گرفته بود تا به آن مرد پاداش دهد ، اما ديد استر به حال خود رهاست . آن دو درهم را به يكى از غلامان خود داد كه دهنه اى بخرد . غلام به بازار رفت و دهنه مسروقه را در آن جا ديد و به دو درهم خريد و نزد حضرت برگشت . على عليه السلام فرمود : آدمى به سبب بى صبرى ، خودش را از روزى حلال محروم مى كند و بيشتر از روزى مقدّر هم نصيبش نمى شود .</a:t>
            </a:r>
          </a:p>
        </p:txBody>
      </p:sp>
    </p:spTree>
    <p:extLst>
      <p:ext uri="{BB962C8B-B14F-4D97-AF65-F5344CB8AC3E}">
        <p14:creationId xmlns:p14="http://schemas.microsoft.com/office/powerpoint/2010/main" val="9236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9673"/>
            <a:ext cx="10515600" cy="5057290"/>
          </a:xfrm>
        </p:spPr>
        <p:txBody>
          <a:bodyPr>
            <a:normAutofit/>
          </a:bodyPr>
          <a:lstStyle/>
          <a:p>
            <a:pPr marL="0" indent="0" algn="justLow">
              <a:lnSpc>
                <a:spcPct val="150000"/>
              </a:lnSpc>
              <a:buNone/>
            </a:pPr>
            <a:r>
              <a:rPr lang="fa-IR" sz="3600" b="1" dirty="0">
                <a:cs typeface="B Mitra" panose="00000400000000000000" pitchFamily="2" charset="-78"/>
              </a:rPr>
              <a:t>امام باقر عليه السلام : خداوند براى هر كسى روزى حلالى مقرّر داشته كه به سلامت به او خواهد رسيد . از طرف ديگر، روزىِ حرام را نيز در دسترس او قرار داده است، كه اگر انسان روزى خود را از آن حرام به دست آورد، خداوند در عوض، روزىِ حلالى را كه براى او مقدّر كرده بود از وى باز ستاند و غير از اين دو روزى (حلال مقدّر و حرام در دسترس) روزى هاى فراوان ديگرى نيز نزد خداوند هست .</a:t>
            </a:r>
          </a:p>
        </p:txBody>
      </p:sp>
    </p:spTree>
    <p:extLst>
      <p:ext uri="{BB962C8B-B14F-4D97-AF65-F5344CB8AC3E}">
        <p14:creationId xmlns:p14="http://schemas.microsoft.com/office/powerpoint/2010/main" val="46999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492504"/>
            <a:ext cx="10515600" cy="1325563"/>
          </a:xfrm>
        </p:spPr>
        <p:txBody>
          <a:bodyPr>
            <a:normAutofit/>
          </a:bodyPr>
          <a:lstStyle/>
          <a:p>
            <a:pPr algn="ctr"/>
            <a:r>
              <a:rPr lang="fa-IR" sz="6000" b="1" dirty="0" smtClean="0">
                <a:cs typeface="B Mitra" panose="00000400000000000000" pitchFamily="2" charset="-78"/>
              </a:rPr>
              <a:t>اثرات لقمه حرام</a:t>
            </a:r>
            <a:endParaRPr lang="fa-IR" sz="6000" b="1" dirty="0">
              <a:cs typeface="B Mitra" panose="00000400000000000000" pitchFamily="2" charset="-78"/>
            </a:endParaRPr>
          </a:p>
        </p:txBody>
      </p:sp>
    </p:spTree>
    <p:extLst>
      <p:ext uri="{BB962C8B-B14F-4D97-AF65-F5344CB8AC3E}">
        <p14:creationId xmlns:p14="http://schemas.microsoft.com/office/powerpoint/2010/main" val="359740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1- عدم قبولی نماز</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a:cs typeface="B Mitra" panose="00000400000000000000" pitchFamily="2" charset="-78"/>
              </a:rPr>
              <a:t>رسولُ اللّه ِ صلى الله عليه و آله : مَن أكَلَ لُقْمَةً مِن حَرامٍ لَم تُقْبَلْ لَهُ صلاةٌ أرْبَعينَ لَيلةً </a:t>
            </a:r>
            <a:r>
              <a:rPr lang="fa-IR" sz="3600" b="1" dirty="0" smtClean="0">
                <a:cs typeface="B Mitra" panose="00000400000000000000" pitchFamily="2" charset="-78"/>
              </a:rPr>
              <a:t>.</a:t>
            </a:r>
          </a:p>
          <a:p>
            <a:pPr marL="0" indent="0" algn="justLow">
              <a:lnSpc>
                <a:spcPct val="150000"/>
              </a:lnSpc>
              <a:buNone/>
            </a:pPr>
            <a:r>
              <a:rPr lang="fa-IR" sz="3600" b="1" dirty="0">
                <a:cs typeface="B Mitra" panose="00000400000000000000" pitchFamily="2" charset="-78"/>
              </a:rPr>
              <a:t>پيامبر خدا صلى الله عليه و آله : هر كس يك لقمه حرام بخورد، تا چهل شب نمازى از او پذيرفته نشود .</a:t>
            </a:r>
          </a:p>
        </p:txBody>
      </p:sp>
    </p:spTree>
    <p:extLst>
      <p:ext uri="{BB962C8B-B14F-4D97-AF65-F5344CB8AC3E}">
        <p14:creationId xmlns:p14="http://schemas.microsoft.com/office/powerpoint/2010/main" val="349216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7" y="2641794"/>
            <a:ext cx="10515600" cy="1325563"/>
          </a:xfrm>
        </p:spPr>
        <p:txBody>
          <a:bodyPr>
            <a:normAutofit/>
          </a:bodyPr>
          <a:lstStyle/>
          <a:p>
            <a:pPr algn="ctr"/>
            <a:r>
              <a:rPr lang="fa-IR" sz="6600" b="1" dirty="0" smtClean="0">
                <a:cs typeface="B Mitra" panose="00000400000000000000" pitchFamily="2" charset="-78"/>
              </a:rPr>
              <a:t>رزق و روزی حلال 3</a:t>
            </a:r>
            <a:endParaRPr lang="fa-IR" sz="6600" b="1" dirty="0">
              <a:cs typeface="B Mitra" panose="00000400000000000000" pitchFamily="2" charset="-78"/>
            </a:endParaRPr>
          </a:p>
        </p:txBody>
      </p:sp>
    </p:spTree>
    <p:extLst>
      <p:ext uri="{BB962C8B-B14F-4D97-AF65-F5344CB8AC3E}">
        <p14:creationId xmlns:p14="http://schemas.microsoft.com/office/powerpoint/2010/main" val="59113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2- دوری از بهشت</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smtClean="0">
                <a:cs typeface="B Mitra" panose="00000400000000000000" pitchFamily="2" charset="-78"/>
              </a:rPr>
              <a:t>عن رسول الله صلى </a:t>
            </a:r>
            <a:r>
              <a:rPr lang="fa-IR" sz="3600" b="1" dirty="0">
                <a:cs typeface="B Mitra" panose="00000400000000000000" pitchFamily="2" charset="-78"/>
              </a:rPr>
              <a:t>الله </a:t>
            </a:r>
            <a:r>
              <a:rPr lang="fa-IR" sz="3600" b="1" dirty="0" smtClean="0">
                <a:cs typeface="B Mitra" panose="00000400000000000000" pitchFamily="2" charset="-78"/>
              </a:rPr>
              <a:t>عليه </a:t>
            </a:r>
            <a:r>
              <a:rPr lang="fa-IR" sz="3600" b="1" dirty="0">
                <a:cs typeface="B Mitra" panose="00000400000000000000" pitchFamily="2" charset="-78"/>
              </a:rPr>
              <a:t>و آله : إنَّ اللّه َ عزّ و جلّ حَرّمَ الجَنّةَ جَسَدا غُذِيَ بحَرامٍ . </a:t>
            </a:r>
            <a:endParaRPr lang="fa-IR" sz="3600" b="1" dirty="0" smtClean="0">
              <a:cs typeface="B Mitra" panose="00000400000000000000" pitchFamily="2" charset="-78"/>
            </a:endParaRPr>
          </a:p>
          <a:p>
            <a:pPr marL="0" indent="0" algn="justLow">
              <a:lnSpc>
                <a:spcPct val="150000"/>
              </a:lnSpc>
              <a:buNone/>
            </a:pPr>
            <a:r>
              <a:rPr lang="fa-IR" sz="3600" b="1" dirty="0">
                <a:cs typeface="B Mitra" panose="00000400000000000000" pitchFamily="2" charset="-78"/>
              </a:rPr>
              <a:t>پيامبر خدا صلى الله عليه و آله : خداوند عزّ و جلّ بهشت را بر بدنى كه از مال حرام تغذيه شود، حرام كرده است .</a:t>
            </a:r>
          </a:p>
        </p:txBody>
      </p:sp>
    </p:spTree>
    <p:extLst>
      <p:ext uri="{BB962C8B-B14F-4D97-AF65-F5344CB8AC3E}">
        <p14:creationId xmlns:p14="http://schemas.microsoft.com/office/powerpoint/2010/main" val="3434151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3- عدم تاثیرگذاری عبادات</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smtClean="0">
                <a:cs typeface="B Mitra" panose="00000400000000000000" pitchFamily="2" charset="-78"/>
              </a:rPr>
              <a:t>عن رسول الله صلى </a:t>
            </a:r>
            <a:r>
              <a:rPr lang="fa-IR" sz="3600" b="1" dirty="0">
                <a:cs typeface="B Mitra" panose="00000400000000000000" pitchFamily="2" charset="-78"/>
              </a:rPr>
              <a:t>الله عليه و آله : العِبادَةُ مَع أكْلِ الحَرامِ كالبِناءِ على الرَّمْلِ ـ و قيلَ : على الماءِ ـ </a:t>
            </a:r>
            <a:r>
              <a:rPr lang="fa-IR" sz="3600" b="1" dirty="0" smtClean="0">
                <a:cs typeface="B Mitra" panose="00000400000000000000" pitchFamily="2" charset="-78"/>
              </a:rPr>
              <a:t>.</a:t>
            </a:r>
          </a:p>
          <a:p>
            <a:pPr marL="0" indent="0" algn="justLow">
              <a:lnSpc>
                <a:spcPct val="150000"/>
              </a:lnSpc>
              <a:buNone/>
            </a:pPr>
            <a:r>
              <a:rPr lang="fa-IR" sz="3600" b="1" dirty="0">
                <a:cs typeface="B Mitra" panose="00000400000000000000" pitchFamily="2" charset="-78"/>
              </a:rPr>
              <a:t>پيامبر خدا صلى الله عليه و آله : عبادت كردن با وجود حرام خوارى مانند ساختن بنايى است بر روى شن ـ و به قولى : بر روى آب ـ .</a:t>
            </a:r>
          </a:p>
        </p:txBody>
      </p:sp>
    </p:spTree>
    <p:extLst>
      <p:ext uri="{BB962C8B-B14F-4D97-AF65-F5344CB8AC3E}">
        <p14:creationId xmlns:p14="http://schemas.microsoft.com/office/powerpoint/2010/main" val="151492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4- خورنده حرام مورد لعن ملائکه</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smtClean="0">
                <a:cs typeface="B Mitra" panose="00000400000000000000" pitchFamily="2" charset="-78"/>
              </a:rPr>
              <a:t>عن رسول الله صلى </a:t>
            </a:r>
            <a:r>
              <a:rPr lang="fa-IR" sz="3600" b="1" dirty="0">
                <a:cs typeface="B Mitra" panose="00000400000000000000" pitchFamily="2" charset="-78"/>
              </a:rPr>
              <a:t>الله عليه و آله : إذا وَقَعتِ اللُّقْمَةُ مِن حَرامٍ في جَوفِ العَبدِ لَعَنهُ كُلُّ مَلَكٍ في السّماواتِ و الأرضِ </a:t>
            </a:r>
            <a:r>
              <a:rPr lang="fa-IR" sz="3600" b="1" dirty="0" smtClean="0">
                <a:cs typeface="B Mitra" panose="00000400000000000000" pitchFamily="2" charset="-78"/>
              </a:rPr>
              <a:t>.</a:t>
            </a:r>
          </a:p>
          <a:p>
            <a:pPr marL="0" indent="0" algn="justLow">
              <a:lnSpc>
                <a:spcPct val="150000"/>
              </a:lnSpc>
              <a:buNone/>
            </a:pPr>
            <a:r>
              <a:rPr lang="fa-IR" sz="3600" b="1" dirty="0">
                <a:cs typeface="B Mitra" panose="00000400000000000000" pitchFamily="2" charset="-78"/>
              </a:rPr>
              <a:t>پيامبر خدا صلى الله عليه و آله : هرگاه لقمه حرام به اندرون بنده وارد شود، تمام فرشتگان آسمانها و زمين او را نفرين كنند .</a:t>
            </a:r>
          </a:p>
        </p:txBody>
      </p:sp>
    </p:spTree>
    <p:extLst>
      <p:ext uri="{BB962C8B-B14F-4D97-AF65-F5344CB8AC3E}">
        <p14:creationId xmlns:p14="http://schemas.microsoft.com/office/powerpoint/2010/main" val="335361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5- تاثیر بد مال حرام در ازدواج</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200" b="1" dirty="0">
                <a:cs typeface="B Mitra" panose="00000400000000000000" pitchFamily="2" charset="-78"/>
              </a:rPr>
              <a:t>الإمامُ الباقرٌ عليه السلام : إنَّ الرّجُلَ إذا أصابَ مالاً مِن حَرامٍ لَم يُقْبَلْ مِنهُ حَجُّ و لا عُمْرَةٌ و لا صِلَةُ رَحِمٍ حتّى أنّه يَفْسُدُ فيهِ الفَرْجُ </a:t>
            </a:r>
            <a:r>
              <a:rPr lang="fa-IR" sz="3200" b="1" dirty="0" smtClean="0">
                <a:cs typeface="B Mitra" panose="00000400000000000000" pitchFamily="2" charset="-78"/>
              </a:rPr>
              <a:t>.</a:t>
            </a:r>
          </a:p>
          <a:p>
            <a:pPr marL="0" indent="0" algn="justLow">
              <a:lnSpc>
                <a:spcPct val="150000"/>
              </a:lnSpc>
              <a:buNone/>
            </a:pPr>
            <a:r>
              <a:rPr lang="fa-IR" sz="3200" b="1" dirty="0">
                <a:cs typeface="B Mitra" panose="00000400000000000000" pitchFamily="2" charset="-78"/>
              </a:rPr>
              <a:t>امام باقر عليه السلام : هرگاه انسان مالى از حرام به دست آورد نه حجّى از او پذيرفته شود ، نه عمره اى و نه صله رحمى و حتى در ازدواج و زناشويى او تأثير سوء مى گذارد .</a:t>
            </a:r>
          </a:p>
        </p:txBody>
      </p:sp>
    </p:spTree>
    <p:extLst>
      <p:ext uri="{BB962C8B-B14F-4D97-AF65-F5344CB8AC3E}">
        <p14:creationId xmlns:p14="http://schemas.microsoft.com/office/powerpoint/2010/main" val="341822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6- مال حرام باعث بر باد رفتن اعمال انسان می شود</a:t>
            </a:r>
            <a:endParaRPr lang="fa-IR" b="1" dirty="0">
              <a:cs typeface="B Mitra" panose="00000400000000000000" pitchFamily="2" charset="-78"/>
            </a:endParaRPr>
          </a:p>
        </p:txBody>
      </p:sp>
      <p:sp>
        <p:nvSpPr>
          <p:cNvPr id="3" name="Content Placeholder 2"/>
          <p:cNvSpPr>
            <a:spLocks noGrp="1"/>
          </p:cNvSpPr>
          <p:nvPr>
            <p:ph idx="1"/>
          </p:nvPr>
        </p:nvSpPr>
        <p:spPr/>
        <p:txBody>
          <a:bodyPr>
            <a:noAutofit/>
          </a:bodyPr>
          <a:lstStyle/>
          <a:p>
            <a:pPr marL="0" indent="0" algn="justLow">
              <a:lnSpc>
                <a:spcPct val="150000"/>
              </a:lnSpc>
              <a:buNone/>
            </a:pPr>
            <a:r>
              <a:rPr lang="fa-IR" b="1" dirty="0">
                <a:cs typeface="B Mitra" panose="00000400000000000000" pitchFamily="2" charset="-78"/>
              </a:rPr>
              <a:t>الإمامُ الصّادقُ عليه السلام ـ في قولهِ عزّ و جلّ :    «وَ قَدِمْنَا إِلى مَا عَمِلُوا مِنْ عَمَلٍ فَجَعَلْناهُ هَبَاءً مَّنثُورًا</a:t>
            </a:r>
            <a:r>
              <a:rPr lang="fa-IR" b="1" dirty="0" smtClean="0">
                <a:cs typeface="B Mitra" panose="00000400000000000000" pitchFamily="2" charset="-78"/>
              </a:rPr>
              <a:t>» </a:t>
            </a:r>
            <a:r>
              <a:rPr lang="fa-IR" b="1" dirty="0">
                <a:cs typeface="B Mitra" panose="00000400000000000000" pitchFamily="2" charset="-78"/>
              </a:rPr>
              <a:t>ـ : أمَا و اللّه ِ إنْ كانت أعمالُهُم أشدَّ بَياضا مِن القُباطيِّ ، و لكنْ كانوا إذا عَرَضَ لهُمُ الحرامُ لم يَدَعوهُ </a:t>
            </a:r>
            <a:r>
              <a:rPr lang="fa-IR" b="1" dirty="0" smtClean="0">
                <a:cs typeface="B Mitra" panose="00000400000000000000" pitchFamily="2" charset="-78"/>
              </a:rPr>
              <a:t>.</a:t>
            </a:r>
          </a:p>
          <a:p>
            <a:pPr marL="0" indent="0" algn="justLow">
              <a:lnSpc>
                <a:spcPct val="150000"/>
              </a:lnSpc>
              <a:buNone/>
            </a:pPr>
            <a:r>
              <a:rPr lang="fa-IR" b="1" dirty="0">
                <a:cs typeface="B Mitra" panose="00000400000000000000" pitchFamily="2" charset="-78"/>
              </a:rPr>
              <a:t>امام صادق عليه السلام ـ درباره آيه «و به اعمالى كه كرده اند پردازيم و همه را چون ذرات خاك بر باد دهيم» ـ فرمود : به خدا سوگند، گر چه اعمالشان سفيدتر از كتان مصرى بود اما چنان بودند كه هرگاه با حرامى رو به رو مى شدند آن را فرو نمى </a:t>
            </a:r>
            <a:r>
              <a:rPr lang="fa-IR" b="1" dirty="0" smtClean="0">
                <a:cs typeface="B Mitra" panose="00000400000000000000" pitchFamily="2" charset="-78"/>
              </a:rPr>
              <a:t>گذاشتند.</a:t>
            </a:r>
            <a:endParaRPr lang="fa-IR" b="1" dirty="0">
              <a:cs typeface="B Mitra" panose="00000400000000000000" pitchFamily="2" charset="-78"/>
            </a:endParaRPr>
          </a:p>
        </p:txBody>
      </p:sp>
    </p:spTree>
    <p:extLst>
      <p:ext uri="{BB962C8B-B14F-4D97-AF65-F5344CB8AC3E}">
        <p14:creationId xmlns:p14="http://schemas.microsoft.com/office/powerpoint/2010/main" val="299679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7- لقمه حرام به منزله غذای ناپاک</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a:cs typeface="B Mitra" panose="00000400000000000000" pitchFamily="2" charset="-78"/>
              </a:rPr>
              <a:t>پيامبر خدا صلى الله عليه و آله ـ در حديث معراج ـ فرمود : بر گروهى گذشتم كه در برابرشان سفره هايى از گوشت پاكيزه و سفره هايى از گوشت ناپاك بود ، اما آنها از گوشتهاى ناپاك مى خوردند و به پاكيزه دست نمى زدند . پرسيدم : اى جبرئيل! اينها كيستند؟ گفت : اينها كسانى هستند كه مال حرام مى خورند و حلال را فرو مى گذارند .</a:t>
            </a:r>
          </a:p>
        </p:txBody>
      </p:sp>
    </p:spTree>
    <p:extLst>
      <p:ext uri="{BB962C8B-B14F-4D97-AF65-F5344CB8AC3E}">
        <p14:creationId xmlns:p14="http://schemas.microsoft.com/office/powerpoint/2010/main" val="84679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972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2253560"/>
            <a:ext cx="10515600" cy="1325563"/>
          </a:xfrm>
        </p:spPr>
        <p:txBody>
          <a:bodyPr>
            <a:normAutofit/>
          </a:bodyPr>
          <a:lstStyle/>
          <a:p>
            <a:pPr algn="ctr"/>
            <a:r>
              <a:rPr lang="fa-IR" sz="6000" b="1" dirty="0" smtClean="0">
                <a:cs typeface="B Mitra" panose="00000400000000000000" pitchFamily="2" charset="-78"/>
              </a:rPr>
              <a:t>عوامل کاهش روزی</a:t>
            </a:r>
            <a:endParaRPr lang="fa-IR" sz="6000" b="1" dirty="0">
              <a:cs typeface="B Mitra" panose="00000400000000000000" pitchFamily="2" charset="-78"/>
            </a:endParaRPr>
          </a:p>
        </p:txBody>
      </p:sp>
    </p:spTree>
    <p:extLst>
      <p:ext uri="{BB962C8B-B14F-4D97-AF65-F5344CB8AC3E}">
        <p14:creationId xmlns:p14="http://schemas.microsoft.com/office/powerpoint/2010/main" val="401991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anose="00000400000000000000" pitchFamily="2" charset="-78"/>
              </a:rPr>
              <a:t>1- رویگردانی از یاد خدا</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nSpc>
                <a:spcPct val="150000"/>
              </a:lnSpc>
              <a:buNone/>
            </a:pPr>
            <a:r>
              <a:rPr lang="fa-IR" sz="4000" b="1" dirty="0">
                <a:cs typeface="B Mitra" panose="00000400000000000000" pitchFamily="2" charset="-78"/>
              </a:rPr>
              <a:t>وَ مَنْ أَعْرَضَ عَنْ ذِكْري فَإِنَّ لَهُ مَعيشَةً ضَنْكاً وَ نَحْشُرُهُ يَوْمَ الْقِيامَةِ أَعْمى‏ </a:t>
            </a:r>
            <a:r>
              <a:rPr lang="fa-IR" sz="4000" b="1" dirty="0" smtClean="0">
                <a:cs typeface="B Mitra" panose="00000400000000000000" pitchFamily="2" charset="-78"/>
              </a:rPr>
              <a:t>(طه/124)</a:t>
            </a:r>
          </a:p>
          <a:p>
            <a:pPr marL="0" indent="0">
              <a:lnSpc>
                <a:spcPct val="150000"/>
              </a:lnSpc>
              <a:buNone/>
            </a:pPr>
            <a:r>
              <a:rPr lang="fa-IR" sz="4000" b="1" dirty="0">
                <a:cs typeface="B Mitra" panose="00000400000000000000" pitchFamily="2" charset="-78"/>
              </a:rPr>
              <a:t>و هر كس كه از ياد من اعراض كند، زندگيش تنگ شود و در روز قيامت نابينا محشورش سازيم</a:t>
            </a:r>
            <a:r>
              <a:rPr lang="fa-IR" sz="4000" b="1" dirty="0" smtClean="0">
                <a:cs typeface="B Mitra" panose="00000400000000000000" pitchFamily="2" charset="-78"/>
              </a:rPr>
              <a:t>.</a:t>
            </a:r>
            <a:endParaRPr lang="fa-IR" sz="4000" b="1" dirty="0">
              <a:cs typeface="B Mitra" panose="00000400000000000000" pitchFamily="2" charset="-78"/>
            </a:endParaRPr>
          </a:p>
        </p:txBody>
      </p:sp>
    </p:spTree>
    <p:extLst>
      <p:ext uri="{BB962C8B-B14F-4D97-AF65-F5344CB8AC3E}">
        <p14:creationId xmlns:p14="http://schemas.microsoft.com/office/powerpoint/2010/main" val="264848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anose="00000400000000000000" pitchFamily="2" charset="-78"/>
              </a:rPr>
              <a:t>2- ادانکردن حق برادر مسلمان</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fa-IR" sz="4000" b="1" dirty="0">
                <a:cs typeface="B Mitra" panose="00000400000000000000" pitchFamily="2" charset="-78"/>
              </a:rPr>
              <a:t>رسولُ اللّه ِ صلى الله عليه و آله : مَن حَبَسَ عن أخيهِ المسلمِ شيئا مِن حَقٍّ حَرَّمَ اللّه ُ علَيهِ بَرَكةَ الرِّزقِ إلاّ أن يَتوبَ </a:t>
            </a:r>
            <a:endParaRPr lang="fa-IR" sz="4000" b="1" dirty="0" smtClean="0">
              <a:cs typeface="B Mitra" panose="00000400000000000000" pitchFamily="2" charset="-78"/>
            </a:endParaRPr>
          </a:p>
          <a:p>
            <a:pPr marL="0" indent="0">
              <a:lnSpc>
                <a:spcPct val="150000"/>
              </a:lnSpc>
              <a:buNone/>
            </a:pPr>
            <a:r>
              <a:rPr lang="fa-IR" sz="4000" b="1" dirty="0">
                <a:cs typeface="B Mitra" panose="00000400000000000000" pitchFamily="2" charset="-78"/>
              </a:rPr>
              <a:t>پيامبر خدا صلى الله عليه و آله : هركه حقّى از حقوق برادر مسلمان خود را از او دريغ و باز دارد ، خداوند بركت روزى را بر او حرام گرداند مگر آن كه توبه كند .</a:t>
            </a:r>
          </a:p>
        </p:txBody>
      </p:sp>
    </p:spTree>
    <p:extLst>
      <p:ext uri="{BB962C8B-B14F-4D97-AF65-F5344CB8AC3E}">
        <p14:creationId xmlns:p14="http://schemas.microsoft.com/office/powerpoint/2010/main" val="35774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anose="00000400000000000000" pitchFamily="2" charset="-78"/>
              </a:rPr>
              <a:t>3- گناه</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nSpc>
                <a:spcPct val="150000"/>
              </a:lnSpc>
              <a:buNone/>
            </a:pPr>
            <a:r>
              <a:rPr lang="fa-IR" sz="4000" b="1" dirty="0">
                <a:cs typeface="B Mitra" panose="00000400000000000000" pitchFamily="2" charset="-78"/>
              </a:rPr>
              <a:t>الإمامُ الباقرُ عليه السلام : إنّ العَبدَ لَيُذنِبُ الذَّنبَ فَيُزوى عنهُ الرِّزقُ </a:t>
            </a:r>
            <a:endParaRPr lang="fa-IR" sz="4000" b="1" dirty="0" smtClean="0">
              <a:cs typeface="B Mitra" panose="00000400000000000000" pitchFamily="2" charset="-78"/>
            </a:endParaRPr>
          </a:p>
          <a:p>
            <a:pPr marL="0" indent="0">
              <a:lnSpc>
                <a:spcPct val="150000"/>
              </a:lnSpc>
              <a:buNone/>
            </a:pPr>
            <a:r>
              <a:rPr lang="fa-IR" sz="4000" b="1" dirty="0">
                <a:cs typeface="B Mitra" panose="00000400000000000000" pitchFamily="2" charset="-78"/>
              </a:rPr>
              <a:t>امام باقر عليه السلام : بنده گناه مى كند و به سبب آن روزى از او گرفته مى شود</a:t>
            </a:r>
          </a:p>
        </p:txBody>
      </p:sp>
    </p:spTree>
    <p:extLst>
      <p:ext uri="{BB962C8B-B14F-4D97-AF65-F5344CB8AC3E}">
        <p14:creationId xmlns:p14="http://schemas.microsoft.com/office/powerpoint/2010/main" val="383146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anose="00000400000000000000" pitchFamily="2" charset="-78"/>
              </a:rPr>
              <a:t>4- کثرت حرام‌خواری</a:t>
            </a:r>
            <a:endParaRPr lang="fa-IR" b="1" dirty="0">
              <a:cs typeface="B Mitra" panose="00000400000000000000" pitchFamily="2" charset="-78"/>
            </a:endParaRPr>
          </a:p>
        </p:txBody>
      </p:sp>
      <p:sp>
        <p:nvSpPr>
          <p:cNvPr id="3" name="Content Placeholder 2"/>
          <p:cNvSpPr>
            <a:spLocks noGrp="1"/>
          </p:cNvSpPr>
          <p:nvPr>
            <p:ph idx="1"/>
          </p:nvPr>
        </p:nvSpPr>
        <p:spPr/>
        <p:txBody>
          <a:bodyPr>
            <a:noAutofit/>
          </a:bodyPr>
          <a:lstStyle/>
          <a:p>
            <a:pPr marL="0" indent="0" algn="justLow">
              <a:lnSpc>
                <a:spcPct val="150000"/>
              </a:lnSpc>
              <a:buNone/>
            </a:pPr>
            <a:r>
              <a:rPr lang="fa-IR" sz="4400" b="1" dirty="0">
                <a:cs typeface="B Mitra" panose="00000400000000000000" pitchFamily="2" charset="-78"/>
              </a:rPr>
              <a:t>الإمامُ الصّادقُ عليه السلام : كَثرَةُ السُحتِ يَمحَقُ الرِّزقَ </a:t>
            </a:r>
            <a:endParaRPr lang="fa-IR" sz="4400" b="1" dirty="0" smtClean="0">
              <a:cs typeface="B Mitra" panose="00000400000000000000" pitchFamily="2" charset="-78"/>
            </a:endParaRPr>
          </a:p>
          <a:p>
            <a:pPr marL="0" indent="0" algn="justLow">
              <a:lnSpc>
                <a:spcPct val="150000"/>
              </a:lnSpc>
              <a:buNone/>
            </a:pPr>
            <a:r>
              <a:rPr lang="fa-IR" sz="4400" b="1" dirty="0">
                <a:cs typeface="B Mitra" panose="00000400000000000000" pitchFamily="2" charset="-78"/>
              </a:rPr>
              <a:t>امام صادق عليه السلام : حرام خوارى زياد ، روزى را مى برد</a:t>
            </a:r>
          </a:p>
        </p:txBody>
      </p:sp>
    </p:spTree>
    <p:extLst>
      <p:ext uri="{BB962C8B-B14F-4D97-AF65-F5344CB8AC3E}">
        <p14:creationId xmlns:p14="http://schemas.microsoft.com/office/powerpoint/2010/main" val="399098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lgn="justLow">
              <a:lnSpc>
                <a:spcPct val="150000"/>
              </a:lnSpc>
              <a:buNone/>
            </a:pPr>
            <a:r>
              <a:rPr lang="fa-IR" sz="4400" b="1" dirty="0" smtClean="0">
                <a:cs typeface="B Mitra" panose="00000400000000000000" pitchFamily="2" charset="-78"/>
              </a:rPr>
              <a:t>موارد گفته شده تنها بخشی از عواملی است که زندگی انسان را دچار تنگدستی می کند و از این موارد می توان به عوامل دیگری نیز اشاره کرد مانند: عدم پرداخت زکات، بدرفتاری با والدین و ...</a:t>
            </a:r>
          </a:p>
        </p:txBody>
      </p:sp>
    </p:spTree>
    <p:extLst>
      <p:ext uri="{BB962C8B-B14F-4D97-AF65-F5344CB8AC3E}">
        <p14:creationId xmlns:p14="http://schemas.microsoft.com/office/powerpoint/2010/main" val="340381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7" y="2432464"/>
            <a:ext cx="10515600" cy="1325563"/>
          </a:xfrm>
        </p:spPr>
        <p:txBody>
          <a:bodyPr>
            <a:normAutofit/>
          </a:bodyPr>
          <a:lstStyle/>
          <a:p>
            <a:pPr algn="ctr"/>
            <a:r>
              <a:rPr lang="fa-IR" sz="6600" b="1" dirty="0">
                <a:cs typeface="B Mitra" panose="00000400000000000000" pitchFamily="2" charset="-78"/>
              </a:rPr>
              <a:t>اهميت </a:t>
            </a:r>
            <a:r>
              <a:rPr lang="fa-IR" sz="6600" b="1" dirty="0" smtClean="0">
                <a:cs typeface="B Mitra" panose="00000400000000000000" pitchFamily="2" charset="-78"/>
              </a:rPr>
              <a:t>طلب روزی </a:t>
            </a:r>
            <a:r>
              <a:rPr lang="fa-IR" sz="6600" b="1" dirty="0">
                <a:cs typeface="B Mitra" panose="00000400000000000000" pitchFamily="2" charset="-78"/>
              </a:rPr>
              <a:t>حلال در احاديث</a:t>
            </a:r>
          </a:p>
        </p:txBody>
      </p:sp>
    </p:spTree>
    <p:extLst>
      <p:ext uri="{BB962C8B-B14F-4D97-AF65-F5344CB8AC3E}">
        <p14:creationId xmlns:p14="http://schemas.microsoft.com/office/powerpoint/2010/main" val="3446693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1080</Words>
  <Application>Microsoft Office PowerPoint</Application>
  <PresentationFormat>Widescreen</PresentationFormat>
  <Paragraphs>51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 Mitra</vt:lpstr>
      <vt:lpstr>Calibri</vt:lpstr>
      <vt:lpstr>Calibri Light</vt:lpstr>
      <vt:lpstr>DecoType Naskh Extensions</vt:lpstr>
      <vt:lpstr>Times New Roman</vt:lpstr>
      <vt:lpstr>Office Theme</vt:lpstr>
      <vt:lpstr>بسم الله الرحمن الرحیم</vt:lpstr>
      <vt:lpstr>رزق و روزی حلال 3</vt:lpstr>
      <vt:lpstr>عوامل کاهش روزی</vt:lpstr>
      <vt:lpstr>1- رویگردانی از یاد خدا</vt:lpstr>
      <vt:lpstr>2- ادانکردن حق برادر مسلمان</vt:lpstr>
      <vt:lpstr>3- گناه</vt:lpstr>
      <vt:lpstr>4- کثرت حرام‌خواری</vt:lpstr>
      <vt:lpstr>PowerPoint Presentation</vt:lpstr>
      <vt:lpstr>اهميت طلب روزی حلال در احاديث</vt:lpstr>
      <vt:lpstr>PowerPoint Presentation</vt:lpstr>
      <vt:lpstr>PowerPoint Presentation</vt:lpstr>
      <vt:lpstr>PowerPoint Presentation</vt:lpstr>
      <vt:lpstr>PowerPoint Presentation</vt:lpstr>
      <vt:lpstr>خداوند روزی بندگان را از مال حلال تقدیر فرموده است</vt:lpstr>
      <vt:lpstr>PowerPoint Presentation</vt:lpstr>
      <vt:lpstr>PowerPoint Presentation</vt:lpstr>
      <vt:lpstr>PowerPoint Presentation</vt:lpstr>
      <vt:lpstr>اثرات لقمه حرام</vt:lpstr>
      <vt:lpstr>1- عدم قبولی نماز</vt:lpstr>
      <vt:lpstr>2- دوری از بهشت</vt:lpstr>
      <vt:lpstr>3- عدم تاثیرگذاری عبادات</vt:lpstr>
      <vt:lpstr>4- خورنده حرام مورد لعن ملائکه</vt:lpstr>
      <vt:lpstr>5- تاثیر بد مال حرام در ازدواج</vt:lpstr>
      <vt:lpstr>6- مال حرام باعث بر باد رفتن اعمال انسان می شود</vt:lpstr>
      <vt:lpstr>7- لقمه حرام به منزله غذای ناپاک</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yaZahra yaAli</dc:creator>
  <cp:lastModifiedBy>fatemeh</cp:lastModifiedBy>
  <cp:revision>24</cp:revision>
  <dcterms:created xsi:type="dcterms:W3CDTF">2014-07-09T14:31:49Z</dcterms:created>
  <dcterms:modified xsi:type="dcterms:W3CDTF">2014-07-20T22:43:12Z</dcterms:modified>
</cp:coreProperties>
</file>