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5">
  <p:sldMasterIdLst>
    <p:sldMasterId id="2147483708" r:id="rId1"/>
  </p:sldMasterIdLst>
  <p:notesMasterIdLst>
    <p:notesMasterId r:id="rId44"/>
  </p:notesMasterIdLst>
  <p:sldIdLst>
    <p:sldId id="267" r:id="rId2"/>
    <p:sldId id="258" r:id="rId3"/>
    <p:sldId id="265" r:id="rId4"/>
    <p:sldId id="330" r:id="rId5"/>
    <p:sldId id="395" r:id="rId6"/>
    <p:sldId id="260" r:id="rId7"/>
    <p:sldId id="396" r:id="rId8"/>
    <p:sldId id="397" r:id="rId9"/>
    <p:sldId id="398" r:id="rId10"/>
    <p:sldId id="364" r:id="rId11"/>
    <p:sldId id="399" r:id="rId12"/>
    <p:sldId id="400" r:id="rId13"/>
    <p:sldId id="378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363" r:id="rId28"/>
    <p:sldId id="414" r:id="rId29"/>
    <p:sldId id="415" r:id="rId30"/>
    <p:sldId id="416" r:id="rId31"/>
    <p:sldId id="391" r:id="rId32"/>
    <p:sldId id="417" r:id="rId33"/>
    <p:sldId id="275" r:id="rId34"/>
    <p:sldId id="268" r:id="rId35"/>
    <p:sldId id="285" r:id="rId36"/>
    <p:sldId id="286" r:id="rId37"/>
    <p:sldId id="392" r:id="rId38"/>
    <p:sldId id="393" r:id="rId39"/>
    <p:sldId id="394" r:id="rId40"/>
    <p:sldId id="418" r:id="rId41"/>
    <p:sldId id="315" r:id="rId42"/>
    <p:sldId id="31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58" autoAdjust="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847A7-EB4E-4228-ACCC-9F74079926E1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2C121-7319-49AB-A3AA-57F61400CA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8205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9"/>
          <p:cNvSpPr>
            <a:spLocks noChangeArrowheads="1"/>
          </p:cNvSpPr>
          <p:nvPr/>
        </p:nvSpPr>
        <p:spPr bwMode="auto">
          <a:xfrm>
            <a:off x="30480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1843088" algn="l"/>
              </a:tabLst>
            </a:pPr>
            <a:r>
              <a:rPr lang="en-US" sz="1100"/>
              <a:t/>
            </a:r>
            <a:br>
              <a:rPr lang="en-US" sz="1100"/>
            </a:br>
            <a:endParaRPr lang="en-US"/>
          </a:p>
          <a:p>
            <a:pPr eaLnBrk="0" hangingPunct="0">
              <a:tabLst>
                <a:tab pos="1843088" algn="l"/>
              </a:tabLst>
            </a:pPr>
            <a:endParaRPr lang="en-US"/>
          </a:p>
        </p:txBody>
      </p:sp>
      <p:pic>
        <p:nvPicPr>
          <p:cNvPr id="8209" name="Picture 1" descr="Description: http://www.qaraati.net/images/ta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3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2" descr="Description: http://www.qaraati.net/images/ta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3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2" name="Rectangle 31"/>
          <p:cNvSpPr>
            <a:spLocks noChangeArrowheads="1"/>
          </p:cNvSpPr>
          <p:nvPr/>
        </p:nvSpPr>
        <p:spPr bwMode="auto">
          <a:xfrm>
            <a:off x="68580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8214" name="Rectangle 15"/>
          <p:cNvSpPr>
            <a:spLocks noChangeArrowheads="1"/>
          </p:cNvSpPr>
          <p:nvPr/>
        </p:nvSpPr>
        <p:spPr bwMode="auto">
          <a:xfrm>
            <a:off x="1981200" y="2362200"/>
            <a:ext cx="411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 eaLnBrk="0" hangingPunct="0"/>
            <a:r>
              <a:rPr lang="fa-IR" sz="4800" dirty="0" smtClean="0">
                <a:solidFill>
                  <a:srgbClr val="C00000"/>
                </a:solidFill>
                <a:latin typeface="B Mitra" pitchFamily="2" charset="-78"/>
                <a:cs typeface="B Titr" pitchFamily="2" charset="-78"/>
              </a:rPr>
              <a:t>درس نهم </a:t>
            </a:r>
            <a:endParaRPr lang="en-US" sz="4800" dirty="0" smtClean="0">
              <a:solidFill>
                <a:srgbClr val="C00000"/>
              </a:solidFill>
              <a:latin typeface="B Mitra" pitchFamily="2" charset="-78"/>
              <a:cs typeface="B Titr" pitchFamily="2" charset="-78"/>
            </a:endParaRPr>
          </a:p>
          <a:p>
            <a:pPr algn="r" rtl="1" eaLnBrk="0" hangingPunct="0"/>
            <a:endParaRPr lang="en-US" sz="4800" dirty="0">
              <a:latin typeface="B Mitra" pitchFamily="2" charset="-78"/>
              <a:cs typeface="B Tit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200" y="3982996"/>
            <a:ext cx="388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Esfehan" pitchFamily="2" charset="-78"/>
              </a:rPr>
              <a:t>تقوا، ارزش برتر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cs typeface="B Esfehan" pitchFamily="2" charset="-7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28599"/>
          <a:ext cx="8763000" cy="6418139"/>
        </p:xfrm>
        <a:graphic>
          <a:graphicData uri="http://schemas.openxmlformats.org/drawingml/2006/table">
            <a:tbl>
              <a:tblPr rtl="1"/>
              <a:tblGrid>
                <a:gridCol w="3143396"/>
                <a:gridCol w="5619604"/>
              </a:tblGrid>
              <a:tr h="990601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0" marR="11701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B Mitr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166">
                <a:tc gridSpan="2">
                  <a:txBody>
                    <a:bodyPr/>
                    <a:lstStyle/>
                    <a:p>
                      <a:pPr algn="r" rtl="1"/>
                      <a:endParaRPr lang="en-US" sz="800"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16372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هر انساني در فطرتش خواهان برتري بر ديگران است و با تمام وجودش براي آن تلاش مي‏كند. ولي ملاک برتري و ارزش با تفاوت فرهنگها تفاوت مي‌کند، و گاه ارزشهاي كاذب جاي ارزشهاي راستين را مي‏گيرد.</a:t>
                      </a:r>
                      <a:endParaRPr kumimoji="0" lang="en-US" sz="3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endParaRPr lang="en-US" sz="32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2  Titr" pitchFamily="2" charset="-78"/>
                      </a:endParaRPr>
                    </a:p>
                  </a:txBody>
                  <a:tcPr marL="29508" marR="29508" marT="29508" marB="29508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638800" y="304800"/>
            <a:ext cx="3048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	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172200" y="357268"/>
            <a:ext cx="2971800" cy="913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20313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ب</a:t>
            </a:r>
            <a:r>
              <a:rPr kumimoji="0" lang="fa-IR" sz="2800" b="1" i="0" u="none" strike="noStrike" cap="none" normalizeH="0" baseline="0" dirty="0" smtClean="0" bmk="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صيرت‌هاي آيه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B Titr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/>
              <a:t>گروهي، ارزش واقعي را در انتساب به «قبيله معروف و معتبر» مي‏دانند،</a:t>
            </a:r>
            <a:br>
              <a:rPr lang="fa-IR" sz="3200" dirty="0" smtClean="0"/>
            </a:br>
            <a:r>
              <a:rPr lang="fa-IR" sz="3200" dirty="0" smtClean="0"/>
              <a:t>و با اين نگاه ، پيوسته براي بزرگداشت قبيله و طائفه خود تلاش مي‏كنند، تا از اين گذر خود را بزرگ دارند. به ويژه در ميان اقوام جاهلي افتخار به انساب</a:t>
            </a:r>
            <a:br>
              <a:rPr lang="fa-IR" sz="3200" dirty="0" smtClean="0"/>
            </a:br>
            <a:r>
              <a:rPr lang="fa-IR" sz="3200" dirty="0" smtClean="0"/>
              <a:t>و قبائل رايج‌ترين افتخار موهوم بود، تا آنجا كه هر قبيله‏اي خود را «قبيله برتر» و هر نژادي خود را «نژاد والاتر» مي‏شمرد، كه با تأسّف هنوز رسوبات و بقاياي آن در اعماق روح بسياري از افراد و اقوام وجود دارد.</a:t>
            </a:r>
            <a:endParaRPr lang="en-US" sz="3200" dirty="0" smtClean="0"/>
          </a:p>
          <a:p>
            <a:pPr algn="ctr"/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/>
              <a:t>گروه ديگري مال و ثروت و داشتن كاخ و قصر و خدم و حشم و امثال اين اينها را نشانه ارزش مي‏دانند، و همواره براي آن تلاش مي‏كنند، در حالي كه گروه ديگر مقامات بلند اجتماعي و سياسي را معيار شخصيت مي‏شمرند و به همين ترتيب هر گروهي در مسيري گام برمي‏دارند و به ارزشي دل مي‏بندند</a:t>
            </a:r>
            <a:br>
              <a:rPr lang="fa-IR" sz="4000" dirty="0" smtClean="0"/>
            </a:br>
            <a:r>
              <a:rPr lang="fa-IR" sz="4000" dirty="0" smtClean="0"/>
              <a:t>و آن را ملاک برتري مي‏شمرند.</a:t>
            </a:r>
            <a:endParaRPr lang="en-US" sz="4000" dirty="0" smtClean="0"/>
          </a:p>
          <a:p>
            <a:pPr algn="ctr"/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28599"/>
          <a:ext cx="8763000" cy="6257775"/>
        </p:xfrm>
        <a:graphic>
          <a:graphicData uri="http://schemas.openxmlformats.org/drawingml/2006/table">
            <a:tbl>
              <a:tblPr rtl="1"/>
              <a:tblGrid>
                <a:gridCol w="3143396"/>
                <a:gridCol w="5619604"/>
              </a:tblGrid>
              <a:tr h="88868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0" marR="11701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B Mitr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439">
                <a:tc gridSpan="2">
                  <a:txBody>
                    <a:bodyPr/>
                    <a:lstStyle/>
                    <a:p>
                      <a:pPr algn="r" rtl="1"/>
                      <a:endParaRPr lang="en-US" sz="800"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65482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اسلام اين ملاکات را موهوم و بي‌ارزش مي‌داند و ارزش حقيقي را در تقوا و پرهيزكاري مي‏داند. نظام ارزشي اسلام بر تقوا، علم و جهادو تلاش براي ارتقاء جامعه استوار است و اين سه اصل در ارتباط و تلازم با يکديگرند، با اين همه، اسلام حتي براي علم وتلاشي که براي آباداني جامعه باشد امّا در مسير ايمان و تقوا و ارزشهاي اخلاقي، قرار نگيرند ارزشي قائل نيست.</a:t>
                      </a:r>
                      <a:endParaRPr kumimoji="0" 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endParaRPr lang="en-US" sz="32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2  Titr" pitchFamily="2" charset="-78"/>
                      </a:endParaRPr>
                    </a:p>
                  </a:txBody>
                  <a:tcPr marL="29508" marR="29508" marT="29508" marB="29508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638800" y="304800"/>
            <a:ext cx="3048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	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172200" y="292934"/>
            <a:ext cx="2971800" cy="974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20313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2  Titr" pitchFamily="2" charset="-78"/>
              </a:rPr>
              <a:t>ب</a:t>
            </a:r>
            <a:r>
              <a:rPr kumimoji="0" lang="fa-IR" sz="3200" b="1" i="0" u="none" strike="noStrike" cap="none" normalizeH="0" baseline="0" dirty="0" smtClean="0" bmk="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2  Titr" pitchFamily="2" charset="-78"/>
              </a:rPr>
              <a:t>صيرت‌هاي آيه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2  Titr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/>
              <a:t>قرآن در محيطي ظهور كرد كه ارزش «قبيله» از همه ارزشها مهمتر بود، اما به‌تدريج اين بت ساختگي را در هم شكست، و انسان را از اسارت «خون»</a:t>
            </a:r>
            <a:br>
              <a:rPr lang="fa-IR" sz="4000" dirty="0" smtClean="0"/>
            </a:br>
            <a:r>
              <a:rPr lang="fa-IR" sz="4000" dirty="0" smtClean="0"/>
              <a:t>و «قبيله» و «رنگ» و «نژاد» و «مال» و «مقام» و «ثروت» آزاد ساخت،</a:t>
            </a:r>
            <a:br>
              <a:rPr lang="fa-IR" sz="4000" dirty="0" smtClean="0"/>
            </a:br>
            <a:r>
              <a:rPr lang="fa-IR" sz="4000" dirty="0" smtClean="0"/>
              <a:t>و او را براي يافتن خويش به درون جانش و صفات والايش رهبري كرد!</a:t>
            </a:r>
            <a:endParaRPr lang="en-US" sz="4000" dirty="0" smtClean="0"/>
          </a:p>
          <a:p>
            <a:pPr algn="ctr"/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 rtl="1"/>
            <a:r>
              <a:rPr lang="fa-IR" sz="3200" dirty="0" smtClean="0"/>
              <a:t>در حديثي آمده است، روزي </a:t>
            </a:r>
            <a:r>
              <a:rPr lang="fa-IR" sz="3200" dirty="0" smtClean="0"/>
              <a:t>پيامبر </a:t>
            </a:r>
            <a:r>
              <a:rPr lang="fa-IR" sz="3200" dirty="0" smtClean="0"/>
              <a:t>در مكه براي مردم خطبه خواندو فرمود:اي مردم! خداوند از شما ننگِ جاهليت و تفاخر به پدران و نياكان را زدود، مردم دو گروه بيش نيستند: نيكوكار و با تقوا و ارزشمند نزد خدا، و يا بدكار و شقاوتمند و پست در پيشگاه حق، همه مردم فرزند آدمند،و خداوند آدم را از خاك آفريده، چنان كه مي‏گويد: اي مردم! ما شما را از يك مرد و زن آفريديم، و شما را تيره‏ها و قبيله‏ها قرار داديم تا شناخته شويد، از همه گرامي‌تر نزد خداوند كسي است كه از همه پرهيزگارتر باشد، خداوند دانا و آگاه است.</a:t>
            </a:r>
            <a:endParaRPr lang="en-US" sz="3200" dirty="0" smtClean="0"/>
          </a:p>
          <a:p>
            <a:pPr algn="ctr" rtl="1"/>
            <a:r>
              <a:rPr lang="fa-IR" sz="3200" dirty="0" smtClean="0"/>
              <a:t>. تفسير قرطبى، ج 9، ص 6161.</a:t>
            </a:r>
            <a:endParaRPr lang="en-US" sz="3200" dirty="0" smtClean="0"/>
          </a:p>
          <a:p>
            <a:pPr algn="ctr"/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 rtl="1"/>
            <a:r>
              <a:rPr lang="fa-IR" sz="3200" dirty="0" smtClean="0"/>
              <a:t>در كتاب «آداب النفوس» طبري آمده كه </a:t>
            </a:r>
            <a:r>
              <a:rPr lang="fa-IR" sz="3200" dirty="0" smtClean="0"/>
              <a:t>پيامبر</a:t>
            </a:r>
            <a:r>
              <a:rPr lang="en-US" sz="3200" dirty="0" smtClean="0"/>
              <a:t> </a:t>
            </a:r>
            <a:r>
              <a:rPr lang="fa-IR" sz="3200" dirty="0" smtClean="0"/>
              <a:t>در اثناء ايام تشريق در سرزمين «مِني» در حالي كه‏ بر شتري سوار بود رو به سوي مردم كرد و فرمود:اي مردم بدانيد! خداي شما يكي است و پدرتان يكي، نه عرب بر عجم برتري دارد و نه عجم بر عرب، نه سياهپوست بر گندمگون و نه گندمگون بر سياهپوست مگر به تقوا، آيا من دستور الهي را ابلاغ كردم؟ همه گفتند: آري! فرمود: اين سخن را حاضران به غائبان برسانند!</a:t>
            </a:r>
            <a:endParaRPr lang="en-US" sz="3200" dirty="0" smtClean="0"/>
          </a:p>
          <a:p>
            <a:pPr algn="ctr" rtl="1"/>
            <a:r>
              <a:rPr lang="fa-IR" sz="3200" dirty="0" smtClean="0"/>
              <a:t>. روزهاى 11 و 12 و 13 ذى الحجه است.</a:t>
            </a:r>
            <a:endParaRPr lang="en-US" sz="3200" dirty="0" smtClean="0"/>
          </a:p>
          <a:p>
            <a:pPr algn="ctr" rtl="1"/>
            <a:r>
              <a:rPr lang="fa-IR" sz="3200" dirty="0" smtClean="0"/>
              <a:t>. همان، ص 6162.</a:t>
            </a:r>
            <a:endParaRPr lang="en-US" sz="3200" dirty="0" smtClean="0"/>
          </a:p>
          <a:p>
            <a:pPr algn="ctr"/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 smtClean="0"/>
              <a:t>با اين تعليمات وسيع و پربار هنوز در ميان مسلمانان كساني بر «نژاد»</a:t>
            </a:r>
            <a:br>
              <a:rPr lang="fa-IR" sz="3600" dirty="0" smtClean="0"/>
            </a:br>
            <a:r>
              <a:rPr lang="fa-IR" sz="3600" dirty="0" smtClean="0"/>
              <a:t>و «خون» و «زبان» تكيه مي‏كنند، و حتّي وحدت آن را بر اخوّت اسلامي،و وحدت ديني مقدّم مي‏شمرند، و عصبيّت جاهليّت را بار ديگر زنده كرده‏اند، و با اينكه از اين رهگذر ضربه‏هاي سختي‏ بر آنان وارد شده، گويي نمي‏خواهند بيدار شوند و به حكم اسلام باز گردند!</a:t>
            </a:r>
            <a:endParaRPr lang="en-US" sz="3600" dirty="0" smtClean="0"/>
          </a:p>
          <a:p>
            <a:pPr algn="ctr" rtl="1"/>
            <a:r>
              <a:rPr lang="fa-IR" sz="3600" dirty="0" smtClean="0"/>
              <a:t>. تفسير نمونه، ج 22، ص 198 ـ 203.</a:t>
            </a:r>
            <a:endParaRPr lang="en-US" sz="3600" dirty="0" smtClean="0"/>
          </a:p>
          <a:p>
            <a:pPr algn="ctr"/>
            <a:endParaRPr 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 smtClean="0"/>
              <a:t>حقيقت تقوا</a:t>
            </a:r>
            <a:endParaRPr lang="en-US" sz="3200" b="1" i="1" dirty="0" smtClean="0"/>
          </a:p>
          <a:p>
            <a:pPr algn="r" rtl="1"/>
            <a:r>
              <a:rPr lang="fa-IR" sz="3200" dirty="0" smtClean="0"/>
              <a:t>قرآن کريم در اين آيه، يگانه معيار سنجش ارزش انسانها را تقوا مي‏شمارد. در جاي ديگر تقوي را بهترين زاد و توشه معرّفي مي‌کند و مي‏گويد: </a:t>
            </a:r>
            <a:r>
              <a:rPr lang="fa-IR" sz="3200" b="1" dirty="0" smtClean="0"/>
              <a:t>«وَ تَزَوَّدُوا فَإِنَّ خَيرَ الزَّادِ التَّقْوي»</a:t>
            </a:r>
            <a:r>
              <a:rPr lang="fa-IR" sz="3200" dirty="0" smtClean="0"/>
              <a:t>. و در جاي ديگر لباس تقوي را بهترين لباس براي انسان مي‏شمرد </a:t>
            </a:r>
            <a:r>
              <a:rPr lang="fa-IR" sz="3200" b="1" dirty="0" smtClean="0"/>
              <a:t>«وَ لِباسُ التَّقْوي‏ ذلِكَ خَيرٌ»</a:t>
            </a:r>
            <a:r>
              <a:rPr lang="fa-IR" sz="3200" dirty="0" smtClean="0"/>
              <a:t>. و در آيات ديگر تقوي را از نخستين اصول دعوت انبياء ياد مي‌کند.</a:t>
            </a:r>
            <a:endParaRPr lang="en-US" sz="3200" dirty="0" smtClean="0"/>
          </a:p>
          <a:p>
            <a:pPr algn="r" rtl="1"/>
            <a:r>
              <a:rPr lang="fa-IR" sz="3200" dirty="0" smtClean="0"/>
              <a:t>. بقره (2)، آيه 197.</a:t>
            </a:r>
            <a:endParaRPr lang="en-US" sz="3200" dirty="0" smtClean="0"/>
          </a:p>
          <a:p>
            <a:pPr algn="r" rtl="1"/>
            <a:r>
              <a:rPr lang="fa-IR" sz="3200" dirty="0" smtClean="0"/>
              <a:t>. اعراف (7)، آيه 26.</a:t>
            </a:r>
            <a:endParaRPr lang="en-US" sz="3200" dirty="0" smtClean="0"/>
          </a:p>
          <a:p>
            <a:pPr algn="r" rtl="1"/>
            <a:r>
              <a:rPr lang="fa-IR" sz="3200" dirty="0" smtClean="0"/>
              <a:t>. شعراء (26)، آيه 108.</a:t>
            </a:r>
            <a:endParaRPr lang="en-US" sz="3200" dirty="0" smtClean="0"/>
          </a:p>
          <a:p>
            <a:pPr algn="r"/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 smtClean="0"/>
              <a:t>قرآن مجيد، تقوي را نور الهي مي‏داند كه هر جا رود، علم و دانش‏ مي‏آفريند </a:t>
            </a:r>
            <a:r>
              <a:rPr lang="fa-IR" sz="3600" b="1" dirty="0" smtClean="0"/>
              <a:t>«وَاتَّقُوا اللَّهَ وَ يعَلِّمُكُمُ اللَّهُ»</a:t>
            </a:r>
            <a:r>
              <a:rPr lang="fa-IR" sz="3600" dirty="0" smtClean="0"/>
              <a:t>. و نيكي و عدالت را قرين تقوي مي‏شمرد: </a:t>
            </a:r>
            <a:r>
              <a:rPr lang="fa-IR" sz="3600" b="1" dirty="0" smtClean="0"/>
              <a:t>«وَتَعاوَنُوا عَلَي الْبِرِّ وَ التَّقْوي»</a:t>
            </a:r>
            <a:r>
              <a:rPr lang="fa-IR" sz="3600" dirty="0" smtClean="0"/>
              <a:t>‏ </a:t>
            </a:r>
            <a:r>
              <a:rPr lang="fa-IR" sz="3600" b="1" dirty="0" smtClean="0"/>
              <a:t>«اعْدِلُوا هُوَ أَقْرَبُ لِلتَّقْوي»</a:t>
            </a:r>
            <a:r>
              <a:rPr lang="fa-IR" sz="3600" dirty="0" smtClean="0"/>
              <a:t>.</a:t>
            </a:r>
            <a:endParaRPr lang="en-US" sz="3600" dirty="0" smtClean="0"/>
          </a:p>
          <a:p>
            <a:pPr algn="r" rtl="1"/>
            <a:r>
              <a:rPr lang="fa-IR" sz="3600" dirty="0" smtClean="0"/>
              <a:t>. بقره (2)، آيه 282.</a:t>
            </a:r>
            <a:endParaRPr lang="en-US" sz="3600" dirty="0" smtClean="0"/>
          </a:p>
          <a:p>
            <a:pPr algn="r" rtl="1"/>
            <a:r>
              <a:rPr lang="fa-IR" sz="3600" dirty="0" smtClean="0"/>
              <a:t>. مائده (5) ، آيه 2.</a:t>
            </a:r>
            <a:endParaRPr lang="en-US" sz="3600" dirty="0" smtClean="0"/>
          </a:p>
          <a:p>
            <a:pPr algn="r" rtl="1"/>
            <a:r>
              <a:rPr lang="fa-IR" sz="3600" dirty="0" smtClean="0"/>
              <a:t>. مائده (5)، آيه 8 .</a:t>
            </a:r>
            <a:endParaRPr lang="en-US" sz="3600" dirty="0" smtClean="0"/>
          </a:p>
          <a:p>
            <a:pPr algn="r"/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9" name="Picture 5" descr="BESM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7663" y="944563"/>
            <a:ext cx="8448675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r" rtl="1"/>
            <a:r>
              <a:rPr lang="fa-IR" sz="4400" dirty="0" smtClean="0"/>
              <a:t>قرآن کريم، تقوا را مايه بصيرت و تشخيص حق از باطل مي‌داند</a:t>
            </a:r>
            <a:r>
              <a:rPr lang="fa-IR" sz="4400" b="1" dirty="0" smtClean="0"/>
              <a:t>«إِنْ تَتَّقُوا اللَّهَ يَجْعَلْ لَكُمْ فُرْقانا</a:t>
            </a:r>
            <a:r>
              <a:rPr lang="fa-IR" sz="4400" dirty="0" smtClean="0"/>
              <a:t>؛اگر از خدا پروا داريد، براي شما [نيروي‏] تشخيص</a:t>
            </a:r>
            <a:br>
              <a:rPr lang="fa-IR" sz="4400" dirty="0" smtClean="0"/>
            </a:br>
            <a:r>
              <a:rPr lang="fa-IR" sz="4400" dirty="0" smtClean="0"/>
              <a:t>[حقّ از باطل‏] قرار مي‏دهد.</a:t>
            </a:r>
            <a:r>
              <a:rPr lang="fa-IR" sz="4400" b="1" dirty="0" smtClean="0"/>
              <a:t>»</a:t>
            </a:r>
            <a:endParaRPr lang="en-US" sz="4400" dirty="0" smtClean="0"/>
          </a:p>
          <a:p>
            <a:pPr algn="r" rtl="1"/>
            <a:r>
              <a:rPr lang="fa-IR" sz="4400" dirty="0" smtClean="0"/>
              <a:t>. انفال (8)، آيه 29.</a:t>
            </a:r>
            <a:endParaRPr lang="en-US" sz="4400" dirty="0" smtClean="0"/>
          </a:p>
          <a:p>
            <a:pPr algn="r"/>
            <a:endParaRPr lang="en-US" sz="4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برخي براي تقوي سه مرحله گفته‌اند:</a:t>
            </a:r>
            <a:endParaRPr lang="en-US" sz="3200" dirty="0" smtClean="0"/>
          </a:p>
          <a:p>
            <a:pPr algn="r" rtl="1"/>
            <a:r>
              <a:rPr lang="fa-IR" sz="3200" dirty="0" smtClean="0"/>
              <a:t>1. نگهداري نفس از عذاب جاودانه از راه به دست آوردن اعتقادات درست.</a:t>
            </a:r>
            <a:endParaRPr lang="en-US" sz="3200" dirty="0" smtClean="0"/>
          </a:p>
          <a:p>
            <a:pPr algn="r" rtl="1"/>
            <a:r>
              <a:rPr lang="fa-IR" sz="3200" dirty="0" smtClean="0"/>
              <a:t>2. پرهيز از هر گونه گناه اعم از تركِ واجب و انجام گناه (فعلِ حرام).</a:t>
            </a:r>
            <a:endParaRPr lang="en-US" sz="3200" dirty="0" smtClean="0"/>
          </a:p>
          <a:p>
            <a:pPr algn="r" rtl="1"/>
            <a:r>
              <a:rPr lang="fa-IR" sz="3200" dirty="0" smtClean="0"/>
              <a:t>3. خويشتنداري در برابر آنچه قلب را به خود مشغول مي‏دارد و از حق دور مي‌سازد، و اين تقواي «خواص» بلكه «خاص الخاص» است.</a:t>
            </a:r>
            <a:endParaRPr lang="en-US" sz="3200" dirty="0" smtClean="0"/>
          </a:p>
          <a:p>
            <a:pPr algn="r" rtl="1"/>
            <a:r>
              <a:rPr lang="fa-IR" sz="3200" dirty="0" smtClean="0"/>
              <a:t>. بحارالانوار، ج 70، ص 136.</a:t>
            </a:r>
            <a:endParaRPr lang="en-US" sz="3200" dirty="0" smtClean="0"/>
          </a:p>
          <a:p>
            <a:pPr algn="r"/>
            <a:endParaRPr lang="en-US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امير مؤمنان </a:t>
            </a:r>
            <a:r>
              <a:rPr lang="fa-IR" sz="3200" dirty="0" smtClean="0"/>
              <a:t>علي </a:t>
            </a:r>
            <a:r>
              <a:rPr lang="fa-IR" sz="3200" dirty="0" smtClean="0"/>
              <a:t>در مقايسه تقوي با گناه مي‏فرمايد:</a:t>
            </a:r>
            <a:endParaRPr lang="en-US" sz="3200" dirty="0" smtClean="0"/>
          </a:p>
          <a:p>
            <a:pPr algn="r" rtl="1"/>
            <a:r>
              <a:rPr lang="fa-IR" sz="3200" b="1" dirty="0" smtClean="0"/>
              <a:t>أَلَا وَ إِنَّ الْخَطَايا خَيلٌ شُمُسٌ‏ حُمِلَ عَلَيهَا أَهْلُهَا وَ خُلِعَتْ لُجُمُهَا فَتَقَحَّمَتْ بِهِمْ فِي النَّارِ أَلَا وَ إِنَّ التَّقْوَي مَطَايا ذُلُلٌ‏ حُمِلَ عَلَيهَا أَهْلُهَا وَ أُعْطُوا أَزِمَّتَهَا فَأَوْرَدَتْهُمُ الْجَنَّة!</a:t>
            </a:r>
            <a:endParaRPr lang="en-US" sz="3200" dirty="0" smtClean="0"/>
          </a:p>
          <a:p>
            <a:pPr algn="r" rtl="1"/>
            <a:r>
              <a:rPr lang="fa-IR" sz="3200" dirty="0" smtClean="0"/>
              <a:t>بدانيد گناهان همچون مركبهاي سركش است كه گنهكاران بر آنها سوار مي‏شوند، و لجامشان گسيخته مي‏گردد، و آنان را در قعر دوزخ سرنگون مي‏سازد. اما تقوي مركبي است راهوار و آرام كه صاحبانش بر آن سوار مي‏شوند، زمام آنها را به دست مي‏گيرند، و تا قلب بهشت پيش مي‏تازند!</a:t>
            </a:r>
            <a:endParaRPr lang="en-US" sz="3200" dirty="0" smtClean="0"/>
          </a:p>
          <a:p>
            <a:pPr algn="r" rtl="1"/>
            <a:r>
              <a:rPr lang="fa-IR" sz="3200" dirty="0" smtClean="0"/>
              <a:t>. نهج البلاغه، صبحي صالحي، خطبه 16، ص 57.</a:t>
            </a:r>
            <a:endParaRPr lang="en-US" sz="3200" dirty="0" smtClean="0"/>
          </a:p>
          <a:p>
            <a:pPr algn="r"/>
            <a:endParaRPr lang="en-US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Autofit/>
          </a:bodyPr>
          <a:lstStyle/>
          <a:p>
            <a:pPr algn="r"/>
            <a:r>
              <a:rPr lang="fa-IR" sz="5400" dirty="0" smtClean="0"/>
              <a:t>در اين تشبيه لطيف، تقوي حالت خويشتن‌داري و كنترل نفس و تسلط بر شهوات است، در حالي كه بي‌ تقوايي تسليم شدن در برابر شهوات سركش و از دست دادنِ هر گونه كنترل بر آنها است.</a:t>
            </a:r>
            <a:endParaRPr lang="en-US" sz="5400" dirty="0" smtClean="0"/>
          </a:p>
          <a:p>
            <a:pPr algn="r"/>
            <a:endParaRPr lang="en-US" sz="5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امام علی علیه السلام در جاي ديگر مي‏فرمايد:</a:t>
            </a:r>
            <a:endParaRPr lang="en-US" sz="3200" dirty="0" smtClean="0"/>
          </a:p>
          <a:p>
            <a:pPr algn="r" rtl="1"/>
            <a:r>
              <a:rPr lang="fa-IR" sz="3200" b="1" dirty="0" smtClean="0"/>
              <a:t>اعْلَمُوا عِبَادَ اللَّهِ أَنَّ التَّقْوَي دَارُ حِصْنٍ عَزِيزٍ وَ الْفُجُورَ دَارُ حِصْنٍ ذَلِيلٍ‏ لَا يمْنَعُ أَهْلَهُ‏ وَ لَا يحْرِزُ مَنْ لَجَأَ إِلَيهِ‏ أَلَا وَ بِالتَّقْوَي تُقْطَعُ حُمَةُ الْخَطَايا.</a:t>
            </a:r>
            <a:endParaRPr lang="en-US" sz="3200" dirty="0" smtClean="0"/>
          </a:p>
          <a:p>
            <a:pPr algn="r" rtl="1"/>
            <a:r>
              <a:rPr lang="fa-IR" sz="3200" dirty="0" smtClean="0"/>
              <a:t>بدانيد اي بندگان خدا كه تقوا قلعه‏اي محكم و شكست‏ناپذير است، اما فجور وگناه حصاري است سست و بي دفاع كه اهلش را از آفات نجات نمي‏دهد و كسي كه به آن پناهنده شود در امان نيست، بدانيد انسان تنها به وسيله تقوا از گزند گناه مصون مي‏ماند.</a:t>
            </a:r>
            <a:endParaRPr lang="en-US" sz="3200" dirty="0" smtClean="0"/>
          </a:p>
          <a:p>
            <a:pPr algn="r" rtl="1"/>
            <a:r>
              <a:rPr lang="fa-IR" sz="3200" dirty="0" smtClean="0"/>
              <a:t>. همان، خطبه 157، ص221.</a:t>
            </a:r>
            <a:endParaRPr lang="en-US" sz="3200" dirty="0" smtClean="0"/>
          </a:p>
          <a:p>
            <a:pPr algn="r"/>
            <a:endParaRPr lang="en-US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/>
              <a:t>اين سخنان، حقيقت و روح تقوي را به‌خوبي روشن مي‏سازد. تقوي ميوه درخت ايمان است و براي به دست آوردن آن بايد پايه ايمان را محكم ساخت. ممارست بر اطاعت، پرهيز از گناه، و توجّه به برنامه‏هاي اخلاقي،صفت تقوي را در نفس راسخ مي‏سازد، و نتيجة آن پيدايش نور يقين و ايمان‏ شهودي در جان انسان است، و هر قدر نور تقوي افزون شود نور يقين نيز افزون خواهد شد. </a:t>
            </a:r>
            <a:endParaRPr lang="en-US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 smtClean="0"/>
              <a:t>امام </a:t>
            </a:r>
            <a:r>
              <a:rPr lang="fa-IR" sz="3600" dirty="0" smtClean="0"/>
              <a:t>رضا </a:t>
            </a:r>
            <a:r>
              <a:rPr lang="fa-IR" sz="3600" dirty="0" smtClean="0"/>
              <a:t>مي‏فرمايد:</a:t>
            </a:r>
            <a:endParaRPr lang="en-US" sz="3600" dirty="0" smtClean="0"/>
          </a:p>
          <a:p>
            <a:pPr algn="r" rtl="1"/>
            <a:r>
              <a:rPr lang="fa-IR" sz="3600" b="1" dirty="0" smtClean="0"/>
              <a:t>الْإِيمَانُ فَوْقَ الْإِسْلَامِ بِدَرَجَةٍ وَ التَّقْوَي‏ فَوْقَ الْإِيمَانِ بِدَرَجَةٍ وَ الْيقِينُ فَوْقَ التَّقْوَي‏ بِدَرَجَةٍ وَ مَا قُسِمَ فِي النَّاسِ‏ شَي‏ءٌ أَقَلُّ مِنَ الْيقِينِ‏.</a:t>
            </a:r>
            <a:endParaRPr lang="en-US" sz="3600" dirty="0" smtClean="0"/>
          </a:p>
          <a:p>
            <a:pPr algn="r" rtl="1"/>
            <a:r>
              <a:rPr lang="fa-IR" sz="3600" dirty="0" smtClean="0"/>
              <a:t>ايمان يك درجه بالاتر از اسلام است، و تقوي‏ يك درجه‏ بالاتر از ايمان است، و يقين يك درجه بالاتر از تقوي‏ است؛ ميان مردم چيزي كمتر از يقين پخش نشده است.</a:t>
            </a:r>
            <a:endParaRPr lang="en-US" sz="3600" dirty="0" smtClean="0"/>
          </a:p>
          <a:p>
            <a:pPr algn="r" rtl="1"/>
            <a:r>
              <a:rPr lang="fa-IR" sz="3600" dirty="0" smtClean="0"/>
              <a:t>. اصول کافي، ترجمه کمره‌اي، ج 4، ص 167.</a:t>
            </a:r>
            <a:endParaRPr lang="en-US" sz="3600" dirty="0" smtClean="0"/>
          </a:p>
          <a:p>
            <a:pPr algn="r"/>
            <a:endParaRPr lang="en-US" sz="3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28599"/>
          <a:ext cx="8763000" cy="6349124"/>
        </p:xfrm>
        <a:graphic>
          <a:graphicData uri="http://schemas.openxmlformats.org/drawingml/2006/table">
            <a:tbl>
              <a:tblPr rtl="1"/>
              <a:tblGrid>
                <a:gridCol w="3143396"/>
                <a:gridCol w="5619604"/>
              </a:tblGrid>
              <a:tr h="814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11701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598"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60440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4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1) بعضي مفسّران اين آيه را مرتبط با آيات پيشين دانسته و گفته‏اند: چون مسخره و غيبت كردن، برخاسته از روحية خود برتربيني و تحقير ديگران است، اين آيه مي‏فرمايد: ملاك برتري و كرامت، تقواست، نه جنس و نژاد.</a:t>
                      </a:r>
                      <a:endParaRPr kumimoji="0" lang="en-US" sz="4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 marL="29508" marR="29508" marT="29508" marB="29508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867400" y="281266"/>
            <a:ext cx="3048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	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705600" y="202335"/>
            <a:ext cx="2438400" cy="112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20313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ن</a:t>
            </a:r>
            <a:r>
              <a:rPr kumimoji="0" lang="fa-IR" sz="2800" b="1" i="0" u="none" strike="noStrike" cap="none" normalizeH="0" baseline="0" dirty="0" smtClean="0" bmk="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کته‌ها و پيام‌ها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B Titr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2  Titr" pitchFamily="2" charset="-78"/>
            </a:endParaRPr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r"/>
            <a:r>
              <a:rPr lang="fa-IR" sz="4800" dirty="0" smtClean="0"/>
              <a:t>2) دراين آيه به سه اصل مهم اشاره شده است: اصل مساوات در آفرينش زن و مرد، اصل تفاوت در ويژگي‏هاي بشري و اصل برتري ملاك تقوا. البتّه در آيات ديگر قرآن، ملاك‌هايي از قبيل علم، سابقه، امانت، توانايي و هجرت نيز به چشم مي‏خورد.</a:t>
            </a:r>
            <a:endParaRPr lang="en-US" sz="4800" dirty="0" smtClean="0"/>
          </a:p>
          <a:p>
            <a:pPr algn="r"/>
            <a:endParaRPr lang="en-US" sz="4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r"/>
            <a:r>
              <a:rPr lang="fa-IR" sz="4400" dirty="0" smtClean="0"/>
              <a:t>3) تفاوت‏هايي كه در شكل و قيافه و نژاد انسان‏ها ديده مي‏شود، حكيمانه</a:t>
            </a:r>
            <a:br>
              <a:rPr lang="fa-IR" sz="4400" dirty="0" smtClean="0"/>
            </a:br>
            <a:r>
              <a:rPr lang="fa-IR" sz="4400" dirty="0" smtClean="0"/>
              <a:t>و براي شناسائي يكديگر است، نه براي تفاخر. اين تفاوتها لازمه نظام احسن آفرينش و حکيمانه است و با تبعيض و نابرابري‌هايي که انسانها در بين خود ايجاد کرده‌اند تفاوت بنيادي دارند. </a:t>
            </a:r>
            <a:r>
              <a:rPr lang="fa-IR" sz="4400" b="1" dirty="0" smtClean="0"/>
              <a:t>«لتعارفوا»</a:t>
            </a:r>
            <a:endParaRPr lang="en-US" sz="4400" dirty="0" smtClean="0"/>
          </a:p>
          <a:p>
            <a:pPr algn="r"/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9"/>
          <p:cNvSpPr>
            <a:spLocks noChangeArrowheads="1"/>
          </p:cNvSpPr>
          <p:nvPr/>
        </p:nvSpPr>
        <p:spPr bwMode="auto">
          <a:xfrm>
            <a:off x="0" y="381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1843088" algn="l"/>
              </a:tabLst>
            </a:pPr>
            <a:r>
              <a:rPr lang="en-US" sz="1100"/>
              <a:t/>
            </a:r>
            <a:br>
              <a:rPr lang="en-US" sz="1100"/>
            </a:br>
            <a:endParaRPr lang="en-US"/>
          </a:p>
          <a:p>
            <a:pPr eaLnBrk="0" hangingPunct="0">
              <a:tabLst>
                <a:tab pos="1843088" algn="l"/>
              </a:tabLst>
            </a:pPr>
            <a:endParaRPr lang="en-US"/>
          </a:p>
        </p:txBody>
      </p:sp>
      <p:pic>
        <p:nvPicPr>
          <p:cNvPr id="8209" name="Picture 1" descr="Description: http://www.qaraati.net/images/ta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3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2" descr="Description: http://www.qaraati.net/images/ta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3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2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304801"/>
          <a:ext cx="8763000" cy="6096001"/>
        </p:xfrm>
        <a:graphic>
          <a:graphicData uri="http://schemas.openxmlformats.org/drawingml/2006/table">
            <a:tbl>
              <a:tblPr rtl="1"/>
              <a:tblGrid>
                <a:gridCol w="1859371"/>
                <a:gridCol w="26455"/>
                <a:gridCol w="6877174"/>
              </a:tblGrid>
              <a:tr h="86701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a-IR" sz="3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B Titr"/>
                        </a:rPr>
                        <a:t>آيه </a:t>
                      </a:r>
                      <a:endParaRPr lang="en-US" sz="36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B Titr"/>
                      </a:endParaRPr>
                    </a:p>
                  </a:txBody>
                  <a:tcPr marL="0" marR="14604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a-IR" sz="3600" b="1" dirty="0">
                          <a:latin typeface="Calibri"/>
                          <a:ea typeface="Calibri"/>
                          <a:cs typeface="B Mitra"/>
                        </a:rPr>
                        <a:t>  </a:t>
                      </a:r>
                      <a:r>
                        <a:rPr lang="fa-IR" sz="3600" b="1" dirty="0">
                          <a:latin typeface="Calibri"/>
                          <a:ea typeface="Calibri"/>
                          <a:cs typeface="2  Titr" pitchFamily="2" charset="-78"/>
                        </a:rPr>
                        <a:t>سوره حجرات </a:t>
                      </a:r>
                      <a:endParaRPr lang="en-US" sz="3600" dirty="0"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02368">
                <a:tc gridSpan="3">
                  <a:txBody>
                    <a:bodyPr/>
                    <a:lstStyle/>
                    <a:p>
                      <a:pPr rtl="1"/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6615">
                <a:tc grid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B Titr" pitchFamily="2" charset="-78"/>
                        </a:rPr>
                        <a:t>يآ أَيهَا النَّاسُ إِنَّا خَلَقْنَاكُم مِّن ذَكَرٍ وَأُنثَي‏ وَجَعَلْنَاكُمْ شُعُوباً وَ قَبَآئِلَ لِتَعَارَفُوا إِنَّ أَكْرَمَكُمْ عِندَ اللَّهِ أتْقَاكُمْ إِنَّ اللَّهَ عَلِيمٌ خَبِير (13)</a:t>
                      </a:r>
                      <a:endParaRPr kumimoji="0" lang="en-US" sz="2400" b="1" kern="1200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B Titr" pitchFamily="2" charset="-78"/>
                      </a:endParaRPr>
                    </a:p>
                    <a:p>
                      <a:pPr algn="r" rtl="1">
                        <a:lnSpc>
                          <a:spcPct val="250000"/>
                        </a:lnSpc>
                      </a:pPr>
                      <a:r>
                        <a:rPr kumimoji="0" lang="fa-IR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اي مردم، ما شما را از مرد و زني آفريديم، و شما را ملّتْ ملّت و قبيلهْ قبيله گردانيديم تا با يكديگر شناسايي متقابل حاصل كنيد. در حقيقت ارجمندترين شما نزد خدا پرهيزگارترين شماست. بي‏ترديد، خداوند داناي آگاه است.</a:t>
                      </a:r>
                      <a:endParaRPr kumimoji="0" lang="en-US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36829" marR="36829" marT="36829" marB="36829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7649" name="Picture 1" descr="Description: http://www.qaraati.net/images/ta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3350" cy="14287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r"/>
            <a:r>
              <a:rPr lang="fa-IR" sz="6600" dirty="0" smtClean="0"/>
              <a:t>4) كرامت در نزد مردم زودگذر است، كسب كرامت در نزد خداوند مهم است. </a:t>
            </a:r>
            <a:r>
              <a:rPr lang="fa-IR" sz="6600" b="1" dirty="0" smtClean="0"/>
              <a:t>«اكرمكم عنداللّه»</a:t>
            </a:r>
            <a:endParaRPr lang="en-US" sz="6600" dirty="0" smtClean="0"/>
          </a:p>
          <a:p>
            <a:pPr algn="r"/>
            <a:endParaRPr lang="en-US" sz="6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28599"/>
          <a:ext cx="8763000" cy="6359780"/>
        </p:xfrm>
        <a:graphic>
          <a:graphicData uri="http://schemas.openxmlformats.org/drawingml/2006/table">
            <a:tbl>
              <a:tblPr rtl="1"/>
              <a:tblGrid>
                <a:gridCol w="3143396"/>
                <a:gridCol w="5619604"/>
              </a:tblGrid>
              <a:tr h="814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11701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598"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60440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5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5) قرآن، تمام تبعيض‏هاي نژادي، حزبي، قومي، قبيله‏اي، اقليمي، اقتصادي، فكري، فرهنگي، اجتماعي و نظامي را مردود مي‏شمارد و ملاك فضيلت را تقوا مي‏داند. </a:t>
                      </a:r>
                      <a:r>
                        <a:rPr kumimoji="0" lang="fa-IR" sz="5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«ان اكرمكم عنداللّه أتقاكم»</a:t>
                      </a:r>
                      <a:endParaRPr kumimoji="0" lang="en-US" sz="5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 marL="29508" marR="29508" marT="29508" marB="29508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867400" y="281266"/>
            <a:ext cx="3048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	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705600" y="202335"/>
            <a:ext cx="2438400" cy="112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20313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ن</a:t>
            </a:r>
            <a:r>
              <a:rPr kumimoji="0" lang="fa-IR" sz="2800" b="1" i="0" u="none" strike="noStrike" cap="none" normalizeH="0" baseline="0" dirty="0" smtClean="0" bmk="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کته‌ها و پيام‌ها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B Titr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2  Titr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r" rtl="1"/>
            <a:r>
              <a:rPr lang="fa-IR" sz="4800" dirty="0" smtClean="0"/>
              <a:t>6) برتري‏جويي، در فطرت انسان وجود دارد ولي اسلام مسير اين خواستة فطري را تقوا قرار داده است. </a:t>
            </a:r>
            <a:r>
              <a:rPr lang="fa-IR" sz="4800" b="1" dirty="0" smtClean="0"/>
              <a:t>«انّ اكرمكم عنداللّه أتقاكم»</a:t>
            </a:r>
            <a:endParaRPr lang="en-US" sz="4800" dirty="0" smtClean="0"/>
          </a:p>
          <a:p>
            <a:pPr algn="r" rtl="1"/>
            <a:r>
              <a:rPr lang="fa-IR" sz="4800" dirty="0" smtClean="0"/>
              <a:t>7) ادّعاي تقوا و تظاهر به آن نكنيم كه خالق هستي همه را خوب مي‏شناسد. </a:t>
            </a:r>
            <a:r>
              <a:rPr lang="fa-IR" sz="4800" b="1" dirty="0" smtClean="0"/>
              <a:t>«عليم خبير»</a:t>
            </a:r>
            <a:endParaRPr lang="en-US" sz="4800" dirty="0" smtClean="0"/>
          </a:p>
          <a:p>
            <a:pPr algn="r"/>
            <a:endParaRPr lang="en-US" sz="4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7010400" y="391180"/>
            <a:ext cx="198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dirty="0" smtClean="0">
                <a:solidFill>
                  <a:srgbClr val="C00000"/>
                </a:solidFill>
                <a:latin typeface="B Mitra" pitchFamily="2" charset="-78"/>
                <a:ea typeface="Calibri" pitchFamily="34" charset="0"/>
                <a:cs typeface="B Titr" pitchFamily="2" charset="-78"/>
              </a:rPr>
              <a:t>واژگان مهم:</a:t>
            </a:r>
            <a:endParaRPr lang="en-US" sz="2800" dirty="0">
              <a:solidFill>
                <a:srgbClr val="C00000"/>
              </a:solidFill>
              <a:latin typeface="B Mitra" pitchFamily="2" charset="-78"/>
              <a:ea typeface="Calibri" pitchFamily="34" charset="0"/>
              <a:cs typeface="B Titr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5744" y="1143003"/>
          <a:ext cx="8227256" cy="5181599"/>
        </p:xfrm>
        <a:graphic>
          <a:graphicData uri="http://schemas.openxmlformats.org/drawingml/2006/table">
            <a:tbl>
              <a:tblPr rtl="1"/>
              <a:tblGrid>
                <a:gridCol w="1161756"/>
                <a:gridCol w="1579100"/>
                <a:gridCol w="5486400"/>
              </a:tblGrid>
              <a:tr h="11905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 dirty="0">
                          <a:latin typeface="Times New Roman"/>
                          <a:ea typeface="Calibri"/>
                          <a:cs typeface="B Titr" pitchFamily="2" charset="-78"/>
                        </a:rPr>
                        <a:t>کلمه</a:t>
                      </a:r>
                      <a:endParaRPr lang="en-US" sz="2800" dirty="0">
                        <a:latin typeface="Times New Roman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 dirty="0">
                          <a:latin typeface="Times New Roman"/>
                          <a:ea typeface="Calibri"/>
                          <a:cs typeface="B Titr" pitchFamily="2" charset="-78"/>
                        </a:rPr>
                        <a:t>ترجمه</a:t>
                      </a:r>
                      <a:endParaRPr lang="en-US" sz="2800" dirty="0">
                        <a:latin typeface="Times New Roman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 dirty="0">
                          <a:latin typeface="Times New Roman"/>
                          <a:ea typeface="Calibri"/>
                          <a:cs typeface="B Titr" pitchFamily="2" charset="-78"/>
                        </a:rPr>
                        <a:t>اعراب</a:t>
                      </a:r>
                      <a:endParaRPr lang="en-US" sz="2800" dirty="0">
                        <a:latin typeface="Times New Roman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76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>
                          <a:latin typeface="Times New Roman"/>
                          <a:ea typeface="Calibri"/>
                          <a:cs typeface="Nazanin"/>
                        </a:rPr>
                        <a:t>شُعُوبًا</a:t>
                      </a:r>
                      <a:endParaRPr lang="en-US" sz="3200">
                        <a:latin typeface="Times New Roman"/>
                        <a:ea typeface="Calibri"/>
                        <a:cs typeface="Nazani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latin typeface="Times New Roman"/>
                          <a:ea typeface="Calibri"/>
                          <a:cs typeface="B Mitra" pitchFamily="2" charset="-78"/>
                        </a:rPr>
                        <a:t>ملت هايي</a:t>
                      </a:r>
                      <a:endParaRPr lang="en-US" sz="28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latin typeface="Times New Roman"/>
                          <a:ea typeface="Calibri"/>
                          <a:cs typeface="B Mitra" pitchFamily="2" charset="-78"/>
                        </a:rPr>
                        <a:t>مفعولٌ به دومِ «جَعَلْنَا» و منصوب/ جمع مکسر شعب</a:t>
                      </a:r>
                      <a:endParaRPr lang="en-US" sz="28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76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>
                          <a:latin typeface="Times New Roman"/>
                          <a:ea typeface="Calibri"/>
                          <a:cs typeface="Nazanin"/>
                        </a:rPr>
                        <a:t>قَبَائِلَ</a:t>
                      </a:r>
                      <a:endParaRPr lang="en-US" sz="3200">
                        <a:latin typeface="Times New Roman"/>
                        <a:ea typeface="Calibri"/>
                        <a:cs typeface="Nazani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latin typeface="Times New Roman"/>
                          <a:ea typeface="Calibri"/>
                          <a:cs typeface="B Mitra" pitchFamily="2" charset="-78"/>
                        </a:rPr>
                        <a:t>قبليه هايي</a:t>
                      </a:r>
                      <a:endParaRPr lang="en-US" sz="28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latin typeface="Times New Roman"/>
                          <a:ea typeface="Calibri"/>
                          <a:cs typeface="B Mitra" pitchFamily="2" charset="-78"/>
                        </a:rPr>
                        <a:t>معطوف به «شُعُوبًا» و منصوب/ جمع مکسر قبيله</a:t>
                      </a:r>
                      <a:endParaRPr lang="en-US" sz="28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54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>
                          <a:latin typeface="Times New Roman"/>
                          <a:ea typeface="Calibri"/>
                          <a:cs typeface="Nazanin"/>
                        </a:rPr>
                        <a:t>لِتَعَارَفُوا</a:t>
                      </a:r>
                      <a:endParaRPr lang="en-US" sz="3200">
                        <a:latin typeface="Times New Roman"/>
                        <a:ea typeface="Calibri"/>
                        <a:cs typeface="Nazani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latin typeface="Times New Roman"/>
                          <a:ea typeface="Calibri"/>
                          <a:cs typeface="B Mitra" pitchFamily="2" charset="-78"/>
                        </a:rPr>
                        <a:t>تا همديگر را بشناسيد</a:t>
                      </a:r>
                      <a:endParaRPr lang="en-US" sz="28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latin typeface="Times New Roman"/>
                          <a:ea typeface="Calibri"/>
                          <a:cs typeface="B Mitra" pitchFamily="2" charset="-78"/>
                        </a:rPr>
                        <a:t>لام تعليل -  «تَعَارَفُوا» فعل مضارع، منصوب/ جمع مذکر مخاطب - ضمير بارز واو فاعل، محلا مرفوع</a:t>
                      </a:r>
                      <a:endParaRPr lang="en-US" sz="28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33400" y="432137"/>
            <a:ext cx="830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fa-IR" sz="2800" dirty="0" smtClean="0">
                <a:solidFill>
                  <a:srgbClr val="C00000"/>
                </a:solidFill>
                <a:latin typeface="B Mitra" pitchFamily="2" charset="-78"/>
                <a:ea typeface="Calibri" pitchFamily="34" charset="0"/>
                <a:cs typeface="B Titr" pitchFamily="2" charset="-78"/>
              </a:rPr>
              <a:t>یادآوری قواعد مهم :</a:t>
            </a:r>
            <a:endParaRPr lang="en-US" sz="2800" dirty="0" smtClean="0">
              <a:solidFill>
                <a:srgbClr val="C00000"/>
              </a:solidFill>
              <a:latin typeface="B Mitra" pitchFamily="2" charset="-78"/>
              <a:ea typeface="Calibri" pitchFamily="34" charset="0"/>
              <a:cs typeface="B Titr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2  Titr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3352800"/>
          <a:ext cx="7467600" cy="2286000"/>
        </p:xfrm>
        <a:graphic>
          <a:graphicData uri="http://schemas.openxmlformats.org/drawingml/2006/table">
            <a:tbl>
              <a:tblPr rtl="1">
                <a:tableStyleId>{F5AB1C69-6EDB-4FF4-983F-18BD219EF322}</a:tableStyleId>
              </a:tblPr>
              <a:tblGrid>
                <a:gridCol w="3582164"/>
                <a:gridCol w="3885436"/>
              </a:tblGrid>
              <a:tr h="762000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 Mitra" pitchFamily="2" charset="-78"/>
                          <a:ea typeface="Calibri" pitchFamily="34" charset="0"/>
                          <a:cs typeface="B Mitra" pitchFamily="2" charset="-78"/>
                        </a:rPr>
                        <a:t>1. بيان مشارکت		مثل</a:t>
                      </a:r>
                      <a:endParaRPr lang="en-US" sz="28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B Mitra" pitchFamily="2" charset="-78"/>
                        <a:ea typeface="Calibri" pitchFamily="34" charset="0"/>
                        <a:cs typeface="B Mitra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 Mitra" pitchFamily="2" charset="-78"/>
                          <a:ea typeface="Calibri" pitchFamily="34" charset="0"/>
                          <a:cs typeface="B Mitra" pitchFamily="2" charset="-78"/>
                        </a:rPr>
                        <a:t>تَبََادُل:	مبادله بين دو يا چند نفر</a:t>
                      </a:r>
                      <a:endParaRPr lang="en-US" sz="28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B Mitra" pitchFamily="2" charset="-78"/>
                        <a:ea typeface="Calibri" pitchFamily="34" charset="0"/>
                        <a:cs typeface="B Mitra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62000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 Mitra" pitchFamily="2" charset="-78"/>
                          <a:ea typeface="Calibri" pitchFamily="34" charset="0"/>
                          <a:cs typeface="B Mitra" pitchFamily="2" charset="-78"/>
                        </a:rPr>
                        <a:t>2. بيان امري غيرواقعي	مثل</a:t>
                      </a:r>
                      <a:endParaRPr lang="en-US" sz="28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B Mitra" pitchFamily="2" charset="-78"/>
                        <a:ea typeface="Calibri" pitchFamily="34" charset="0"/>
                        <a:cs typeface="B Mitra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kern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 Mitra" pitchFamily="2" charset="-78"/>
                          <a:ea typeface="Calibri" pitchFamily="34" charset="0"/>
                          <a:cs typeface="B Mitra" pitchFamily="2" charset="-78"/>
                        </a:rPr>
                        <a:t>تَمََارُض:	خود را به بيماري زدن</a:t>
                      </a:r>
                      <a:endParaRPr lang="en-US" sz="2800" kern="1200">
                        <a:solidFill>
                          <a:schemeClr val="accent1">
                            <a:lumMod val="75000"/>
                          </a:schemeClr>
                        </a:solidFill>
                        <a:latin typeface="B Mitra" pitchFamily="2" charset="-78"/>
                        <a:ea typeface="Calibri" pitchFamily="34" charset="0"/>
                        <a:cs typeface="B Mitra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62000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 Mitra" pitchFamily="2" charset="-78"/>
                          <a:ea typeface="Calibri" pitchFamily="34" charset="0"/>
                          <a:cs typeface="B Mitra" pitchFamily="2" charset="-78"/>
                        </a:rPr>
                        <a:t>3. مطاوعه (قبول اثر فعل)	مثل</a:t>
                      </a:r>
                      <a:endParaRPr lang="en-US" sz="28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B Mitra" pitchFamily="2" charset="-78"/>
                        <a:ea typeface="Calibri" pitchFamily="34" charset="0"/>
                        <a:cs typeface="B Mitra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 Mitra" pitchFamily="2" charset="-78"/>
                          <a:ea typeface="Calibri" pitchFamily="34" charset="0"/>
                          <a:cs typeface="B Mitra" pitchFamily="2" charset="-78"/>
                        </a:rPr>
                        <a:t>باعدتُهُ فَتَبََاعَدَ: از او دوري گزيدم و او از من دور ماند.</a:t>
                      </a:r>
                      <a:endParaRPr lang="en-US" sz="28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B Mitra" pitchFamily="2" charset="-78"/>
                        <a:ea typeface="Calibri" pitchFamily="34" charset="0"/>
                        <a:cs typeface="B Mitra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1000" y="1147965"/>
            <a:ext cx="8534400" cy="2077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617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000" b="1" dirty="0" smtClean="0">
                <a:latin typeface="B Mitra" pitchFamily="2" charset="-78"/>
                <a:ea typeface="Calibri" pitchFamily="34" charset="0"/>
                <a:cs typeface="B Titr" pitchFamily="2" charset="-78"/>
              </a:rPr>
              <a:t>کاربرد ابواب ثلاثي مزيد (3)</a:t>
            </a:r>
            <a:endParaRPr lang="en-US" sz="2000" b="1" dirty="0" smtClean="0">
              <a:latin typeface="B Mitra" pitchFamily="2" charset="-78"/>
              <a:ea typeface="Calibri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هر يک از ابواب ثلاثي مزيد کاربرد خاصي دارند که مهمترين آنها عبارتست از: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B Mitra" pitchFamily="2" charset="-78"/>
              <a:ea typeface="Calibri" pitchFamily="34" charset="0"/>
              <a:cs typeface="B Mitra" pitchFamily="2" charset="-78"/>
            </a:endParaRP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2000" b="1" dirty="0" smtClean="0">
                <a:solidFill>
                  <a:srgbClr val="C00000"/>
                </a:solidFill>
                <a:latin typeface="B Mitra" pitchFamily="2" charset="-78"/>
                <a:ea typeface="Calibri" pitchFamily="34" charset="0"/>
                <a:cs typeface="B Titr" pitchFamily="2" charset="-78"/>
              </a:rPr>
              <a:t>معاني باب تفاعل</a:t>
            </a:r>
            <a:endParaRPr lang="en-US" sz="2000" b="1" dirty="0" smtClean="0">
              <a:solidFill>
                <a:srgbClr val="C00000"/>
              </a:solidFill>
              <a:latin typeface="B Mitra" pitchFamily="2" charset="-78"/>
              <a:ea typeface="Calibri" pitchFamily="34" charset="0"/>
              <a:cs typeface="B Titr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3528912"/>
            <a:ext cx="9144000" cy="1478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" y="3635691"/>
            <a:ext cx="792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1066800"/>
            <a:ext cx="8153400" cy="242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617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000" b="1" dirty="0" smtClean="0">
                <a:solidFill>
                  <a:srgbClr val="C00000"/>
                </a:solidFill>
                <a:latin typeface="B Mitra" pitchFamily="2" charset="-78"/>
                <a:ea typeface="Calibri" pitchFamily="34" charset="0"/>
                <a:cs typeface="B Titr" pitchFamily="2" charset="-78"/>
              </a:rPr>
              <a:t>معاني باب استفعال</a:t>
            </a:r>
            <a:endParaRPr lang="en-US" sz="2000" b="1" dirty="0" smtClean="0">
              <a:solidFill>
                <a:srgbClr val="C00000"/>
              </a:solidFill>
              <a:latin typeface="B Mitra" pitchFamily="2" charset="-78"/>
              <a:ea typeface="Calibri" pitchFamily="34" charset="0"/>
              <a:cs typeface="B Titr" pitchFamily="2" charset="-78"/>
            </a:endParaRPr>
          </a:p>
          <a:p>
            <a:pPr marL="0" marR="0" lvl="0" indent="180975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1. طلب   مثل	   اِستَعلَمَ (طلب علم کرد)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B Mitra" pitchFamily="2" charset="-78"/>
              <a:ea typeface="Calibri" pitchFamily="34" charset="0"/>
              <a:cs typeface="B Mitra" pitchFamily="2" charset="-78"/>
            </a:endParaRPr>
          </a:p>
          <a:p>
            <a:pPr marL="0" marR="0" lvl="0" indent="180975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2. تحول	مثل	استحجار (سنگ گرديدن)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B Mitra" pitchFamily="2" charset="-78"/>
              <a:ea typeface="Calibri" pitchFamily="34" charset="0"/>
              <a:cs typeface="B Mitra" pitchFamily="2" charset="-78"/>
            </a:endParaRPr>
          </a:p>
          <a:p>
            <a:pPr marL="0" marR="0" lvl="0" indent="180975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3. مفعول را بر صفتي يافتن        مثل    استعظمت الله (خداوند را باعظمت يافتم)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219200" y="3828989"/>
            <a:ext cx="7086600" cy="242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617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2000" b="1" dirty="0" smtClean="0">
                <a:solidFill>
                  <a:srgbClr val="C00000"/>
                </a:solidFill>
                <a:latin typeface="B Mitra" pitchFamily="2" charset="-78"/>
                <a:ea typeface="Calibri" pitchFamily="34" charset="0"/>
                <a:cs typeface="B Titr" pitchFamily="2" charset="-78"/>
              </a:rPr>
              <a:t>معاني باب تَفَعُّل</a:t>
            </a:r>
            <a:endParaRPr lang="en-US" sz="2000" b="1" dirty="0" smtClean="0">
              <a:solidFill>
                <a:srgbClr val="C00000"/>
              </a:solidFill>
              <a:latin typeface="B Mitra" pitchFamily="2" charset="-78"/>
              <a:ea typeface="Calibri" pitchFamily="34" charset="0"/>
              <a:cs typeface="B Titr" pitchFamily="2" charset="-78"/>
            </a:endParaRPr>
          </a:p>
          <a:p>
            <a:pPr marL="0" marR="0" lvl="0" indent="180975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1. اثرپذيري 	مثل	عَلَّمْتُهُ فَتَعَلَّمَ (به او آموختم پس آموخت)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B Mitra" pitchFamily="2" charset="-78"/>
              <a:ea typeface="Calibri" pitchFamily="34" charset="0"/>
              <a:cs typeface="B Mitra" pitchFamily="2" charset="-78"/>
            </a:endParaRPr>
          </a:p>
          <a:p>
            <a:pPr marL="0" marR="0" lvl="0" indent="180975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2. تکليف	مثل	تَحَلَّمَ (خود را به بردباري زد)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B Mitra" pitchFamily="2" charset="-78"/>
              <a:ea typeface="Calibri" pitchFamily="34" charset="0"/>
              <a:cs typeface="B Mitra" pitchFamily="2" charset="-78"/>
            </a:endParaRPr>
          </a:p>
          <a:p>
            <a:pPr marL="0" marR="0" lvl="0" indent="180975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3. تدريج	مثل	تَنَزَّلَ (به تدريج فرود آمد)</a:t>
            </a:r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81000" y="518257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تمرین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8600" y="2182886"/>
            <a:ext cx="861060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Lotus" pitchFamily="2" charset="-78"/>
              </a:rPr>
              <a:t>٭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2  Titr" pitchFamily="2" charset="-78"/>
              </a:rPr>
              <a:t>در آيه کريمه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2  Titr" pitchFamily="2" charset="-78"/>
              </a:rPr>
              <a:t>«يآ أَيهَا النَّاسُ إِنَّا خَلَقْنَاكُم مِّن ذَكَرٍ وَأُنثَي‏ وَجَعَلْنَاكُمْ شُعُوباً وَ قَبَآئِلَ لِتَعَارَفُوا إِنَّ أَكْرَمَكُمْ عِندَ اللَّهِ أتْقَاكُمْ إِنَّ اللَّهَ عَلِيمٌ خَبِيرٌ‏‏‏‏»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2  Titr" pitchFamily="2" charset="-78"/>
              </a:rPr>
              <a:t> موارد ذيل رامشخص نماييد؟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2  Titr" pitchFamily="2" charset="-78"/>
            </a:endParaRPr>
          </a:p>
          <a:p>
            <a:pPr marL="0" marR="0" lvl="0" indent="180975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Mitra" pitchFamily="2" charset="-78"/>
              </a:rPr>
              <a:t>الف) افعال ثلاثي مجرد و وزن آنها.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Mitra" pitchFamily="2" charset="-78"/>
            </a:endParaRPr>
          </a:p>
          <a:p>
            <a:pPr marL="0" marR="0" lvl="0" indent="180975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Mitra" pitchFamily="2" charset="-78"/>
              </a:rPr>
              <a:t>ب) افعال ثلاثي مزيد و وزن آنها.</a:t>
            </a:r>
            <a:endParaRPr kumimoji="0" lang="fa-I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Mitra" pitchFamily="2" charset="-78"/>
            </a:endParaRPr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يآ: حرف نداء.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أَيهَا : اسم منادی.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ال: حرف تعریف. 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نَّاسُ: اسم .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إِنَّ: حرف مشبهه بالفعل.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نا: اسم, ضمیر متصل, متکلم مع الغیر.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خَلَقْنَا: فعل ماضی, متکلم مع الغیر.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كُم: اسم, ضمیر متصل, جمع مذکر مخاطب. 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مِّن: حرف جر.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ذَكَرٍ: اسم.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وَ: حرف عطف. 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أُنثَي‏: اسم.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7938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وَ: حرف عطف. </a:t>
            </a:r>
          </a:p>
          <a:p>
            <a:pPr algn="r" rtl="1"/>
            <a:r>
              <a:rPr lang="fa-IR" sz="36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جَعَلْنَا: فعل ماضی, متکلم مع الغیر.</a:t>
            </a:r>
          </a:p>
          <a:p>
            <a:pPr algn="r" rtl="1"/>
            <a:r>
              <a:rPr lang="fa-IR" sz="36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كُمْ: اسم, ضمیر متصل, جمع مذکر مخاطب.</a:t>
            </a:r>
          </a:p>
          <a:p>
            <a:pPr algn="r" rtl="1"/>
            <a:r>
              <a:rPr lang="fa-IR" sz="36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شُعُوباً: اسم, جمع مکسر.</a:t>
            </a:r>
          </a:p>
          <a:p>
            <a:pPr algn="r" rtl="1"/>
            <a:r>
              <a:rPr lang="fa-IR" sz="36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وَ: حرف عطف.</a:t>
            </a:r>
          </a:p>
          <a:p>
            <a:pPr algn="r" rtl="1"/>
            <a:r>
              <a:rPr lang="fa-IR" sz="36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قَبَآئِلَ: اسم, جمع منتهی الجموع از قبیله.</a:t>
            </a:r>
          </a:p>
          <a:p>
            <a:pPr algn="r" rtl="1"/>
            <a:r>
              <a:rPr lang="fa-IR" sz="36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لِ: ؟؟؟؟</a:t>
            </a:r>
          </a:p>
          <a:p>
            <a:pPr algn="r" rtl="1"/>
            <a:r>
              <a:rPr lang="fa-IR" sz="36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تَعَارَفُوا: ؟؟؟</a:t>
            </a:r>
          </a:p>
        </p:txBody>
      </p:sp>
    </p:spTree>
    <p:extLst>
      <p:ext uri="{BB962C8B-B14F-4D97-AF65-F5344CB8AC3E}">
        <p14:creationId xmlns:p14="http://schemas.microsoft.com/office/powerpoint/2010/main" xmlns="" val="5759163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إِنَّ: حرف مشبهه بالفعل.</a:t>
            </a:r>
            <a:endParaRPr lang="fa-IR" sz="2800" b="1" dirty="0">
              <a:solidFill>
                <a:schemeClr val="accent1"/>
              </a:solidFill>
              <a:latin typeface="Times New Roman"/>
              <a:ea typeface="Times New Roman"/>
              <a:cs typeface="B Titr" pitchFamily="2" charset="-78"/>
            </a:endParaRP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أَكْرَمَ: اسم تفضیل.</a:t>
            </a:r>
            <a:endParaRPr lang="fa-IR" sz="2800" b="1" dirty="0">
              <a:solidFill>
                <a:schemeClr val="accent1"/>
              </a:solidFill>
              <a:latin typeface="Times New Roman"/>
              <a:ea typeface="Times New Roman"/>
              <a:cs typeface="B Titr" pitchFamily="2" charset="-78"/>
            </a:endParaRP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كُمْ: اسم, ضمیر متصل, جمع مذکر مخاطب.</a:t>
            </a:r>
            <a:endParaRPr lang="fa-IR" sz="2800" b="1" dirty="0">
              <a:solidFill>
                <a:schemeClr val="accent1"/>
              </a:solidFill>
              <a:latin typeface="Times New Roman"/>
              <a:ea typeface="Times New Roman"/>
              <a:cs typeface="B Titr" pitchFamily="2" charset="-78"/>
            </a:endParaRP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عِندَ: اسم, ظرف مکان.</a:t>
            </a:r>
            <a:endParaRPr lang="fa-IR" sz="2800" b="1" dirty="0">
              <a:solidFill>
                <a:schemeClr val="accent1"/>
              </a:solidFill>
              <a:latin typeface="Times New Roman"/>
              <a:ea typeface="Times New Roman"/>
              <a:cs typeface="B Titr" pitchFamily="2" charset="-78"/>
            </a:endParaRP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اللَّهِ: اسم.</a:t>
            </a:r>
            <a:endParaRPr lang="fa-IR" sz="2800" b="1" dirty="0">
              <a:solidFill>
                <a:schemeClr val="accent1"/>
              </a:solidFill>
              <a:latin typeface="Times New Roman"/>
              <a:ea typeface="Times New Roman"/>
              <a:cs typeface="B Titr" pitchFamily="2" charset="-78"/>
            </a:endParaRP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أتْقَی: اسم تفضیل.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كُمْ: اسم, ضمیر متصل, جمع مذکر مخاطب.</a:t>
            </a:r>
            <a:endParaRPr lang="fa-IR" sz="2800" b="1" dirty="0">
              <a:solidFill>
                <a:schemeClr val="accent1"/>
              </a:solidFill>
              <a:latin typeface="Times New Roman"/>
              <a:ea typeface="Times New Roman"/>
              <a:cs typeface="B Titr" pitchFamily="2" charset="-78"/>
            </a:endParaRP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إِنَّ: حرف مشبهه بالفعل.</a:t>
            </a:r>
            <a:endParaRPr lang="fa-IR" sz="2800" b="1" dirty="0">
              <a:solidFill>
                <a:schemeClr val="accent1"/>
              </a:solidFill>
              <a:latin typeface="Times New Roman"/>
              <a:ea typeface="Times New Roman"/>
              <a:cs typeface="B Titr" pitchFamily="2" charset="-78"/>
            </a:endParaRP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اللَّهَ: اسم.</a:t>
            </a:r>
            <a:endParaRPr lang="fa-IR" sz="2800" b="1" dirty="0">
              <a:solidFill>
                <a:schemeClr val="accent1"/>
              </a:solidFill>
              <a:latin typeface="Times New Roman"/>
              <a:ea typeface="Times New Roman"/>
              <a:cs typeface="B Titr" pitchFamily="2" charset="-78"/>
            </a:endParaRP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عَلِيمٌ: اسم, صفت مشبهه.</a:t>
            </a:r>
            <a:endParaRPr lang="fa-IR" sz="2800" b="1" dirty="0">
              <a:solidFill>
                <a:schemeClr val="accent1"/>
              </a:solidFill>
              <a:latin typeface="Times New Roman"/>
              <a:ea typeface="Times New Roman"/>
              <a:cs typeface="B Titr" pitchFamily="2" charset="-78"/>
            </a:endParaRP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B Titr" pitchFamily="2" charset="-78"/>
              </a:rPr>
              <a:t>خَبِير: اسم, صفت مشبهه.</a:t>
            </a:r>
            <a:endParaRPr lang="en-US" sz="2800" b="1" dirty="0">
              <a:solidFill>
                <a:schemeClr val="accent1"/>
              </a:solidFill>
              <a:latin typeface="Times New Roman"/>
              <a:ea typeface="Times New Roman"/>
              <a:cs typeface="B Titr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5043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28600" y="435017"/>
            <a:ext cx="8686800" cy="1620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20313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3600" dirty="0" smtClean="0">
                <a:solidFill>
                  <a:srgbClr val="C00000"/>
                </a:solidFill>
                <a:latin typeface="B Mitra" pitchFamily="2" charset="-78"/>
                <a:ea typeface="Calibri" pitchFamily="34" charset="0"/>
                <a:cs typeface="B Titr" pitchFamily="2" charset="-78"/>
              </a:rPr>
              <a:t>شأن نزول</a:t>
            </a:r>
            <a:endParaRPr lang="en-US" sz="3600" dirty="0" smtClean="0">
              <a:solidFill>
                <a:srgbClr val="C00000"/>
              </a:solidFill>
              <a:latin typeface="B Mitra" pitchFamily="2" charset="-78"/>
              <a:ea typeface="Calibri" pitchFamily="34" charset="0"/>
              <a:cs typeface="B Titr" pitchFamily="2" charset="-78"/>
            </a:endParaRPr>
          </a:p>
          <a:p>
            <a:pPr marL="0" marR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Mitra" pitchFamily="2" charset="-78"/>
              </a:rPr>
              <a:t>	</a:t>
            </a:r>
            <a:endParaRPr kumimoji="0" lang="en-US" sz="2800" b="1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B Mitra" pitchFamily="2" charset="-78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Lotus" pitchFamily="2" charset="-78"/>
              <a:sym typeface="AGA Arabesque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28600" y="1244482"/>
            <a:ext cx="84582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B Titr" pitchFamily="2" charset="-78"/>
              </a:rPr>
              <a:t>*در سبب نزول اين آيه آمده است: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B Titr" pitchFamily="2" charset="-78"/>
            </a:endParaRPr>
          </a:p>
          <a:p>
            <a:pPr marL="0" marR="0" lvl="0" indent="180975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B Titr" pitchFamily="2" charset="-78"/>
              </a:rPr>
              <a:t>1. پيامبر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B Titr" pitchFamily="2" charset="-78"/>
              </a:rPr>
              <a:t> </a:t>
            </a:r>
            <a:r>
              <a:rPr lang="fa-IR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B Titr" pitchFamily="2" charset="-78"/>
                <a:sym typeface="AGA Arabesque"/>
              </a:rPr>
              <a:t>به طايفه «بني بياضه» فرمان داد تا دختري از قبيله خود را به همسري به «ابوهند» دهند، و آنان به رسول خدا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B Titr" pitchFamily="2" charset="-78"/>
              </a:rPr>
              <a:t> </a:t>
            </a:r>
            <a:r>
              <a:rPr lang="fa-IR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B Titr" pitchFamily="2" charset="-78"/>
                <a:sym typeface="AGA Arabesque"/>
              </a:rPr>
              <a:t>گفتند: آيا دخترانمان را به همسري بردگان خود درآوريم؟ خداوند متعال اين آيه را نازل كرد.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B Titr" pitchFamily="2" charset="-78"/>
              <a:sym typeface="AGA Arabesque"/>
            </a:endParaRPr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7200" dirty="0" smtClean="0">
                <a:solidFill>
                  <a:srgbClr val="FF0000"/>
                </a:solidFill>
              </a:rPr>
              <a:t>والسلام علیکم ورحمه الله وبرکاته</a:t>
            </a:r>
          </a:p>
          <a:p>
            <a:pPr algn="ctr"/>
            <a:r>
              <a:rPr lang="fa-IR" sz="7200" dirty="0" smtClean="0">
                <a:solidFill>
                  <a:srgbClr val="00B050"/>
                </a:solidFill>
              </a:rPr>
              <a:t>تنظیم کننده محمد علی محسن زاده</a:t>
            </a:r>
            <a:endParaRPr lang="en-US" sz="7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ولایت\emamkhomeyni\Photo Noorozahra (19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645379" y="5934670"/>
            <a:ext cx="549862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fa-I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شادی روح امام </a:t>
            </a:r>
            <a:r>
              <a:rPr lang="fa-I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صلوات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590800"/>
            <a:ext cx="8458200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5400" b="1" dirty="0">
                <a:solidFill>
                  <a:srgbClr val="FF0000"/>
                </a:solidFill>
                <a:effectLst>
                  <a:reflection blurRad="6350" stA="60000" endA="900" endPos="60000" dist="60007" dir="5400000" sy="-100000" algn="bl" rotWithShape="0"/>
                </a:effectLst>
                <a:cs typeface="B Titr" pitchFamily="2" charset="-78"/>
              </a:rPr>
              <a:t>اللهم صلی علی محمد و آل محمد </a:t>
            </a:r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201C544-ED53-4515-9427-49BB8639DBE0}" type="slidenum">
              <a:rPr lang="ar-SA" sz="1200">
                <a:solidFill>
                  <a:srgbClr val="D38E27"/>
                </a:solidFill>
              </a:rPr>
              <a:pPr algn="r"/>
              <a:t>42</a:t>
            </a:fld>
            <a:endParaRPr lang="en-US" sz="1200">
              <a:solidFill>
                <a:srgbClr val="D38E27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algn="ctr"/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B Titr" pitchFamily="2" charset="-78"/>
                <a:sym typeface="AGA Arabesque"/>
              </a:rPr>
              <a:t>. از ابن عباس روايت شده است كه در روز فتح مكّه پيامبر </a:t>
            </a: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B Titr" pitchFamily="2" charset="-78"/>
              </a:rPr>
              <a:t>به بلال دستور داد هنگام ظهر بر بام كعبه رود و اذان گويد. «عتاب بن أسيد» گفت: شكر خداي را كه جان پدرم را گرفت تا چنين روزي را نبيند، و «حارث بن هشام» گفت: محمد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B Titr" pitchFamily="2" charset="-78"/>
                <a:sym typeface="AGA Arabesque"/>
              </a:rPr>
              <a:t> </a:t>
            </a: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B Titr" pitchFamily="2" charset="-78"/>
              </a:rPr>
              <a:t>كسي جز اين كلاغ سياه را نيافت تا براي او اذان بگويد، و ابو سفيان گفت: من چيزي نمي‏گويم زيرا از آن مي‏ترسم كه پروردگار آسمان از آن با خبر شود. پس جبرييل نزد پيامبر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B Titr" pitchFamily="2" charset="-78"/>
              </a:rPr>
              <a:t> </a:t>
            </a: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B Titr" pitchFamily="2" charset="-78"/>
                <a:sym typeface="AGA Arabesque" charset="2"/>
              </a:rPr>
              <a:t>آمد و او را از آنچه گذشته بود، آگاه ساخت. پيامبر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B Titr" pitchFamily="2" charset="-78"/>
              </a:rPr>
              <a:t> </a:t>
            </a: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B Titr" pitchFamily="2" charset="-78"/>
                <a:sym typeface="AGA Arabesque" charset="2"/>
              </a:rPr>
              <a:t>آنان را نزد خود خواند و از آنچه گفته بودند پرسيد و آنان اعتراف كردند و خداوند متعال اين آيه را فروفرستاد.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7311287"/>
        </p:xfrm>
        <a:graphic>
          <a:graphicData uri="http://schemas.openxmlformats.org/drawingml/2006/table">
            <a:tbl>
              <a:tblPr rtl="1"/>
              <a:tblGrid>
                <a:gridCol w="3280066"/>
                <a:gridCol w="5863934"/>
              </a:tblGrid>
              <a:tr h="94496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a-IR" sz="28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B Titr" pitchFamily="2" charset="-78"/>
                        </a:rPr>
                        <a:t>نکات</a:t>
                      </a:r>
                      <a:r>
                        <a:rPr lang="fa-IR" sz="2800" b="1" baseline="0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B Titr" pitchFamily="2" charset="-78"/>
                        </a:rPr>
                        <a:t> </a:t>
                      </a:r>
                      <a:r>
                        <a:rPr lang="fa-IR" sz="28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B Titr" pitchFamily="2" charset="-78"/>
                        </a:rPr>
                        <a:t>تفسیری</a:t>
                      </a:r>
                      <a:r>
                        <a:rPr lang="fa-IR" sz="28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B Titr" pitchFamily="2" charset="-78"/>
                        </a:rPr>
                        <a:t>:</a:t>
                      </a:r>
                      <a:endParaRPr lang="en-US" sz="28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0" marR="11701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B Mitr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436">
                <a:tc gridSpan="2">
                  <a:txBody>
                    <a:bodyPr/>
                    <a:lstStyle/>
                    <a:p>
                      <a:pPr algn="r" rtl="1"/>
                      <a:endParaRPr lang="en-US" sz="800"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64891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a-I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منظور از آفرينش مردم از يك مرد و زن، بازگشت نسب انسانها به «آدم»</a:t>
                      </a:r>
                      <a:br>
                        <a:rPr kumimoji="0" lang="fa-I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a-I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 «حوا» است، بنابراين چون همه از ريشه واحدي هستند معني ندارد كه از نظر نسب و قبيله بر يكديگر افتخار كنند، و اگر خداوند براي هر قبيله</a:t>
                      </a:r>
                      <a:r>
                        <a:rPr kumimoji="0" lang="fa-IR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و</a:t>
                      </a:r>
                      <a:r>
                        <a:rPr kumimoji="0" lang="fa-I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طائفه‏اي ويژگيهايي آفريده براي حفظ نظم زندگي اجتماعي مردم است، چراكه اين تفاوتها سبب شناسايي است، و بدون شناسايي افراد، در اجتماع انساني نظم برپا نمي‏شود، زيرا هر گاه همه يكسان و شبيه يكديگر و همانند بودند، هرج و مرج عظيمي سراسر جامعه انساني را فرا مي‏گرفت.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lnSpc>
                          <a:spcPct val="200000"/>
                        </a:lnSpc>
                      </a:pPr>
                      <a:endParaRPr kumimoji="0"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2  Titr" pitchFamily="2" charset="-78"/>
                      </a:endParaRPr>
                    </a:p>
                    <a:p>
                      <a:pPr algn="r" rtl="1"/>
                      <a:endParaRPr lang="en-US" sz="28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2  Titr" pitchFamily="2" charset="-78"/>
                      </a:endParaRPr>
                    </a:p>
                  </a:txBody>
                  <a:tcPr marL="29508" marR="29508" marT="29508" marB="29508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867400" y="281266"/>
            <a:ext cx="3048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	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ctr" rtl="1"/>
            <a:r>
              <a:rPr lang="fa-IR" sz="4800" dirty="0" smtClean="0"/>
              <a:t>2. «شعوب» به معني گروه عظيمي از مردم و گسترده‏تر از «قبائل» است همانطور كه «شعب» امروز بر يك «ملت» اطلاق مي‏شود.</a:t>
            </a:r>
            <a:endParaRPr lang="en-US" sz="4800" dirty="0" smtClean="0"/>
          </a:p>
          <a:p>
            <a:pPr algn="ctr" rtl="1"/>
            <a:r>
              <a:rPr lang="fa-IR" sz="4800" dirty="0" smtClean="0"/>
              <a:t>. تفسير نمونه، ج 22، ص 197.</a:t>
            </a:r>
            <a:endParaRPr lang="en-US" sz="4800" dirty="0" smtClean="0"/>
          </a:p>
          <a:p>
            <a:pPr algn="ctr"/>
            <a:endParaRPr lang="en-US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 rtl="1"/>
            <a:r>
              <a:rPr lang="fa-IR" sz="2800" dirty="0" smtClean="0"/>
              <a:t>3. قرآن مجيد پس از آنكه بزرگترين مايه مباهات و مفاخره عصر جاهلي يعني نسب و قبيله را بي‌ارزش مي‌شمارد، معيار واقعي برتري را بيان مي‌دارد</a:t>
            </a:r>
            <a:br>
              <a:rPr lang="fa-IR" sz="2800" dirty="0" smtClean="0"/>
            </a:br>
            <a:r>
              <a:rPr lang="fa-IR" sz="2800" dirty="0" smtClean="0"/>
              <a:t>و مي‌فرمايد: «گرامي‏ترين شما نزد خداوند باتقواترين شما است.» به اين ترتيب قرآن کريم تقوا را ملاک برتري بين انسانها مي‌شمارد و تمام ارزشها</a:t>
            </a:r>
            <a:br>
              <a:rPr lang="fa-IR" sz="2800" dirty="0" smtClean="0"/>
            </a:br>
            <a:r>
              <a:rPr lang="fa-IR" sz="2800" dirty="0" smtClean="0"/>
              <a:t>و امتيازات ظاهري و مادي را باطل مي‌کند. و در پايان آيه تاکيد مي‌کند که: «خداوند دانا و آگاه است» و مي‌داند که تقوا ملاک حقيقي برتري و مايه نجات انسانها است نه آنچه برخي از مردم ملاک ارزش و برتري مي‌پندارند.</a:t>
            </a:r>
            <a:endParaRPr lang="en-US" sz="2800" dirty="0" smtClean="0"/>
          </a:p>
          <a:p>
            <a:pPr algn="ctr" rtl="1"/>
            <a:r>
              <a:rPr lang="fa-IR" sz="2800" dirty="0" smtClean="0"/>
              <a:t>. ترجمه تفسير الميزان، ج 18، ص 490.</a:t>
            </a:r>
            <a:endParaRPr lang="en-US" sz="2800" dirty="0" smtClean="0"/>
          </a:p>
          <a:p>
            <a:pPr algn="ctr"/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algn="ctr" rtl="1"/>
            <a:r>
              <a:rPr lang="fa-IR" sz="3600" b="1" dirty="0" smtClean="0"/>
              <a:t>ارزشهاي راستين و ارزشهاي کاذب</a:t>
            </a:r>
            <a:endParaRPr lang="en-US" sz="3600" b="1" i="1" dirty="0" smtClean="0"/>
          </a:p>
          <a:p>
            <a:pPr algn="ctr" rtl="1"/>
            <a:r>
              <a:rPr lang="fa-IR" sz="3600" dirty="0" smtClean="0"/>
              <a:t>اين آيه، همه جامعه انساني را مورد خطاب قرار مي‌دهد و ملاک ارزش‌گذاري و برتري در بين انسانها را بيان مي‌دارد و مي‏فرمايد: «اي مردم! ما شما را</a:t>
            </a:r>
            <a:br>
              <a:rPr lang="fa-IR" sz="3600" dirty="0" smtClean="0"/>
            </a:br>
            <a:r>
              <a:rPr lang="fa-IR" sz="3600" dirty="0" smtClean="0"/>
              <a:t>از يك مرد و زن آفريديم، و شما را تيره‏ها و قبيله‏ها قرار داديم تا يكديگر</a:t>
            </a:r>
            <a:br>
              <a:rPr lang="fa-IR" sz="3600" dirty="0" smtClean="0"/>
            </a:br>
            <a:r>
              <a:rPr lang="fa-IR" sz="3600" dirty="0" smtClean="0"/>
              <a:t>را بشناسيد.»</a:t>
            </a:r>
            <a:endParaRPr lang="en-US" sz="3600" dirty="0" smtClean="0"/>
          </a:p>
          <a:p>
            <a:pPr algn="ctr"/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/>
            <a:r>
              <a:rPr lang="fa-IR" sz="5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B Titr" pitchFamily="2" charset="-78"/>
              </a:rPr>
              <a:t>ب</a:t>
            </a:r>
            <a:r>
              <a:rPr lang="fa-IR" sz="5400" b="1" dirty="0" smtClean="0" bmk="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B Titr" pitchFamily="2" charset="-78"/>
              </a:rPr>
              <a:t>صيرت‌هاي آيه</a:t>
            </a:r>
            <a:r>
              <a:rPr lang="en-US" sz="5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B Titr" pitchFamily="2" charset="-78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B Titr" pitchFamily="2" charset="-78"/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2332</Words>
  <Application>Microsoft Office PowerPoint</Application>
  <PresentationFormat>On-screen Show (4:3)</PresentationFormat>
  <Paragraphs>156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بصيرت‌هاي آيه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iran</dc:creator>
  <cp:lastModifiedBy>fatemeh</cp:lastModifiedBy>
  <cp:revision>283</cp:revision>
  <dcterms:created xsi:type="dcterms:W3CDTF">2012-05-01T14:37:37Z</dcterms:created>
  <dcterms:modified xsi:type="dcterms:W3CDTF">2007-10-20T01:06:37Z</dcterms:modified>
</cp:coreProperties>
</file>