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7">
  <p:sldMasterIdLst>
    <p:sldMasterId id="2147483708" r:id="rId1"/>
  </p:sldMasterIdLst>
  <p:notesMasterIdLst>
    <p:notesMasterId r:id="rId32"/>
  </p:notesMasterIdLst>
  <p:sldIdLst>
    <p:sldId id="267" r:id="rId2"/>
    <p:sldId id="258" r:id="rId3"/>
    <p:sldId id="265" r:id="rId4"/>
    <p:sldId id="330" r:id="rId5"/>
    <p:sldId id="388" r:id="rId6"/>
    <p:sldId id="389" r:id="rId7"/>
    <p:sldId id="260" r:id="rId8"/>
    <p:sldId id="390" r:id="rId9"/>
    <p:sldId id="391" r:id="rId10"/>
    <p:sldId id="392" r:id="rId11"/>
    <p:sldId id="393" r:id="rId12"/>
    <p:sldId id="394" r:id="rId13"/>
    <p:sldId id="395" r:id="rId14"/>
    <p:sldId id="397" r:id="rId15"/>
    <p:sldId id="339" r:id="rId16"/>
    <p:sldId id="399" r:id="rId17"/>
    <p:sldId id="398" r:id="rId18"/>
    <p:sldId id="376" r:id="rId19"/>
    <p:sldId id="400" r:id="rId20"/>
    <p:sldId id="401" r:id="rId21"/>
    <p:sldId id="372" r:id="rId22"/>
    <p:sldId id="402" r:id="rId23"/>
    <p:sldId id="403" r:id="rId24"/>
    <p:sldId id="405" r:id="rId25"/>
    <p:sldId id="275" r:id="rId26"/>
    <p:sldId id="268" r:id="rId27"/>
    <p:sldId id="286" r:id="rId28"/>
    <p:sldId id="387" r:id="rId29"/>
    <p:sldId id="315" r:id="rId30"/>
    <p:sldId id="31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71" autoAdjust="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7A7-EB4E-4228-ACCC-9F74079926E1}" type="datetimeFigureOut">
              <a:rPr lang="en-US" smtClean="0"/>
              <a:pPr/>
              <a:t>11/5/2007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2C121-7319-49AB-A3AA-57F61400CAFB}" type="slidenum">
              <a:rPr lang="en-US" smtClean="0"/>
              <a:pPr/>
              <a:t>‹#›</a:t>
            </a:fld>
            <a:endParaRPr lang="en-US"/>
          </a:p>
        </p:txBody>
      </p:sp>
    </p:spTree>
    <p:extLst>
      <p:ext uri="{BB962C8B-B14F-4D97-AF65-F5344CB8AC3E}">
        <p14:creationId xmlns="" xmlns:p14="http://schemas.microsoft.com/office/powerpoint/2010/main" val="194567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B68034-B2D7-42BA-805D-736E86B2C36F}" type="datetimeFigureOut">
              <a:rPr lang="en-US" smtClean="0"/>
              <a:pPr/>
              <a:t>11/5/2007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9F8ADC-7E52-4859-B476-687E05F7F8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B68034-B2D7-42BA-805D-736E86B2C36F}" type="datetimeFigureOut">
              <a:rPr lang="en-US" smtClean="0"/>
              <a:pPr/>
              <a:t>11/5/2007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B68034-B2D7-42BA-805D-736E86B2C36F}" type="datetimeFigureOut">
              <a:rPr lang="en-US" smtClean="0"/>
              <a:pPr/>
              <a:t>11/5/2007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B68034-B2D7-42BA-805D-736E86B2C36F}" type="datetimeFigureOut">
              <a:rPr lang="en-US" smtClean="0"/>
              <a:pPr/>
              <a:t>11/5/2007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B68034-B2D7-42BA-805D-736E86B2C36F}" type="datetimeFigureOut">
              <a:rPr lang="en-US" smtClean="0"/>
              <a:pPr/>
              <a:t>11/5/2007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B68034-B2D7-42BA-805D-736E86B2C36F}" type="datetimeFigureOut">
              <a:rPr lang="en-US" smtClean="0"/>
              <a:pPr/>
              <a:t>11/5/2007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B68034-B2D7-42BA-805D-736E86B2C36F}" type="datetimeFigureOut">
              <a:rPr lang="en-US" smtClean="0"/>
              <a:pPr/>
              <a:t>11/5/2007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B68034-B2D7-42BA-805D-736E86B2C36F}" type="datetimeFigureOut">
              <a:rPr lang="en-US" smtClean="0"/>
              <a:pPr/>
              <a:t>11/5/2007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68034-B2D7-42BA-805D-736E86B2C36F}" type="datetimeFigureOut">
              <a:rPr lang="en-US" smtClean="0"/>
              <a:pPr/>
              <a:t>11/5/2007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B68034-B2D7-42BA-805D-736E86B2C36F}" type="datetimeFigureOut">
              <a:rPr lang="en-US" smtClean="0"/>
              <a:pPr/>
              <a:t>11/5/2007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B68034-B2D7-42BA-805D-736E86B2C36F}" type="datetimeFigureOut">
              <a:rPr lang="en-US" smtClean="0"/>
              <a:pPr/>
              <a:t>11/5/2007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9F8ADC-7E52-4859-B476-687E05F7F81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B68034-B2D7-42BA-805D-736E86B2C36F}" type="datetimeFigureOut">
              <a:rPr lang="en-US" smtClean="0"/>
              <a:pPr/>
              <a:t>11/5/2007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9F8ADC-7E52-4859-B476-687E05F7F81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9"/>
          <p:cNvSpPr>
            <a:spLocks noChangeArrowheads="1"/>
          </p:cNvSpPr>
          <p:nvPr/>
        </p:nvSpPr>
        <p:spPr bwMode="auto">
          <a:xfrm>
            <a:off x="304800" y="533400"/>
            <a:ext cx="9144000" cy="457200"/>
          </a:xfrm>
          <a:prstGeom prst="rect">
            <a:avLst/>
          </a:prstGeom>
          <a:noFill/>
          <a:ln w="9525">
            <a:noFill/>
            <a:miter lim="800000"/>
            <a:headEnd/>
            <a:tailEnd/>
          </a:ln>
        </p:spPr>
        <p:txBody>
          <a:bodyPr wrap="none" anchor="ctr">
            <a:spAutoFit/>
          </a:bodyPr>
          <a:lstStyle/>
          <a:p>
            <a:pPr eaLnBrk="0" hangingPunct="0">
              <a:tabLst>
                <a:tab pos="1843088" algn="l"/>
              </a:tabLst>
            </a:pPr>
            <a:r>
              <a:rPr lang="en-US" sz="1100"/>
              <a:t/>
            </a:r>
            <a:br>
              <a:rPr lang="en-US" sz="1100"/>
            </a:br>
            <a:endParaRPr lang="en-US"/>
          </a:p>
          <a:p>
            <a:pPr eaLnBrk="0" hangingPunct="0">
              <a:tabLst>
                <a:tab pos="1843088" algn="l"/>
              </a:tabLst>
            </a:pPr>
            <a:endParaRPr lang="en-US"/>
          </a:p>
        </p:txBody>
      </p:sp>
      <p:pic>
        <p:nvPicPr>
          <p:cNvPr id="8209" name="Picture 1"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pic>
        <p:nvPicPr>
          <p:cNvPr id="8210" name="Picture 2"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sp>
        <p:nvSpPr>
          <p:cNvPr id="8212" name="Rectangle 31"/>
          <p:cNvSpPr>
            <a:spLocks noChangeArrowheads="1"/>
          </p:cNvSpPr>
          <p:nvPr/>
        </p:nvSpPr>
        <p:spPr bwMode="auto">
          <a:xfrm>
            <a:off x="685800" y="5334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8214" name="Rectangle 15"/>
          <p:cNvSpPr>
            <a:spLocks noChangeArrowheads="1"/>
          </p:cNvSpPr>
          <p:nvPr/>
        </p:nvSpPr>
        <p:spPr bwMode="auto">
          <a:xfrm>
            <a:off x="1447800" y="2362200"/>
            <a:ext cx="4343400" cy="1569660"/>
          </a:xfrm>
          <a:prstGeom prst="rect">
            <a:avLst/>
          </a:prstGeom>
          <a:noFill/>
          <a:ln w="9525">
            <a:noFill/>
            <a:miter lim="800000"/>
            <a:headEnd/>
            <a:tailEnd/>
          </a:ln>
        </p:spPr>
        <p:txBody>
          <a:bodyPr wrap="square">
            <a:spAutoFit/>
          </a:bodyPr>
          <a:lstStyle/>
          <a:p>
            <a:pPr algn="r" rtl="1" eaLnBrk="0" hangingPunct="0"/>
            <a:r>
              <a:rPr lang="fa-IR" sz="4800" dirty="0" smtClean="0">
                <a:solidFill>
                  <a:srgbClr val="C00000"/>
                </a:solidFill>
                <a:latin typeface="B Mitra" pitchFamily="2" charset="-78"/>
                <a:cs typeface="B Titr" pitchFamily="2" charset="-78"/>
              </a:rPr>
              <a:t>درس ششم </a:t>
            </a:r>
            <a:endParaRPr lang="en-US" sz="4800" dirty="0" smtClean="0">
              <a:solidFill>
                <a:srgbClr val="C00000"/>
              </a:solidFill>
              <a:latin typeface="B Mitra" pitchFamily="2" charset="-78"/>
              <a:cs typeface="B Titr" pitchFamily="2" charset="-78"/>
            </a:endParaRPr>
          </a:p>
          <a:p>
            <a:pPr algn="r" rtl="1" eaLnBrk="0" hangingPunct="0"/>
            <a:endParaRPr lang="en-US" sz="4800" dirty="0">
              <a:latin typeface="B Mitra" pitchFamily="2" charset="-78"/>
              <a:cs typeface="B Titr" pitchFamily="2" charset="-78"/>
            </a:endParaRPr>
          </a:p>
        </p:txBody>
      </p:sp>
      <p:sp>
        <p:nvSpPr>
          <p:cNvPr id="28673" name="Rectangle 1"/>
          <p:cNvSpPr>
            <a:spLocks noChangeArrowheads="1"/>
          </p:cNvSpPr>
          <p:nvPr/>
        </p:nvSpPr>
        <p:spPr bwMode="auto">
          <a:xfrm>
            <a:off x="3048000" y="3733800"/>
            <a:ext cx="2819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a-IR" sz="3600" dirty="0" smtClean="0">
                <a:ln>
                  <a:solidFill>
                    <a:sysClr val="windowText" lastClr="000000"/>
                  </a:solidFill>
                </a:ln>
                <a:solidFill>
                  <a:schemeClr val="tx2">
                    <a:lumMod val="60000"/>
                    <a:lumOff val="40000"/>
                  </a:schemeClr>
                </a:solidFill>
                <a:cs typeface="B Esfehan" pitchFamily="2" charset="-78"/>
              </a:rPr>
              <a:t>برادري اسلامي</a:t>
            </a: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2800" dirty="0"/>
              <a:t>3. کلمه «برادر» در فرهنگ مردم مسلمان از بار معنايي والايي برخوردار است. به همين دليل اسلام براي ما كلمه «اخ» ‌و برادر ‌را برگزيده است تا از اين مطلب آگاه باشيم که صله و پيوند ‌ما ‌با يكديگر مادّي نيست و با معيار ارزشهاي مادي و سرزميني سنجيده نمي‌شود، بلكه معياري است اصولي و برخاسته ‌از‌ رابطه ‌هر‌يك از ما ‌با دين‌. به گونه‌اي که دين به منزلة پدري محسوب مي‌شود ‌که اصل‌و ريشه وجودِ هر مسلمان ‌است و ‌هر‌چه ارتباط ‌ما ‌با اصل، ‌نيرومندتر</a:t>
            </a:r>
          </a:p>
          <a:p>
            <a:pPr algn="ctr"/>
            <a:r>
              <a:rPr lang="fa-IR" sz="2800" dirty="0"/>
              <a:t>و شديدتر شود، ارتباط ميان خودمان با يكديگر نيز قوت و شدت بيشتري</a:t>
            </a:r>
          </a:p>
          <a:p>
            <a:pPr algn="ctr"/>
            <a:r>
              <a:rPr lang="fa-IR" sz="2800" dirty="0"/>
              <a:t>پيدا خواهد </a:t>
            </a:r>
            <a:r>
              <a:rPr lang="fa-IR" sz="2800" dirty="0" smtClean="0"/>
              <a:t>كرد</a:t>
            </a:r>
            <a:endParaRPr lang="fa-IR" sz="2800" dirty="0"/>
          </a:p>
          <a:p>
            <a:pPr algn="ctr"/>
            <a:endParaRPr lang="en-US" sz="2800" dirty="0"/>
          </a:p>
        </p:txBody>
      </p:sp>
    </p:spTree>
    <p:extLst>
      <p:ext uri="{BB962C8B-B14F-4D97-AF65-F5344CB8AC3E}">
        <p14:creationId xmlns="" xmlns:p14="http://schemas.microsoft.com/office/powerpoint/2010/main" val="292395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3600" dirty="0"/>
              <a:t>‌به همين سبب در حديثي از امام </a:t>
            </a:r>
            <a:r>
              <a:rPr lang="fa-IR" sz="3600" dirty="0" smtClean="0"/>
              <a:t>صادق </a:t>
            </a:r>
            <a:r>
              <a:rPr lang="fa-IR" sz="3600" dirty="0"/>
              <a:t>آمده است‌:</a:t>
            </a:r>
          </a:p>
          <a:p>
            <a:pPr algn="ctr"/>
            <a:r>
              <a:rPr lang="fa-IR" sz="3600" dirty="0"/>
              <a:t>الْمُؤْمِنُ أَخُو الْمُؤْمِنِ كَالْجَسَدِ الْوَاحِدِ إِنِ اشْتَكَي شَيئاً مِنْهُ وَجَدَ أَلَمَ ذَلِكَ فِي سَائِرِ جَسَدِهِ وَ أَرْوَاحُهُمَا مِنْ رُوحٍ وَاحِدَةٍ. </a:t>
            </a:r>
          </a:p>
          <a:p>
            <a:pPr algn="ctr"/>
            <a:r>
              <a:rPr lang="fa-IR" sz="3600" dirty="0"/>
              <a:t>مؤمن برادر مؤمن است همچون جسد واحد، ‌که چون پاره‌اي از آن‌، ‌از چيزي ناراحت شود، دردِ ‌آن را در ساير قسمتهاي بدن احساس خواهد كرد، و ارواح آنان از روحي يگانه به وجود آمده است.</a:t>
            </a:r>
          </a:p>
          <a:p>
            <a:pPr algn="ctr"/>
            <a:endParaRPr lang="en-US" sz="3600" dirty="0"/>
          </a:p>
        </p:txBody>
      </p:sp>
    </p:spTree>
    <p:extLst>
      <p:ext uri="{BB962C8B-B14F-4D97-AF65-F5344CB8AC3E}">
        <p14:creationId xmlns="" xmlns:p14="http://schemas.microsoft.com/office/powerpoint/2010/main" val="417872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3200" dirty="0"/>
              <a:t>4. اسلام تشريعات و مقررات فراواني براي تنظيم روابط ميان مؤمنان</a:t>
            </a:r>
          </a:p>
          <a:p>
            <a:pPr algn="ctr"/>
            <a:r>
              <a:rPr lang="fa-IR" sz="3200" dirty="0"/>
              <a:t>وضع كرده است، ولي در‌صورتي که از هدف والاي آنها آگاه نباشيم و نتوانيم آنها را با زندگي خويش تطبيق دهيم به هدف تجسم‌يافته‌اي ‌در پي‌ريزي</a:t>
            </a:r>
          </a:p>
          <a:p>
            <a:pPr algn="ctr"/>
            <a:r>
              <a:rPr lang="fa-IR" sz="3200" dirty="0"/>
              <a:t>حالت برادري ميان مؤمنين نخواهيم رسيد و ‌از آن سود چنداني به دست نخواهيم آورد. بنابر اين توجه مسلمانان به اجراي کامل قوانين ديني است</a:t>
            </a:r>
          </a:p>
          <a:p>
            <a:pPr algn="ctr"/>
            <a:r>
              <a:rPr lang="fa-IR" sz="3200" dirty="0"/>
              <a:t>که راههاي بسته را براي آنان باز کرده و از هرج و مرج در روابط اجتماعي خواهد کاست.</a:t>
            </a:r>
          </a:p>
          <a:p>
            <a:pPr algn="ctr"/>
            <a:endParaRPr lang="en-US" sz="3200" dirty="0"/>
          </a:p>
        </p:txBody>
      </p:sp>
    </p:spTree>
    <p:extLst>
      <p:ext uri="{BB962C8B-B14F-4D97-AF65-F5344CB8AC3E}">
        <p14:creationId xmlns="" xmlns:p14="http://schemas.microsoft.com/office/powerpoint/2010/main" val="85673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normAutofit/>
          </a:bodyPr>
          <a:lstStyle/>
          <a:p>
            <a:pPr algn="ctr"/>
            <a:r>
              <a:rPr lang="fa-IR" sz="4000" dirty="0"/>
              <a:t>5. در پايان آيه مي‌فرمايد: وَاتَّقُوا اللّهَ لَعَلَّكُم تُرحَمُون‌َ و ‌از‌‌خدا بترسيد و ‌باشد که مشمول رحمت او شويد. يعني رحمت و صلوات و بركات او بر كساني نازل مي‌شود ‌که با يكديگر روابط حسنه برقرار مي‌كنند و به يكديگر نيكي مي‌كنند، بدان جهت که در گزاردن حقوق برادران، مطيع فرمان اويند.</a:t>
            </a:r>
            <a:endParaRPr lang="en-US" sz="4000" dirty="0"/>
          </a:p>
        </p:txBody>
      </p:sp>
    </p:spTree>
    <p:extLst>
      <p:ext uri="{BB962C8B-B14F-4D97-AF65-F5344CB8AC3E}">
        <p14:creationId xmlns="" xmlns:p14="http://schemas.microsoft.com/office/powerpoint/2010/main" val="1505594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fa-IR" dirty="0" smtClean="0"/>
              <a:t>اخوت وبرادری</a:t>
            </a:r>
            <a:endParaRPr lang="en-US" dirty="0"/>
          </a:p>
        </p:txBody>
      </p:sp>
      <p:sp>
        <p:nvSpPr>
          <p:cNvPr id="3" name="Content Placeholder 2"/>
          <p:cNvSpPr>
            <a:spLocks noGrp="1"/>
          </p:cNvSpPr>
          <p:nvPr>
            <p:ph idx="1"/>
          </p:nvPr>
        </p:nvSpPr>
        <p:spPr/>
        <p:txBody>
          <a:bodyPr>
            <a:normAutofit/>
          </a:bodyPr>
          <a:lstStyle/>
          <a:p>
            <a:pPr algn="ctr"/>
            <a:r>
              <a:rPr lang="fa-IR" sz="3600" dirty="0"/>
              <a:t>اسلام، نه‌تنها در لفظ و در شعار كه در عمل و تعهدهاي متقابل نيز همه </a:t>
            </a:r>
            <a:r>
              <a:rPr lang="fa-IR" sz="3600" dirty="0" smtClean="0"/>
              <a:t>خواهرو </a:t>
            </a:r>
            <a:r>
              <a:rPr lang="fa-IR" sz="3600" dirty="0"/>
              <a:t>برادرند. در روايات اسلامي نيز روي اين مساله تاكيد فراوان شده،</a:t>
            </a:r>
          </a:p>
          <a:p>
            <a:pPr algn="ctr"/>
            <a:r>
              <a:rPr lang="fa-IR" sz="3600" dirty="0"/>
              <a:t>و مخصوصا جنبه‏هاي عملي آن ارائه گرديده است كه به عنوان نمونه چند حديث پر محتواي زير را از نظر مي‏گذرانيم:</a:t>
            </a:r>
          </a:p>
          <a:p>
            <a:pPr algn="ctr"/>
            <a:endParaRPr lang="en-US" sz="3600" dirty="0"/>
          </a:p>
        </p:txBody>
      </p:sp>
    </p:spTree>
    <p:extLst>
      <p:ext uri="{BB962C8B-B14F-4D97-AF65-F5344CB8AC3E}">
        <p14:creationId xmlns="" xmlns:p14="http://schemas.microsoft.com/office/powerpoint/2010/main" val="2374833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319922272"/>
              </p:ext>
            </p:extLst>
          </p:nvPr>
        </p:nvGraphicFramePr>
        <p:xfrm>
          <a:off x="-39914" y="152401"/>
          <a:ext cx="9183913" cy="6705600"/>
        </p:xfrm>
        <a:graphic>
          <a:graphicData uri="http://schemas.openxmlformats.org/drawingml/2006/table">
            <a:tbl>
              <a:tblPr rtl="1"/>
              <a:tblGrid>
                <a:gridCol w="5071039"/>
                <a:gridCol w="4112874"/>
              </a:tblGrid>
              <a:tr h="582704">
                <a:tc>
                  <a:txBody>
                    <a:bodyPr/>
                    <a:lstStyle/>
                    <a:p>
                      <a:pPr marL="0" marR="0" algn="r" rtl="1">
                        <a:spcBef>
                          <a:spcPts val="600"/>
                        </a:spcBef>
                        <a:spcAft>
                          <a:spcPts val="0"/>
                        </a:spcAft>
                      </a:pPr>
                      <a:endParaRPr lang="en-US" sz="3200" dirty="0">
                        <a:solidFill>
                          <a:schemeClr val="bg1"/>
                        </a:solidFill>
                        <a:latin typeface="Calibri"/>
                        <a:ea typeface="Calibri"/>
                        <a:cs typeface="2  Titr" pitchFamily="2" charset="-78"/>
                      </a:endParaRPr>
                    </a:p>
                  </a:txBody>
                  <a:tcPr marL="0" marR="117016" marT="0" marB="0" anchor="ctr">
                    <a:lnL>
                      <a:noFill/>
                    </a:lnL>
                    <a:lnR>
                      <a:noFill/>
                    </a:lnR>
                    <a:lnT>
                      <a:noFill/>
                    </a:lnT>
                    <a:lnB>
                      <a:noFill/>
                    </a:lnB>
                    <a:solidFill>
                      <a:srgbClr val="344A78"/>
                    </a:solidFill>
                  </a:tcPr>
                </a:tc>
                <a:tc>
                  <a:txBody>
                    <a:bodyPr/>
                    <a:lstStyle/>
                    <a:p>
                      <a:pPr marL="0" marR="0" algn="r" rtl="1">
                        <a:spcBef>
                          <a:spcPts val="600"/>
                        </a:spcBef>
                        <a:spcAft>
                          <a:spcPts val="1600"/>
                        </a:spcAft>
                      </a:pPr>
                      <a:r>
                        <a:rPr lang="en-US" sz="900" dirty="0">
                          <a:latin typeface="Calibri"/>
                          <a:ea typeface="Calibri"/>
                          <a:cs typeface="B Mitra"/>
                        </a:rPr>
                        <a:t> </a:t>
                      </a:r>
                    </a:p>
                  </a:txBody>
                  <a:tcPr marL="0" marR="0" marT="0" marB="0" anchor="ctr">
                    <a:lnL>
                      <a:noFill/>
                    </a:lnL>
                    <a:lnR>
                      <a:noFill/>
                    </a:lnR>
                    <a:lnT>
                      <a:noFill/>
                    </a:lnT>
                    <a:lnB>
                      <a:noFill/>
                    </a:lnB>
                  </a:tcPr>
                </a:tc>
              </a:tr>
              <a:tr h="122408">
                <a:tc gridSpan="2">
                  <a:txBody>
                    <a:bodyPr/>
                    <a:lstStyle/>
                    <a:p>
                      <a:pPr algn="r" rtl="1"/>
                      <a:endParaRPr lang="en-US" sz="800">
                        <a:latin typeface="Calibri"/>
                      </a:endParaRPr>
                    </a:p>
                  </a:txBody>
                  <a:tcPr marL="0" marR="0" marT="0" marB="0" anchor="ctr">
                    <a:lnL>
                      <a:noFill/>
                    </a:lnL>
                    <a:lnT>
                      <a:noFill/>
                    </a:lnT>
                    <a:lnB>
                      <a:noFill/>
                    </a:lnB>
                    <a:solidFill>
                      <a:srgbClr val="344A78"/>
                    </a:solidFill>
                  </a:tcPr>
                </a:tc>
                <a:tc hMerge="1">
                  <a:txBody>
                    <a:bodyPr/>
                    <a:lstStyle/>
                    <a:p>
                      <a:endParaRPr lang="en-US"/>
                    </a:p>
                  </a:txBody>
                  <a:tcPr/>
                </a:tc>
              </a:tr>
              <a:tr h="6000488">
                <a:tc gridSpan="2">
                  <a:txBody>
                    <a:bodyPr/>
                    <a:lstStyle/>
                    <a:p>
                      <a:pPr algn="r" rtl="1">
                        <a:lnSpc>
                          <a:spcPct val="200000"/>
                        </a:lnSpc>
                      </a:pPr>
                      <a:r>
                        <a:rPr lang="fa-IR" sz="3600" dirty="0" smtClean="0">
                          <a:solidFill>
                            <a:srgbClr val="000000"/>
                          </a:solidFill>
                          <a:latin typeface="Tahoma"/>
                          <a:ea typeface="Times New Roman"/>
                          <a:cs typeface="B Mitra"/>
                        </a:rPr>
                        <a:t>پيامبر </a:t>
                      </a:r>
                      <a:r>
                        <a:rPr lang="fa-IR" sz="3600" dirty="0" smtClean="0">
                          <a:solidFill>
                            <a:srgbClr val="000000"/>
                          </a:solidFill>
                          <a:latin typeface="Tahoma"/>
                          <a:ea typeface="Times New Roman"/>
                          <a:cs typeface="B Mitra"/>
                        </a:rPr>
                        <a:t>گرامي اسلام (ص)  مي‌فرمايد:</a:t>
                      </a:r>
                    </a:p>
                    <a:p>
                      <a:pPr algn="r" rtl="1">
                        <a:lnSpc>
                          <a:spcPct val="200000"/>
                        </a:lnSpc>
                      </a:pPr>
                      <a:r>
                        <a:rPr lang="fa-IR" sz="3600" dirty="0" smtClean="0">
                          <a:solidFill>
                            <a:srgbClr val="000000"/>
                          </a:solidFill>
                          <a:latin typeface="Tahoma"/>
                          <a:ea typeface="Times New Roman"/>
                          <a:cs typeface="B Mitra"/>
                        </a:rPr>
                        <a:t>مثل الاخوين مثل اليدين تغسل احداهما الاخری.</a:t>
                      </a:r>
                    </a:p>
                    <a:p>
                      <a:pPr algn="r" rtl="1">
                        <a:lnSpc>
                          <a:spcPct val="200000"/>
                        </a:lnSpc>
                      </a:pPr>
                      <a:r>
                        <a:rPr lang="fa-IR" sz="3600" dirty="0" smtClean="0">
                          <a:solidFill>
                            <a:srgbClr val="000000"/>
                          </a:solidFill>
                          <a:latin typeface="Tahoma"/>
                          <a:ea typeface="Times New Roman"/>
                          <a:cs typeface="B Mitra"/>
                        </a:rPr>
                        <a:t>دو برادر ديني همانند دو دستند كه هر كدام ديگري را مي‏شويد! (با يكديگر كمال همكاري را دارند و عيوب هم را پاك مي‏كنند)</a:t>
                      </a:r>
                    </a:p>
                    <a:p>
                      <a:pPr algn="r" rtl="1">
                        <a:lnSpc>
                          <a:spcPct val="200000"/>
                        </a:lnSpc>
                      </a:pPr>
                      <a:endParaRPr lang="en-US" sz="2800" dirty="0">
                        <a:solidFill>
                          <a:srgbClr val="000000"/>
                        </a:solidFill>
                        <a:latin typeface="Tahoma"/>
                        <a:ea typeface="Times New Roman"/>
                        <a:cs typeface="B Mitra"/>
                      </a:endParaRPr>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
        <p:nvSpPr>
          <p:cNvPr id="25601" name="Rectangle 1"/>
          <p:cNvSpPr>
            <a:spLocks noChangeArrowheads="1"/>
          </p:cNvSpPr>
          <p:nvPr/>
        </p:nvSpPr>
        <p:spPr bwMode="auto">
          <a:xfrm>
            <a:off x="5867400" y="281266"/>
            <a:ext cx="3048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962275" algn="ctr"/>
              </a:tabLst>
            </a:pPr>
            <a:r>
              <a:rPr kumimoji="0" lang="fa-IR" sz="1200" b="0" i="0" u="none" strike="noStrike" cap="none" normalizeH="0" baseline="0" dirty="0" smtClean="0">
                <a:ln>
                  <a:noFill/>
                </a:ln>
                <a:solidFill>
                  <a:srgbClr val="C00000"/>
                </a:solidFill>
                <a:effectLst/>
                <a:latin typeface="Arial" pitchFamily="34" charset="0"/>
                <a:ea typeface="Calibri" pitchFamily="34" charset="0"/>
                <a:cs typeface="B Titr"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2275"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9" name="Rectangle 1"/>
          <p:cNvSpPr>
            <a:spLocks noChangeArrowheads="1"/>
          </p:cNvSpPr>
          <p:nvPr/>
        </p:nvSpPr>
        <p:spPr bwMode="auto">
          <a:xfrm>
            <a:off x="4038600" y="114019"/>
            <a:ext cx="5105400" cy="884821"/>
          </a:xfrm>
          <a:prstGeom prst="rect">
            <a:avLst/>
          </a:prstGeom>
          <a:noFill/>
          <a:ln w="9525">
            <a:noFill/>
            <a:miter lim="800000"/>
            <a:headEnd/>
            <a:tailEnd/>
          </a:ln>
          <a:effectLst/>
        </p:spPr>
        <p:txBody>
          <a:bodyPr vert="horz" wrap="square" lIns="0" tIns="114264" rIns="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dirty="0" smtClean="0">
                <a:ln>
                  <a:noFill/>
                </a:ln>
                <a:solidFill>
                  <a:schemeClr val="bg1"/>
                </a:solidFill>
                <a:effectLst/>
                <a:latin typeface="Arial" pitchFamily="34" charset="0"/>
                <a:ea typeface="Calibri" pitchFamily="34" charset="0"/>
                <a:cs typeface="B Titr" pitchFamily="2" charset="-78"/>
              </a:rPr>
              <a:t>ا</a:t>
            </a:r>
            <a:r>
              <a:rPr kumimoji="0" lang="fa-IR" sz="3200" b="1" i="0" u="none" strike="noStrike" cap="none" normalizeH="0" baseline="0" dirty="0" smtClean="0" bmk="">
                <a:ln>
                  <a:noFill/>
                </a:ln>
                <a:solidFill>
                  <a:schemeClr val="bg1"/>
                </a:solidFill>
                <a:effectLst/>
                <a:latin typeface="Arial" pitchFamily="34" charset="0"/>
                <a:ea typeface="Calibri" pitchFamily="34" charset="0"/>
                <a:cs typeface="B Titr" pitchFamily="2" charset="-78"/>
              </a:rPr>
              <a:t>خوت و برادري در روايات</a:t>
            </a:r>
            <a:endParaRPr kumimoji="0" lang="en-US" sz="3200" b="1" i="1" u="none" strike="noStrike" cap="none" normalizeH="0" baseline="0" dirty="0" smtClean="0">
              <a:ln>
                <a:noFill/>
              </a:ln>
              <a:solidFill>
                <a:schemeClr val="bg1"/>
              </a:solidFill>
              <a:effectLst/>
              <a:latin typeface="Arial" pitchFamily="34" charset="0"/>
              <a:ea typeface="Calibri" pitchFamily="34" charset="0"/>
              <a:cs typeface="B Titr"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normAutofit lnSpcReduction="10000"/>
          </a:bodyPr>
          <a:lstStyle/>
          <a:p>
            <a:pPr algn="ctr"/>
            <a:r>
              <a:rPr lang="fa-IR" sz="3200" dirty="0" smtClean="0"/>
              <a:t>جابر جعفي </a:t>
            </a:r>
            <a:r>
              <a:rPr lang="fa-IR" sz="3200" dirty="0"/>
              <a:t>مي‌گويد: نزد ابوجعفر (امام </a:t>
            </a:r>
            <a:r>
              <a:rPr lang="fa-IR" sz="3200" dirty="0" smtClean="0"/>
              <a:t>باقر) </a:t>
            </a:r>
            <a:r>
              <a:rPr lang="fa-IR" sz="3200" dirty="0" smtClean="0"/>
              <a:t>حاضر شدم و ‌به او گفتم‌ </a:t>
            </a:r>
            <a:endParaRPr lang="fa-IR" sz="3200" dirty="0" smtClean="0"/>
          </a:p>
          <a:p>
            <a:pPr algn="ctr"/>
            <a:endParaRPr lang="fa-IR" sz="3200" dirty="0" smtClean="0"/>
          </a:p>
          <a:p>
            <a:pPr algn="ctr"/>
            <a:r>
              <a:rPr lang="fa-IR" sz="3200" dirty="0" smtClean="0"/>
              <a:t>: </a:t>
            </a:r>
            <a:r>
              <a:rPr lang="fa-IR" sz="3200" dirty="0"/>
              <a:t>فدايت </a:t>
            </a:r>
            <a:r>
              <a:rPr lang="fa-IR" sz="3200" dirty="0" smtClean="0"/>
              <a:t>شوم‌ </a:t>
            </a:r>
            <a:r>
              <a:rPr lang="fa-IR" sz="3200" dirty="0"/>
              <a:t>بسا هست که بي‌آنکه مصيبتي به من رسيده باشد يا ‌گرفتار كاري بوده </a:t>
            </a:r>
            <a:r>
              <a:rPr lang="fa-IR" sz="3200" dirty="0" smtClean="0"/>
              <a:t>باشم‌ </a:t>
            </a:r>
            <a:r>
              <a:rPr lang="fa-IR" sz="3200" dirty="0"/>
              <a:t>غمناك و محزونم و چنان است که اهل خانه و دوستانم آن را احساس مي‌كنند، و او گفت‌: «</a:t>
            </a:r>
            <a:r>
              <a:rPr lang="fa-IR" sz="3200" dirty="0" smtClean="0"/>
              <a:t>آري‌ </a:t>
            </a:r>
            <a:r>
              <a:rPr lang="fa-IR" sz="3200" dirty="0"/>
              <a:t>اي جابر؟ خداي عزّوجل‌ّ مؤمنان را از طينت بهشتي آفريد و ‌از باد روح خود در آن دميد و ‌به همين سبب است که مؤمن همچون برادر پدر و مادري مؤمن است، پس چون روحي از اين روحها ‌در شهري از شهرها گرفتار و اندوهناك شود، ديگران به خاطر او محزون مي‌شوند زيرا که از اويند». </a:t>
            </a:r>
            <a:endParaRPr lang="en-US" sz="3200" dirty="0"/>
          </a:p>
        </p:txBody>
      </p:sp>
    </p:spTree>
    <p:extLst>
      <p:ext uri="{BB962C8B-B14F-4D97-AF65-F5344CB8AC3E}">
        <p14:creationId xmlns="" xmlns:p14="http://schemas.microsoft.com/office/powerpoint/2010/main" val="2626593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562600"/>
          </a:xfrm>
        </p:spPr>
        <p:txBody>
          <a:bodyPr>
            <a:normAutofit/>
          </a:bodyPr>
          <a:lstStyle/>
          <a:p>
            <a:pPr algn="ctr"/>
            <a:r>
              <a:rPr lang="fa-IR" sz="4000" dirty="0"/>
              <a:t>قَالَ </a:t>
            </a:r>
            <a:r>
              <a:rPr lang="fa-IR" sz="4000" dirty="0" smtClean="0"/>
              <a:t>الصادق </a:t>
            </a:r>
            <a:r>
              <a:rPr lang="fa-IR" sz="4000" dirty="0"/>
              <a:t>: إِنَّ الْمُؤْمِنَ أَخُو الْمُؤْمِنِ عَيْنُهُ وَ دَلِيلُهُ لَا يَخُونُهُ وَ لَا يَظْلِمُهُ وَ </a:t>
            </a:r>
            <a:endParaRPr lang="fa-IR" sz="4000" dirty="0" smtClean="0"/>
          </a:p>
          <a:p>
            <a:pPr algn="ctr"/>
            <a:r>
              <a:rPr lang="fa-IR" sz="4000" dirty="0" smtClean="0"/>
              <a:t>لَا </a:t>
            </a:r>
            <a:r>
              <a:rPr lang="fa-IR" sz="4000" dirty="0"/>
              <a:t>يَغُشُّهُ وَ لَا يَعِدُهُ عِدَةً فَيُخْلِفَهُ </a:t>
            </a:r>
          </a:p>
          <a:p>
            <a:pPr algn="ctr"/>
            <a:r>
              <a:rPr lang="fa-IR" sz="4000" dirty="0"/>
              <a:t>امام </a:t>
            </a:r>
            <a:r>
              <a:rPr lang="fa-IR" sz="4000" dirty="0" smtClean="0"/>
              <a:t>صادق </a:t>
            </a:r>
            <a:r>
              <a:rPr lang="fa-IR" sz="4000" dirty="0"/>
              <a:t>مي‌فرمايد: مؤمن برادر مومن است. چشم او و راهنماي اوست. به او خيانت نمي‌کند و ظلم روانمي‌دارد. او را فريب نمي‌دهد</a:t>
            </a:r>
          </a:p>
          <a:p>
            <a:pPr algn="ctr"/>
            <a:r>
              <a:rPr lang="fa-IR" sz="4000" dirty="0"/>
              <a:t>و خلف وعده نمي‌نمايد.</a:t>
            </a:r>
          </a:p>
          <a:p>
            <a:pPr algn="ctr"/>
            <a:endParaRPr lang="en-US" sz="4000" dirty="0"/>
          </a:p>
        </p:txBody>
      </p:sp>
    </p:spTree>
    <p:extLst>
      <p:ext uri="{BB962C8B-B14F-4D97-AF65-F5344CB8AC3E}">
        <p14:creationId xmlns="" xmlns:p14="http://schemas.microsoft.com/office/powerpoint/2010/main" val="1219102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342485218"/>
              </p:ext>
            </p:extLst>
          </p:nvPr>
        </p:nvGraphicFramePr>
        <p:xfrm>
          <a:off x="76200" y="152400"/>
          <a:ext cx="8991600" cy="5480254"/>
        </p:xfrm>
        <a:graphic>
          <a:graphicData uri="http://schemas.openxmlformats.org/drawingml/2006/table">
            <a:tbl>
              <a:tblPr rtl="1"/>
              <a:tblGrid>
                <a:gridCol w="5071040"/>
                <a:gridCol w="3920560"/>
              </a:tblGrid>
              <a:tr h="68782">
                <a:tc>
                  <a:txBody>
                    <a:bodyPr/>
                    <a:lstStyle/>
                    <a:p>
                      <a:pPr marL="0" marR="0" algn="r" rtl="1">
                        <a:lnSpc>
                          <a:spcPct val="150000"/>
                        </a:lnSpc>
                        <a:spcBef>
                          <a:spcPts val="600"/>
                        </a:spcBef>
                        <a:spcAft>
                          <a:spcPts val="0"/>
                        </a:spcAft>
                      </a:pPr>
                      <a:endParaRPr lang="en-US" sz="2000" dirty="0">
                        <a:solidFill>
                          <a:schemeClr val="bg1"/>
                        </a:solidFill>
                        <a:latin typeface="Calibri"/>
                        <a:ea typeface="Calibri"/>
                        <a:cs typeface="2  Titr" pitchFamily="2" charset="-78"/>
                      </a:endParaRPr>
                    </a:p>
                  </a:txBody>
                  <a:tcPr marL="0" marR="117016" marT="0" marB="0" anchor="ctr">
                    <a:lnL>
                      <a:noFill/>
                    </a:lnL>
                    <a:lnR>
                      <a:noFill/>
                    </a:lnR>
                    <a:lnT>
                      <a:noFill/>
                    </a:lnT>
                    <a:lnB>
                      <a:noFill/>
                    </a:lnB>
                    <a:solidFill>
                      <a:srgbClr val="344A78"/>
                    </a:solidFill>
                  </a:tcPr>
                </a:tc>
                <a:tc>
                  <a:txBody>
                    <a:bodyPr/>
                    <a:lstStyle/>
                    <a:p>
                      <a:pPr marL="0" marR="0" algn="r" rtl="1">
                        <a:lnSpc>
                          <a:spcPct val="150000"/>
                        </a:lnSpc>
                        <a:spcBef>
                          <a:spcPts val="600"/>
                        </a:spcBef>
                        <a:spcAft>
                          <a:spcPts val="1600"/>
                        </a:spcAft>
                      </a:pPr>
                      <a:endParaRPr lang="en-US" sz="600" dirty="0">
                        <a:latin typeface="Calibri"/>
                        <a:ea typeface="Calibri"/>
                        <a:cs typeface="B Mitra"/>
                      </a:endParaRPr>
                    </a:p>
                  </a:txBody>
                  <a:tcPr marL="0" marR="0" marT="0" marB="0" anchor="ctr">
                    <a:lnL>
                      <a:noFill/>
                    </a:lnL>
                    <a:lnR>
                      <a:noFill/>
                    </a:lnR>
                    <a:lnT>
                      <a:noFill/>
                    </a:lnT>
                    <a:lnB>
                      <a:noFill/>
                    </a:lnB>
                  </a:tcPr>
                </a:tc>
              </a:tr>
              <a:tr h="29722">
                <a:tc gridSpan="2">
                  <a:txBody>
                    <a:bodyPr/>
                    <a:lstStyle/>
                    <a:p>
                      <a:pPr algn="r" rtl="1">
                        <a:lnSpc>
                          <a:spcPct val="150000"/>
                        </a:lnSpc>
                      </a:pPr>
                      <a:endParaRPr lang="en-US" sz="500">
                        <a:latin typeface="Calibri"/>
                      </a:endParaRPr>
                    </a:p>
                  </a:txBody>
                  <a:tcPr marL="0" marR="0" marT="0" marB="0" anchor="ctr">
                    <a:lnL>
                      <a:noFill/>
                    </a:lnL>
                    <a:lnT>
                      <a:noFill/>
                    </a:lnT>
                    <a:lnB>
                      <a:noFill/>
                    </a:lnB>
                    <a:solidFill>
                      <a:srgbClr val="344A78"/>
                    </a:solidFill>
                  </a:tcPr>
                </a:tc>
                <a:tc hMerge="1">
                  <a:txBody>
                    <a:bodyPr/>
                    <a:lstStyle/>
                    <a:p>
                      <a:endParaRPr lang="en-US"/>
                    </a:p>
                  </a:txBody>
                  <a:tcPr/>
                </a:tc>
              </a:tr>
              <a:tr h="4908754">
                <a:tc gridSpan="2">
                  <a:txBody>
                    <a:bodyPr/>
                    <a:lstStyle/>
                    <a:p>
                      <a:pPr algn="ctr" rtl="1">
                        <a:lnSpc>
                          <a:spcPct val="150000"/>
                        </a:lnSpc>
                      </a:pPr>
                      <a:r>
                        <a:rPr lang="fa-IR" sz="2800" dirty="0" smtClean="0">
                          <a:solidFill>
                            <a:srgbClr val="000000"/>
                          </a:solidFill>
                          <a:latin typeface="Tahoma"/>
                          <a:ea typeface="Times New Roman"/>
                          <a:cs typeface="B Mitra"/>
                        </a:rPr>
                        <a:t>رسول خدا(ص) فرمود: مسلمان بر برادر مسلمانش سي حق دارد كه هر يك بايد آن حقوق را ادا كنند، برخي از آنها عبارتند از:</a:t>
                      </a:r>
                    </a:p>
                    <a:p>
                      <a:pPr algn="ctr" rtl="1">
                        <a:lnSpc>
                          <a:spcPct val="150000"/>
                        </a:lnSpc>
                      </a:pPr>
                      <a:r>
                        <a:rPr lang="fa-IR" sz="2800" dirty="0" smtClean="0">
                          <a:solidFill>
                            <a:srgbClr val="000000"/>
                          </a:solidFill>
                          <a:latin typeface="Tahoma"/>
                          <a:ea typeface="Times New Roman"/>
                          <a:cs typeface="B Mitra"/>
                        </a:rPr>
                        <a:t>1.عفو و مهرباني به او 2. پنهان كردن اسرار او 3. جبران اشتباهات او 4. قبول عذر او  5. دفاع در برابر بدخواهان او 6. خيرخواهي نسبت  به او  7. عمل به وعده‏هايي كه به او داده   8. عيادت به هنگام بيماري او  9. تشييع جنازه او  10. پذيرفتن دعوت و هدية او  11. پاداش دادن به هداياي او 12. تشكّر از خدمات او 13. كوشش در ياري رساني به او 14. حفظ ناموس او </a:t>
                      </a:r>
                      <a:endParaRPr lang="en-US" sz="2800" dirty="0">
                        <a:solidFill>
                          <a:srgbClr val="000000"/>
                        </a:solidFill>
                        <a:latin typeface="Tahoma"/>
                        <a:ea typeface="Times New Roman"/>
                        <a:cs typeface="B Mitra"/>
                      </a:endParaRPr>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Tree>
  </p:cSld>
  <p:clrMapOvr>
    <a:masterClrMapping/>
  </p:clrMapOvr>
  <p:transition advTm="4000">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US"/>
          </a:p>
        </p:txBody>
      </p:sp>
      <p:sp>
        <p:nvSpPr>
          <p:cNvPr id="3" name="Content Placeholder 2"/>
          <p:cNvSpPr>
            <a:spLocks noGrp="1"/>
          </p:cNvSpPr>
          <p:nvPr>
            <p:ph idx="1"/>
          </p:nvPr>
        </p:nvSpPr>
        <p:spPr>
          <a:xfrm>
            <a:off x="457200" y="762000"/>
            <a:ext cx="8229600" cy="5562600"/>
          </a:xfrm>
        </p:spPr>
        <p:txBody>
          <a:bodyPr>
            <a:normAutofit/>
          </a:bodyPr>
          <a:lstStyle/>
          <a:p>
            <a:pPr algn="ctr"/>
            <a:r>
              <a:rPr lang="fa-IR" sz="3600" dirty="0" smtClean="0"/>
              <a:t>15</a:t>
            </a:r>
            <a:r>
              <a:rPr lang="fa-IR" sz="3600" dirty="0"/>
              <a:t>. برآوردن حاجت او    16. واسطه‏گري براي حل مشكلاتش17. گمشده‏اش را راهنمائي كند  18. سلامش را پاسخ دهد 19. به سخن وگفتة او احترام گذارد  20. هدية او را خوب تهيه كند 21. سوگندش را بپذيرد 22. دوست او را دوست بدارد و با او دشمني نكند 23. او را در حوادث تنها نگذارد</a:t>
            </a:r>
          </a:p>
          <a:p>
            <a:pPr algn="ctr"/>
            <a:r>
              <a:rPr lang="fa-IR" sz="3600" dirty="0"/>
              <a:t> 24. هر چه را براي خود مي‏خواهد براي او نيز بخواهد</a:t>
            </a:r>
          </a:p>
          <a:p>
            <a:pPr algn="ctr"/>
            <a:endParaRPr lang="en-US" sz="3600" dirty="0"/>
          </a:p>
        </p:txBody>
      </p:sp>
    </p:spTree>
    <p:extLst>
      <p:ext uri="{BB962C8B-B14F-4D97-AF65-F5344CB8AC3E}">
        <p14:creationId xmlns="" xmlns:p14="http://schemas.microsoft.com/office/powerpoint/2010/main" val="44485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9" name="Picture 5" descr="BESM15"/>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347663" y="944563"/>
            <a:ext cx="8448675" cy="5076825"/>
          </a:xfrm>
          <a:prstGeom prst="rect">
            <a:avLst/>
          </a:prstGeom>
          <a:noFill/>
          <a:ln w="9525">
            <a:noFill/>
            <a:miter lim="800000"/>
            <a:headEnd/>
            <a:tailEnd/>
          </a:ln>
        </p:spPr>
      </p:pic>
    </p:spTree>
  </p:cSld>
  <p:clrMapOvr>
    <a:masterClrMapping/>
  </p:clrMapOvr>
  <p:transition advTm="4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p:cTn id="7" dur="500" fill="hold"/>
                                        <p:tgtEl>
                                          <p:spTgt spid="47109"/>
                                        </p:tgtEl>
                                        <p:attrNameLst>
                                          <p:attrName>ppt_w</p:attrName>
                                        </p:attrNameLst>
                                      </p:cBhvr>
                                      <p:tavLst>
                                        <p:tav tm="0">
                                          <p:val>
                                            <p:fltVal val="0"/>
                                          </p:val>
                                        </p:tav>
                                        <p:tav tm="100000">
                                          <p:val>
                                            <p:strVal val="#ppt_w"/>
                                          </p:val>
                                        </p:tav>
                                      </p:tavLst>
                                    </p:anim>
                                    <p:anim calcmode="lin" valueType="num">
                                      <p:cBhvr>
                                        <p:cTn id="8" dur="500" fill="hold"/>
                                        <p:tgtEl>
                                          <p:spTgt spid="4710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85800"/>
            <a:ext cx="8229600" cy="5638800"/>
          </a:xfrm>
        </p:spPr>
        <p:txBody>
          <a:bodyPr>
            <a:normAutofit/>
          </a:bodyPr>
          <a:lstStyle/>
          <a:p>
            <a:pPr algn="r"/>
            <a:r>
              <a:rPr lang="fa-IR" sz="4400" dirty="0" smtClean="0">
                <a:solidFill>
                  <a:srgbClr val="FF0000"/>
                </a:solidFill>
              </a:rPr>
              <a:t>25-دوستی با او را حفظ کند.</a:t>
            </a:r>
          </a:p>
          <a:p>
            <a:pPr algn="r"/>
            <a:r>
              <a:rPr lang="fa-IR" sz="4400" dirty="0" smtClean="0">
                <a:solidFill>
                  <a:srgbClr val="FF0000"/>
                </a:solidFill>
              </a:rPr>
              <a:t>26-عهد وپیمان با اورا رعایت کند.</a:t>
            </a:r>
          </a:p>
          <a:p>
            <a:pPr algn="r"/>
            <a:r>
              <a:rPr lang="fa-IR" sz="4400" dirty="0" smtClean="0">
                <a:solidFill>
                  <a:srgbClr val="FF0000"/>
                </a:solidFill>
              </a:rPr>
              <a:t>27-اورا در برابر حوادث تنها نکذارد</a:t>
            </a:r>
          </a:p>
          <a:p>
            <a:pPr algn="r"/>
            <a:r>
              <a:rPr lang="fa-IR" sz="4400" dirty="0" smtClean="0">
                <a:solidFill>
                  <a:srgbClr val="FF0000"/>
                </a:solidFill>
              </a:rPr>
              <a:t>28-برای خواسته اش شفاعت کند</a:t>
            </a:r>
          </a:p>
          <a:p>
            <a:pPr algn="r"/>
            <a:r>
              <a:rPr lang="fa-IR" sz="4400" dirty="0" smtClean="0">
                <a:solidFill>
                  <a:srgbClr val="FF0000"/>
                </a:solidFill>
              </a:rPr>
              <a:t>29-گمشده اش را راهنمایی کند</a:t>
            </a:r>
          </a:p>
          <a:p>
            <a:pPr algn="r"/>
            <a:r>
              <a:rPr lang="fa-IR" sz="4400" dirty="0" smtClean="0">
                <a:solidFill>
                  <a:srgbClr val="FF0000"/>
                </a:solidFill>
              </a:rPr>
              <a:t>30-حاجت اورا بر اورد.</a:t>
            </a:r>
            <a:endParaRPr lang="en-US" sz="4400" dirty="0">
              <a:solidFill>
                <a:srgbClr val="FF0000"/>
              </a:solidFill>
            </a:endParaRPr>
          </a:p>
        </p:txBody>
      </p:sp>
    </p:spTree>
    <p:extLst>
      <p:ext uri="{BB962C8B-B14F-4D97-AF65-F5344CB8AC3E}">
        <p14:creationId xmlns="" xmlns:p14="http://schemas.microsoft.com/office/powerpoint/2010/main" val="4212309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725114200"/>
              </p:ext>
            </p:extLst>
          </p:nvPr>
        </p:nvGraphicFramePr>
        <p:xfrm>
          <a:off x="76200" y="152400"/>
          <a:ext cx="8991599" cy="6475062"/>
        </p:xfrm>
        <a:graphic>
          <a:graphicData uri="http://schemas.openxmlformats.org/drawingml/2006/table">
            <a:tbl>
              <a:tblPr rtl="1"/>
              <a:tblGrid>
                <a:gridCol w="3225398"/>
                <a:gridCol w="5766201"/>
              </a:tblGrid>
              <a:tr h="659199">
                <a:tc>
                  <a:txBody>
                    <a:bodyPr/>
                    <a:lstStyle/>
                    <a:p>
                      <a:pPr marL="0" marR="0" indent="0" algn="r" defTabSz="914400" rtl="1" eaLnBrk="1" fontAlgn="auto" latinLnBrk="0" hangingPunct="1">
                        <a:lnSpc>
                          <a:spcPct val="100000"/>
                        </a:lnSpc>
                        <a:spcBef>
                          <a:spcPts val="600"/>
                        </a:spcBef>
                        <a:spcAft>
                          <a:spcPts val="0"/>
                        </a:spcAft>
                        <a:buClrTx/>
                        <a:buSzTx/>
                        <a:buFontTx/>
                        <a:buNone/>
                        <a:tabLst/>
                        <a:defRPr/>
                      </a:pPr>
                      <a:r>
                        <a:rPr lang="fa-IR" sz="2100" baseline="0" dirty="0" smtClean="0">
                          <a:solidFill>
                            <a:schemeClr val="bg1"/>
                          </a:solidFill>
                          <a:latin typeface="Calibri"/>
                          <a:ea typeface="Calibri"/>
                          <a:cs typeface="2  Titr" pitchFamily="2" charset="-78"/>
                        </a:rPr>
                        <a:t>   </a:t>
                      </a:r>
                      <a:r>
                        <a:rPr kumimoji="0" lang="fa-IR" sz="2100" b="1" kern="1200" dirty="0" smtClean="0">
                          <a:solidFill>
                            <a:srgbClr val="FFFFFF"/>
                          </a:solidFill>
                          <a:latin typeface="Times New Roman"/>
                          <a:ea typeface="Times New Roman"/>
                          <a:cs typeface="B Titr" pitchFamily="2" charset="-78"/>
                        </a:rPr>
                        <a:t>نکته‌ها و پيام‌ها</a:t>
                      </a:r>
                      <a:endParaRPr lang="en-US" sz="2100" dirty="0">
                        <a:solidFill>
                          <a:schemeClr val="bg1"/>
                        </a:solidFill>
                        <a:latin typeface="Calibri"/>
                        <a:ea typeface="Calibri"/>
                        <a:cs typeface="2  Titr" pitchFamily="2" charset="-78"/>
                      </a:endParaRPr>
                    </a:p>
                  </a:txBody>
                  <a:tcPr marL="0" marR="117016" marT="0" marB="0" anchor="ctr">
                    <a:lnL>
                      <a:noFill/>
                    </a:lnL>
                    <a:lnR>
                      <a:noFill/>
                    </a:lnR>
                    <a:lnT>
                      <a:noFill/>
                    </a:lnT>
                    <a:lnB>
                      <a:noFill/>
                    </a:lnB>
                    <a:solidFill>
                      <a:srgbClr val="344A78"/>
                    </a:solidFill>
                  </a:tcPr>
                </a:tc>
                <a:tc>
                  <a:txBody>
                    <a:bodyPr/>
                    <a:lstStyle/>
                    <a:p>
                      <a:pPr marL="0" marR="0" algn="r" rtl="1">
                        <a:spcBef>
                          <a:spcPts val="600"/>
                        </a:spcBef>
                        <a:spcAft>
                          <a:spcPts val="1600"/>
                        </a:spcAft>
                      </a:pPr>
                      <a:r>
                        <a:rPr lang="en-US" sz="2100" dirty="0">
                          <a:latin typeface="Calibri"/>
                          <a:ea typeface="Calibri"/>
                          <a:cs typeface="B Mitra"/>
                        </a:rPr>
                        <a:t> </a:t>
                      </a:r>
                    </a:p>
                  </a:txBody>
                  <a:tcPr marL="0" marR="0" marT="0" marB="0" anchor="ctr">
                    <a:lnL>
                      <a:noFill/>
                    </a:lnL>
                    <a:lnR>
                      <a:noFill/>
                    </a:lnR>
                    <a:lnT>
                      <a:noFill/>
                    </a:lnT>
                    <a:lnB>
                      <a:noFill/>
                    </a:lnB>
                  </a:tcPr>
                </a:tc>
              </a:tr>
              <a:tr h="169579">
                <a:tc gridSpan="2">
                  <a:txBody>
                    <a:bodyPr/>
                    <a:lstStyle/>
                    <a:p>
                      <a:pPr algn="r" rtl="1"/>
                      <a:endParaRPr lang="en-US" sz="2100">
                        <a:latin typeface="Calibri"/>
                      </a:endParaRPr>
                    </a:p>
                  </a:txBody>
                  <a:tcPr marL="0" marR="0" marT="0" marB="0" anchor="ctr">
                    <a:lnL>
                      <a:noFill/>
                    </a:lnL>
                    <a:lnT>
                      <a:noFill/>
                    </a:lnT>
                    <a:lnB>
                      <a:noFill/>
                    </a:lnB>
                    <a:solidFill>
                      <a:srgbClr val="344A78"/>
                    </a:solidFill>
                  </a:tcPr>
                </a:tc>
                <a:tc hMerge="1">
                  <a:txBody>
                    <a:bodyPr/>
                    <a:lstStyle/>
                    <a:p>
                      <a:endParaRPr lang="en-US"/>
                    </a:p>
                  </a:txBody>
                  <a:tcPr/>
                </a:tc>
              </a:tr>
              <a:tr h="5495823">
                <a:tc gridSpan="2">
                  <a:txBody>
                    <a:bodyPr/>
                    <a:lstStyle/>
                    <a:p>
                      <a:pPr marL="457200" indent="-457200" algn="ctr" rtl="1">
                        <a:lnSpc>
                          <a:spcPct val="150000"/>
                        </a:lnSpc>
                        <a:buAutoNum type="arabicParenR"/>
                      </a:pPr>
                      <a:r>
                        <a:rPr kumimoji="0" lang="fa-IR" sz="2800" kern="1200" dirty="0" smtClean="0">
                          <a:solidFill>
                            <a:srgbClr val="C00000"/>
                          </a:solidFill>
                          <a:latin typeface="Times New Roman" pitchFamily="18" charset="0"/>
                          <a:ea typeface="Calibri" pitchFamily="34" charset="0"/>
                          <a:cs typeface="B Titr" pitchFamily="2" charset="-78"/>
                        </a:rPr>
                        <a:t>اين آيه، رابطة مؤمنان با يكديگر را همچون رابطه‏ي دو برادر دانسته است. </a:t>
                      </a:r>
                    </a:p>
                    <a:p>
                      <a:pPr marL="0" indent="0" algn="ctr" rtl="1">
                        <a:lnSpc>
                          <a:spcPct val="150000"/>
                        </a:lnSpc>
                        <a:buNone/>
                      </a:pPr>
                      <a:r>
                        <a:rPr kumimoji="0" lang="fa-IR" sz="2800" kern="1200" dirty="0" smtClean="0">
                          <a:solidFill>
                            <a:srgbClr val="C00000"/>
                          </a:solidFill>
                          <a:latin typeface="Times New Roman" pitchFamily="18" charset="0"/>
                          <a:ea typeface="Calibri" pitchFamily="34" charset="0"/>
                          <a:cs typeface="B Titr" pitchFamily="2" charset="-78"/>
                        </a:rPr>
                        <a:t>2) در آيه قبل فرمود: «فاصلحوا... و اقسطوا» به عدالت، صلح برقرار كنيد</a:t>
                      </a:r>
                    </a:p>
                    <a:p>
                      <a:pPr algn="ctr" rtl="1">
                        <a:lnSpc>
                          <a:spcPct val="150000"/>
                        </a:lnSpc>
                      </a:pPr>
                      <a:r>
                        <a:rPr kumimoji="0" lang="fa-IR" sz="2800" kern="1200" dirty="0" smtClean="0">
                          <a:solidFill>
                            <a:srgbClr val="C00000"/>
                          </a:solidFill>
                          <a:latin typeface="Times New Roman" pitchFamily="18" charset="0"/>
                          <a:ea typeface="Calibri" pitchFamily="34" charset="0"/>
                          <a:cs typeface="B Titr" pitchFamily="2" charset="-78"/>
                        </a:rPr>
                        <a:t>و اين آيه مي‏فرمايد: «فاصلحوا... و اتّقوا» در برقراري صلح، از خدا بترسيد. اگر شما را به عنوان ميانجي پذيرفتند، خدا را در نظر بگيريد و حكم دهيد، نه آنكه اصلاح شما، ماية ظلم و ستم به يكي از طرفين گردد.</a:t>
                      </a:r>
                      <a:endParaRPr kumimoji="0" lang="en-US" sz="2800" kern="1200" dirty="0">
                        <a:solidFill>
                          <a:srgbClr val="C00000"/>
                        </a:solidFill>
                        <a:latin typeface="Times New Roman" pitchFamily="18" charset="0"/>
                        <a:ea typeface="Calibri" pitchFamily="34" charset="0"/>
                        <a:cs typeface="B Titr" pitchFamily="2" charset="-78"/>
                      </a:endParaRPr>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
        <p:nvSpPr>
          <p:cNvPr id="25601" name="Rectangle 1"/>
          <p:cNvSpPr>
            <a:spLocks noChangeArrowheads="1"/>
          </p:cNvSpPr>
          <p:nvPr/>
        </p:nvSpPr>
        <p:spPr bwMode="auto">
          <a:xfrm>
            <a:off x="5867400" y="281266"/>
            <a:ext cx="3048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962275" algn="ctr"/>
              </a:tabLst>
            </a:pPr>
            <a:r>
              <a:rPr kumimoji="0" lang="fa-IR" sz="1200" b="0" i="0" u="none" strike="noStrike" cap="none" normalizeH="0" baseline="0" dirty="0" smtClean="0">
                <a:ln>
                  <a:noFill/>
                </a:ln>
                <a:solidFill>
                  <a:srgbClr val="C00000"/>
                </a:solidFill>
                <a:effectLst/>
                <a:latin typeface="Arial" pitchFamily="34" charset="0"/>
                <a:ea typeface="Calibri" pitchFamily="34" charset="0"/>
                <a:cs typeface="B Titr"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2275"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4800" dirty="0"/>
              <a:t>3) طرح برادري وعقد اُخوّت و به كارگيري اين واژه، از ابتكارات اسلام است.</a:t>
            </a:r>
          </a:p>
          <a:p>
            <a:pPr algn="ctr"/>
            <a:r>
              <a:rPr lang="fa-IR" sz="4800" dirty="0"/>
              <a:t>4) رابطه برادري، در گرو ايمان است. «انّما المؤمنون اخوة»</a:t>
            </a:r>
          </a:p>
          <a:p>
            <a:pPr algn="ctr"/>
            <a:endParaRPr lang="en-US" sz="4800" dirty="0"/>
          </a:p>
        </p:txBody>
      </p:sp>
    </p:spTree>
    <p:extLst>
      <p:ext uri="{BB962C8B-B14F-4D97-AF65-F5344CB8AC3E}">
        <p14:creationId xmlns="" xmlns:p14="http://schemas.microsoft.com/office/powerpoint/2010/main" val="2157534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normAutofit/>
          </a:bodyPr>
          <a:lstStyle/>
          <a:p>
            <a:pPr algn="ctr"/>
            <a:r>
              <a:rPr lang="fa-IR" sz="3600" dirty="0"/>
              <a:t>5) جلوگيري از نزاع و اقدام براي اصلاح وبرقراري صلح، وظيفة همه است، نه گروهي خاص. «فاصلحوا»</a:t>
            </a:r>
          </a:p>
          <a:p>
            <a:pPr algn="ctr"/>
            <a:r>
              <a:rPr lang="fa-IR" sz="3600" dirty="0"/>
              <a:t>6) اصلاح‌كننده نيز خود را برادر طرفين درگير بداند. «فاصلحوا</a:t>
            </a:r>
          </a:p>
          <a:p>
            <a:pPr algn="ctr"/>
            <a:r>
              <a:rPr lang="fa-IR" sz="3600" dirty="0"/>
              <a:t>بين أخويكم»</a:t>
            </a:r>
          </a:p>
          <a:p>
            <a:pPr algn="ctr"/>
            <a:r>
              <a:rPr lang="fa-IR" sz="3600" dirty="0"/>
              <a:t>7) جامعه بي‏تقوا، از دريافت رحمت الهي محروم است. «اتقوا اللّه</a:t>
            </a:r>
          </a:p>
          <a:p>
            <a:pPr algn="ctr"/>
            <a:r>
              <a:rPr lang="fa-IR" sz="3600" dirty="0"/>
              <a:t>لعلّكم ترحمون»</a:t>
            </a:r>
          </a:p>
          <a:p>
            <a:pPr algn="ctr"/>
            <a:endParaRPr lang="en-US" sz="3600" dirty="0"/>
          </a:p>
        </p:txBody>
      </p:sp>
    </p:spTree>
    <p:extLst>
      <p:ext uri="{BB962C8B-B14F-4D97-AF65-F5344CB8AC3E}">
        <p14:creationId xmlns="" xmlns:p14="http://schemas.microsoft.com/office/powerpoint/2010/main" val="2377761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4800" dirty="0" smtClean="0"/>
              <a:t>8) </a:t>
            </a:r>
            <a:r>
              <a:rPr lang="fa-IR" sz="4800" dirty="0"/>
              <a:t>اصلاح‌كننده نيز خود را برادر طرفين درگير بداند. «فاصلحوا</a:t>
            </a:r>
            <a:br>
              <a:rPr lang="fa-IR" sz="4800" dirty="0"/>
            </a:br>
            <a:r>
              <a:rPr lang="fa-IR" sz="4800" dirty="0"/>
              <a:t>بين أخويكم»</a:t>
            </a:r>
          </a:p>
          <a:p>
            <a:pPr algn="ctr"/>
            <a:r>
              <a:rPr lang="fa-IR" sz="4800" dirty="0" smtClean="0"/>
              <a:t>9) </a:t>
            </a:r>
            <a:r>
              <a:rPr lang="fa-IR" sz="4800" dirty="0"/>
              <a:t>جامعه بي‏تقوا، از دريافت رحمت الهي محروم است. «اتقوا اللّه لعلّكم ترحمون»</a:t>
            </a:r>
          </a:p>
          <a:p>
            <a:pPr algn="ctr"/>
            <a:endParaRPr lang="fa-IR" sz="4800" dirty="0"/>
          </a:p>
          <a:p>
            <a:pPr algn="ctr"/>
            <a:endParaRPr lang="en-US" sz="4800" dirty="0"/>
          </a:p>
        </p:txBody>
      </p:sp>
    </p:spTree>
    <p:extLst>
      <p:ext uri="{BB962C8B-B14F-4D97-AF65-F5344CB8AC3E}">
        <p14:creationId xmlns="" xmlns:p14="http://schemas.microsoft.com/office/powerpoint/2010/main" val="2879799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7010400" y="0"/>
            <a:ext cx="1981200" cy="523220"/>
          </a:xfrm>
          <a:prstGeom prst="rect">
            <a:avLst/>
          </a:prstGeom>
        </p:spPr>
        <p:txBody>
          <a:bodyPr wrap="square">
            <a:spAutoFit/>
          </a:bodyPr>
          <a:lstStyle/>
          <a:p>
            <a:r>
              <a:rPr lang="fa-IR" sz="2800" dirty="0" smtClean="0">
                <a:solidFill>
                  <a:srgbClr val="FF0000"/>
                </a:solidFill>
                <a:cs typeface="B Titr" pitchFamily="2" charset="-78"/>
              </a:rPr>
              <a:t>واژگان مهم:</a:t>
            </a:r>
            <a:endParaRPr lang="en-US" sz="2800" dirty="0">
              <a:solidFill>
                <a:srgbClr val="FF0000"/>
              </a:solidFill>
              <a:cs typeface="B Titr" pitchFamily="2" charset="-78"/>
            </a:endParaRPr>
          </a:p>
        </p:txBody>
      </p:sp>
      <p:graphicFrame>
        <p:nvGraphicFramePr>
          <p:cNvPr id="3" name="Table 2"/>
          <p:cNvGraphicFramePr>
            <a:graphicFrameLocks noGrp="1"/>
          </p:cNvGraphicFramePr>
          <p:nvPr/>
        </p:nvGraphicFramePr>
        <p:xfrm>
          <a:off x="228599" y="761999"/>
          <a:ext cx="8686800" cy="5867401"/>
        </p:xfrm>
        <a:graphic>
          <a:graphicData uri="http://schemas.openxmlformats.org/drawingml/2006/table">
            <a:tbl>
              <a:tblPr rtl="1"/>
              <a:tblGrid>
                <a:gridCol w="1201138"/>
                <a:gridCol w="2552418"/>
                <a:gridCol w="4933244"/>
              </a:tblGrid>
              <a:tr h="793314">
                <a:tc>
                  <a:txBody>
                    <a:bodyPr/>
                    <a:lstStyle/>
                    <a:p>
                      <a:pPr marL="0" marR="0" algn="ctr" rtl="1">
                        <a:spcBef>
                          <a:spcPts val="0"/>
                        </a:spcBef>
                        <a:spcAft>
                          <a:spcPts val="0"/>
                        </a:spcAft>
                      </a:pPr>
                      <a:r>
                        <a:rPr lang="fa-IR" sz="3600" b="1" dirty="0">
                          <a:latin typeface="Times New Roman"/>
                          <a:ea typeface="Calibri"/>
                          <a:cs typeface="B Titr" pitchFamily="2" charset="-78"/>
                        </a:rPr>
                        <a:t>کلمه</a:t>
                      </a:r>
                      <a:endParaRPr lang="en-US" sz="3600" dirty="0">
                        <a:latin typeface="Times New Roman"/>
                        <a:ea typeface="Calibri"/>
                        <a:cs typeface="B Titr"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3600" b="1" dirty="0">
                          <a:latin typeface="Times New Roman"/>
                          <a:ea typeface="Calibri"/>
                          <a:cs typeface="B Titr" pitchFamily="2" charset="-78"/>
                        </a:rPr>
                        <a:t>ترجمه</a:t>
                      </a:r>
                      <a:endParaRPr lang="en-US" sz="3600" dirty="0">
                        <a:latin typeface="Times New Roman"/>
                        <a:ea typeface="Calibri"/>
                        <a:cs typeface="B Titr"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3600" b="1" dirty="0">
                          <a:latin typeface="Times New Roman"/>
                          <a:ea typeface="Calibri"/>
                          <a:cs typeface="B Titr" pitchFamily="2" charset="-78"/>
                        </a:rPr>
                        <a:t>اعراب</a:t>
                      </a:r>
                      <a:endParaRPr lang="en-US" sz="3600" dirty="0">
                        <a:latin typeface="Times New Roman"/>
                        <a:ea typeface="Calibri"/>
                        <a:cs typeface="B Titr"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85857">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إِنَّمَا</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فقط</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a:solidFill>
                            <a:schemeClr val="tx1"/>
                          </a:solidFill>
                          <a:latin typeface="B Mitra"/>
                          <a:ea typeface="Calibri"/>
                          <a:cs typeface="B Mitra" pitchFamily="2" charset="-78"/>
                        </a:rPr>
                        <a:t>«إِنَّ»حرف مشبهه بالفعل و «ما»کافه که «إِنَّ» را از عمل بازداشته است/  ادات حصر</a:t>
                      </a:r>
                      <a:endParaRPr kumimoji="0" lang="en-US" sz="2400" b="1" kern="120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2352">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إِخْوَهٌْْ</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برادران</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خبر براي مبتدا (الْمُؤْمِنُونَ) و مرفوع / جمع مکسر أخ</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2352">
                <a:tc>
                  <a:txBody>
                    <a:bodyPr/>
                    <a:lstStyle/>
                    <a:p>
                      <a:pPr marL="0" marR="0" algn="ctr" rtl="1">
                        <a:spcBef>
                          <a:spcPts val="0"/>
                        </a:spcBef>
                        <a:spcAft>
                          <a:spcPts val="0"/>
                        </a:spcAft>
                      </a:pPr>
                      <a:r>
                        <a:rPr kumimoji="0" lang="fa-IR" sz="2400" b="1" kern="1200">
                          <a:solidFill>
                            <a:schemeClr val="tx1"/>
                          </a:solidFill>
                          <a:latin typeface="B Mitra"/>
                          <a:ea typeface="Calibri"/>
                          <a:cs typeface="B Mitra" pitchFamily="2" charset="-78"/>
                        </a:rPr>
                        <a:t>لَعَلَّكُمْ</a:t>
                      </a:r>
                      <a:endParaRPr kumimoji="0" lang="en-US" sz="2400" b="1" kern="120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شايد شما</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«لعلَّ» حرف مشبهه بالفعل ـ ضمير متصل «کم» اسم لعل و محلا منصوب</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3526">
                <a:tc>
                  <a:txBody>
                    <a:bodyPr/>
                    <a:lstStyle/>
                    <a:p>
                      <a:pPr marL="0" marR="0" algn="ctr" rtl="1">
                        <a:spcBef>
                          <a:spcPts val="0"/>
                        </a:spcBef>
                        <a:spcAft>
                          <a:spcPts val="0"/>
                        </a:spcAft>
                      </a:pPr>
                      <a:r>
                        <a:rPr kumimoji="0" lang="fa-IR" sz="2400" b="1" kern="1200">
                          <a:solidFill>
                            <a:schemeClr val="tx1"/>
                          </a:solidFill>
                          <a:latin typeface="B Mitra"/>
                          <a:ea typeface="Calibri"/>
                          <a:cs typeface="B Mitra" pitchFamily="2" charset="-78"/>
                        </a:rPr>
                        <a:t>تُرْحَمُونَ</a:t>
                      </a:r>
                      <a:endParaRPr kumimoji="0" lang="en-US" sz="2400" b="1" kern="120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مورد رحمت واقع شويد</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kumimoji="0" lang="fa-IR" sz="2400" b="1" kern="1200" dirty="0">
                          <a:solidFill>
                            <a:schemeClr val="tx1"/>
                          </a:solidFill>
                          <a:latin typeface="B Mitra"/>
                          <a:ea typeface="Calibri"/>
                          <a:cs typeface="B Mitra" pitchFamily="2" charset="-78"/>
                        </a:rPr>
                        <a:t>جمله «تُرْحَمُونَ» خبر لعل، محلا مرفوع ـ فعل مضارع مجهول و نائب فاعل ضمير بارز واو</a:t>
                      </a:r>
                      <a:endParaRPr kumimoji="0" lang="en-US" sz="2400" b="1" kern="1200" dirty="0">
                        <a:solidFill>
                          <a:schemeClr val="tx1"/>
                        </a:solidFill>
                        <a:latin typeface="B Mitra"/>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Tm="4000">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33400" y="609600"/>
            <a:ext cx="83058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fa-IR" sz="3600" dirty="0" smtClean="0">
                <a:solidFill>
                  <a:srgbClr val="FF0000"/>
                </a:solidFill>
                <a:cs typeface="B Titr" pitchFamily="2" charset="-78"/>
              </a:rPr>
              <a:t>یادآوری قواعد مهم :</a:t>
            </a:r>
            <a:endParaRPr lang="en-US" sz="3600" dirty="0" smtClean="0">
              <a:solidFill>
                <a:srgbClr val="FF0000"/>
              </a:solidFill>
              <a:cs typeface="B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2  Titr" pitchFamily="2" charset="-78"/>
            </a:endParaRPr>
          </a:p>
        </p:txBody>
      </p:sp>
      <p:sp>
        <p:nvSpPr>
          <p:cNvPr id="6145" name="Rectangle 1"/>
          <p:cNvSpPr>
            <a:spLocks noChangeArrowheads="1"/>
          </p:cNvSpPr>
          <p:nvPr/>
        </p:nvSpPr>
        <p:spPr bwMode="auto">
          <a:xfrm>
            <a:off x="228600" y="1793067"/>
            <a:ext cx="86868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Arial" pitchFamily="34" charset="0"/>
                <a:ea typeface="Calibri" pitchFamily="34" charset="0"/>
                <a:cs typeface="B Titr" pitchFamily="2" charset="-78"/>
              </a:rPr>
              <a:t>ا</a:t>
            </a:r>
            <a:r>
              <a:rPr kumimoji="0" lang="fa-IR" sz="2800" b="1" i="0" u="none" strike="noStrike" cap="none" normalizeH="0" baseline="0" dirty="0" smtClean="0" bmk="">
                <a:ln>
                  <a:noFill/>
                </a:ln>
                <a:solidFill>
                  <a:schemeClr val="tx1"/>
                </a:solidFill>
                <a:effectLst/>
                <a:latin typeface="Arial" pitchFamily="34" charset="0"/>
                <a:ea typeface="Calibri" pitchFamily="34" charset="0"/>
                <a:cs typeface="B Titr" pitchFamily="2" charset="-78"/>
              </a:rPr>
              <a:t>فعال ثلاثي مزيد</a:t>
            </a:r>
            <a:endParaRPr kumimoji="0" lang="en-US" sz="2800" b="0" i="0" u="none" strike="noStrike" cap="none" normalizeH="0" baseline="0" dirty="0" smtClean="0">
              <a:ln>
                <a:noFill/>
              </a:ln>
              <a:solidFill>
                <a:schemeClr val="tx1"/>
              </a:solidFill>
              <a:effectLst/>
              <a:latin typeface="Arial" pitchFamily="34" charset="0"/>
              <a:cs typeface="B Titr"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B Titr" pitchFamily="2" charset="-78"/>
              </a:rPr>
              <a:t>1. ثلاثي مزيد: </a:t>
            </a:r>
            <a:r>
              <a:rPr lang="fa-IR" sz="2800" b="1" dirty="0" smtClean="0">
                <a:solidFill>
                  <a:schemeClr val="accent1">
                    <a:lumMod val="75000"/>
                  </a:schemeClr>
                </a:solidFill>
                <a:latin typeface="B Mitra" pitchFamily="2" charset="-78"/>
                <a:ea typeface="Calibri" pitchFamily="34" charset="0"/>
                <a:cs typeface="B Mitra" pitchFamily="2" charset="-78"/>
              </a:rPr>
              <a:t>فعلي است که علاوه بر سه حرف اصلي داراي يک تا سه حرف اضافه نيز باشد.</a:t>
            </a:r>
            <a:endParaRPr lang="en-US" sz="2800" b="1" dirty="0" smtClean="0">
              <a:solidFill>
                <a:schemeClr val="accent1">
                  <a:lumMod val="75000"/>
                </a:schemeClr>
              </a:solidFill>
              <a:latin typeface="B Mitra" pitchFamily="2" charset="-78"/>
              <a:ea typeface="Calibri" pitchFamily="34" charset="0"/>
              <a:cs typeface="B Mitra"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B Titr" pitchFamily="2" charset="-78"/>
              </a:rPr>
              <a:t>2. افعال ثلاثي مزيد </a:t>
            </a:r>
            <a:r>
              <a:rPr lang="fa-IR" sz="2800" b="1" dirty="0" smtClean="0">
                <a:solidFill>
                  <a:schemeClr val="accent1">
                    <a:lumMod val="75000"/>
                  </a:schemeClr>
                </a:solidFill>
                <a:latin typeface="B Mitra" pitchFamily="2" charset="-78"/>
                <a:ea typeface="Calibri" pitchFamily="34" charset="0"/>
                <a:cs typeface="B Mitra" pitchFamily="2" charset="-78"/>
              </a:rPr>
              <a:t>با اضافه شدن حرف يا حروف زائدي به ريشة فعل (اولين صيغة ماضي) ساخته مي‌شوند.</a:t>
            </a:r>
            <a:endParaRPr lang="en-US" sz="2800" b="1" dirty="0" smtClean="0">
              <a:solidFill>
                <a:schemeClr val="accent1">
                  <a:lumMod val="75000"/>
                </a:schemeClr>
              </a:solidFill>
              <a:latin typeface="B Mitra" pitchFamily="2" charset="-78"/>
              <a:ea typeface="Calibri" pitchFamily="34" charset="0"/>
              <a:cs typeface="B Mitra"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B Titr" pitchFamily="2" charset="-78"/>
              </a:rPr>
              <a:t>3. مشهورترين ابواب ثلاثي مزيد عبارتند از:</a:t>
            </a:r>
            <a:endParaRPr kumimoji="0" lang="en-US" sz="2800" b="0" i="0" u="none" strike="noStrike" cap="none" normalizeH="0" baseline="0" dirty="0" smtClean="0">
              <a:ln>
                <a:noFill/>
              </a:ln>
              <a:solidFill>
                <a:schemeClr val="tx1"/>
              </a:solidFill>
              <a:effectLst/>
              <a:latin typeface="Arial" pitchFamily="34" charset="0"/>
              <a:cs typeface="B Titr"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B Titr" pitchFamily="2" charset="-78"/>
              </a:rPr>
              <a:t>اِفعال، تفعيل، مفاعله، تفاعل، افتعال، انفعال، تفعّل و استفعال.</a:t>
            </a:r>
            <a:endParaRPr kumimoji="0" lang="fa-IR" sz="2800" b="0" i="0" u="none" strike="noStrike" cap="none" normalizeH="0" baseline="0" dirty="0" smtClean="0">
              <a:ln>
                <a:noFill/>
              </a:ln>
              <a:solidFill>
                <a:schemeClr val="tx1"/>
              </a:solidFill>
              <a:effectLst/>
              <a:latin typeface="Arial" pitchFamily="34" charset="0"/>
              <a:cs typeface="B Titr" pitchFamily="2" charset="-78"/>
            </a:endParaRPr>
          </a:p>
        </p:txBody>
      </p:sp>
    </p:spTree>
  </p:cSld>
  <p:clrMapOvr>
    <a:masterClrMapping/>
  </p:clrMapOvr>
  <p:transition advTm="4000">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81000" y="523466"/>
            <a:ext cx="8534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984806"/>
                </a:solidFill>
                <a:effectLst/>
                <a:latin typeface="Arial" pitchFamily="34" charset="0"/>
                <a:ea typeface="Calibri" pitchFamily="34" charset="0"/>
                <a:cs typeface="B Titr" pitchFamily="2" charset="-78"/>
              </a:rPr>
              <a:t>تمرین:</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7" name="Rectangle 1"/>
          <p:cNvSpPr>
            <a:spLocks noChangeArrowheads="1"/>
          </p:cNvSpPr>
          <p:nvPr/>
        </p:nvSpPr>
        <p:spPr bwMode="auto">
          <a:xfrm>
            <a:off x="304800" y="1513717"/>
            <a:ext cx="8534400" cy="33470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Calibri" pitchFamily="34" charset="0"/>
                <a:cs typeface="B Mitra" pitchFamily="2" charset="-78"/>
              </a:rPr>
              <a:t>در آيه کريمه </a:t>
            </a:r>
            <a:r>
              <a:rPr kumimoji="0" lang="fa-IR" sz="3600" b="1" i="0" u="none" strike="noStrike" cap="none" normalizeH="0" baseline="0" dirty="0" smtClean="0">
                <a:ln>
                  <a:noFill/>
                </a:ln>
                <a:solidFill>
                  <a:schemeClr val="tx1"/>
                </a:solidFill>
                <a:effectLst/>
                <a:latin typeface="Times New Roman" pitchFamily="18" charset="0"/>
                <a:ea typeface="Calibri" pitchFamily="34" charset="0"/>
                <a:cs typeface="B Mitra" pitchFamily="2" charset="-78"/>
              </a:rPr>
              <a:t>«إِنَّمَا الْمُؤْمِنُونَ إِخْوَةٌ فَأصْلِحُوا بَينَ أخَوَيكُمْ وَ اتَّقُوا اللَّهَ لَعَلَّكُم ْتُرْحَمُونَ‏‏»</a:t>
            </a:r>
            <a:r>
              <a:rPr kumimoji="0" lang="fa-IR" sz="3600" b="0" i="0" u="none" strike="noStrike" cap="none" normalizeH="0" baseline="0" dirty="0" smtClean="0">
                <a:ln>
                  <a:noFill/>
                </a:ln>
                <a:solidFill>
                  <a:schemeClr val="tx1"/>
                </a:solidFill>
                <a:effectLst/>
                <a:latin typeface="Times New Roman" pitchFamily="18" charset="0"/>
                <a:ea typeface="Calibri" pitchFamily="34" charset="0"/>
                <a:cs typeface="B Mitra" pitchFamily="2" charset="-78"/>
              </a:rPr>
              <a:t> موارد ذيل را مشخص نماييد؟</a:t>
            </a:r>
            <a:endParaRPr kumimoji="0" lang="en-US" sz="3600" b="0" i="0" u="none" strike="noStrike" cap="none" normalizeH="0" baseline="0" dirty="0" smtClean="0">
              <a:ln>
                <a:noFill/>
              </a:ln>
              <a:solidFill>
                <a:schemeClr val="tx1"/>
              </a:solidFill>
              <a:effectLst/>
              <a:latin typeface="Arial" pitchFamily="34" charset="0"/>
              <a:cs typeface="B Mitra"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Calibri" pitchFamily="34" charset="0"/>
                <a:cs typeface="B Mitra" pitchFamily="2" charset="-78"/>
              </a:rPr>
              <a:t>الف) افعال ماضي و مضارع</a:t>
            </a:r>
            <a:endParaRPr kumimoji="0" lang="en-US" sz="3600" b="0" i="0" u="none" strike="noStrike" cap="none" normalizeH="0" baseline="0" dirty="0" smtClean="0">
              <a:ln>
                <a:noFill/>
              </a:ln>
              <a:solidFill>
                <a:schemeClr val="tx1"/>
              </a:solidFill>
              <a:effectLst/>
              <a:latin typeface="Arial" pitchFamily="34" charset="0"/>
              <a:cs typeface="B Mitra"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3600" b="0" i="0" u="none" strike="noStrike" cap="none" normalizeH="0" baseline="0" dirty="0" smtClean="0">
                <a:ln>
                  <a:noFill/>
                </a:ln>
                <a:solidFill>
                  <a:schemeClr val="tx1"/>
                </a:solidFill>
                <a:effectLst/>
                <a:latin typeface="Times New Roman" pitchFamily="18" charset="0"/>
                <a:ea typeface="Calibri" pitchFamily="34" charset="0"/>
                <a:cs typeface="B Mitra" pitchFamily="2" charset="-78"/>
              </a:rPr>
              <a:t>ب) افعال ثلاثي مزيد، مجرد، وزن و صيغه آنها</a:t>
            </a:r>
            <a:endParaRPr kumimoji="0" lang="fa-IR" sz="3600" b="0" i="0" u="none" strike="noStrike" cap="none" normalizeH="0" baseline="0" dirty="0" smtClean="0">
              <a:ln>
                <a:noFill/>
              </a:ln>
              <a:solidFill>
                <a:schemeClr val="tx1"/>
              </a:solidFill>
              <a:effectLst/>
              <a:latin typeface="Arial" pitchFamily="34" charset="0"/>
              <a:cs typeface="B Mitra" pitchFamily="2" charset="-78"/>
            </a:endParaRPr>
          </a:p>
        </p:txBody>
      </p:sp>
    </p:spTree>
  </p:cSld>
  <p:clrMapOvr>
    <a:masterClrMapping/>
  </p:clrMapOvr>
  <p:transition advTm="4000">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20000"/>
          </a:bodyPr>
          <a:lstStyle/>
          <a:p>
            <a:pPr algn="r" rtl="1"/>
            <a:r>
              <a:rPr lang="fa-IR" sz="2800" b="1" dirty="0" smtClean="0">
                <a:solidFill>
                  <a:schemeClr val="accent1"/>
                </a:solidFill>
                <a:latin typeface="Times New Roman"/>
                <a:ea typeface="Times New Roman"/>
                <a:cs typeface="B Titr" pitchFamily="2" charset="-78"/>
              </a:rPr>
              <a:t>إِنَّمَا: حرف.</a:t>
            </a:r>
          </a:p>
          <a:p>
            <a:pPr algn="r" rtl="1"/>
            <a:r>
              <a:rPr lang="fa-IR" sz="2800" b="1" dirty="0" smtClean="0">
                <a:solidFill>
                  <a:schemeClr val="accent1"/>
                </a:solidFill>
                <a:latin typeface="Times New Roman"/>
                <a:ea typeface="Times New Roman"/>
                <a:cs typeface="B Titr" pitchFamily="2" charset="-78"/>
              </a:rPr>
              <a:t> الْ: حرف تعریف.</a:t>
            </a:r>
          </a:p>
          <a:p>
            <a:pPr algn="r" rtl="1"/>
            <a:r>
              <a:rPr lang="fa-IR" sz="2800" b="1" dirty="0" smtClean="0">
                <a:solidFill>
                  <a:schemeClr val="accent1"/>
                </a:solidFill>
                <a:latin typeface="Times New Roman"/>
                <a:ea typeface="Times New Roman"/>
                <a:cs typeface="B Titr" pitchFamily="2" charset="-78"/>
              </a:rPr>
              <a:t>مُؤْمِنُونَ : اسم, جمع مذکر سالم.</a:t>
            </a:r>
          </a:p>
          <a:p>
            <a:pPr algn="r" rtl="1"/>
            <a:r>
              <a:rPr lang="fa-IR" sz="2800" b="1" dirty="0" smtClean="0">
                <a:solidFill>
                  <a:schemeClr val="accent1"/>
                </a:solidFill>
                <a:latin typeface="Times New Roman"/>
                <a:ea typeface="Times New Roman"/>
                <a:cs typeface="B Titr" pitchFamily="2" charset="-78"/>
              </a:rPr>
              <a:t>إِخْوَةٌ: اسم, جمع.</a:t>
            </a:r>
          </a:p>
          <a:p>
            <a:pPr algn="r" rtl="1"/>
            <a:r>
              <a:rPr lang="fa-IR" sz="2800" b="1" dirty="0" smtClean="0">
                <a:solidFill>
                  <a:schemeClr val="accent1"/>
                </a:solidFill>
                <a:latin typeface="Times New Roman"/>
                <a:ea typeface="Times New Roman"/>
                <a:cs typeface="B Titr" pitchFamily="2" charset="-78"/>
              </a:rPr>
              <a:t>فَ: حرف.</a:t>
            </a:r>
          </a:p>
          <a:p>
            <a:pPr algn="r" rtl="1"/>
            <a:r>
              <a:rPr lang="fa-IR" sz="2800" b="1" dirty="0" smtClean="0">
                <a:solidFill>
                  <a:srgbClr val="FF0000"/>
                </a:solidFill>
                <a:latin typeface="Times New Roman"/>
                <a:ea typeface="Times New Roman"/>
                <a:cs typeface="B Titr" pitchFamily="2" charset="-78"/>
              </a:rPr>
              <a:t>أصْلِحُوا: فعل امر, جمع مذکر حاضر</a:t>
            </a:r>
            <a:r>
              <a:rPr lang="fa-IR" sz="2800" b="1" dirty="0" smtClean="0">
                <a:solidFill>
                  <a:schemeClr val="accent1"/>
                </a:solidFill>
                <a:latin typeface="Times New Roman"/>
                <a:ea typeface="Times New Roman"/>
                <a:cs typeface="B Titr" pitchFamily="2" charset="-78"/>
              </a:rPr>
              <a:t>.</a:t>
            </a:r>
          </a:p>
          <a:p>
            <a:pPr algn="r" rtl="1"/>
            <a:r>
              <a:rPr lang="fa-IR" sz="2800" b="1" dirty="0" smtClean="0">
                <a:solidFill>
                  <a:schemeClr val="accent1"/>
                </a:solidFill>
                <a:latin typeface="Times New Roman"/>
                <a:ea typeface="Times New Roman"/>
                <a:cs typeface="B Titr" pitchFamily="2" charset="-78"/>
              </a:rPr>
              <a:t>بَينَ: اسم.</a:t>
            </a:r>
          </a:p>
          <a:p>
            <a:pPr algn="r" rtl="1"/>
            <a:r>
              <a:rPr lang="fa-IR" sz="2800" b="1" dirty="0" smtClean="0">
                <a:solidFill>
                  <a:schemeClr val="accent1"/>
                </a:solidFill>
                <a:latin typeface="Times New Roman"/>
                <a:ea typeface="Times New Roman"/>
                <a:cs typeface="B Titr" pitchFamily="2" charset="-78"/>
              </a:rPr>
              <a:t>أخَوَي: اسم, مثنی مذکر.</a:t>
            </a:r>
          </a:p>
          <a:p>
            <a:pPr algn="r" rtl="1"/>
            <a:r>
              <a:rPr lang="fa-IR" sz="2800" b="1" dirty="0" smtClean="0">
                <a:solidFill>
                  <a:schemeClr val="accent1"/>
                </a:solidFill>
                <a:latin typeface="Times New Roman"/>
                <a:ea typeface="Times New Roman"/>
                <a:cs typeface="B Titr" pitchFamily="2" charset="-78"/>
              </a:rPr>
              <a:t>كُمْ : اسم, ضمیر متصل, جمع مذکر مخاطب.</a:t>
            </a:r>
          </a:p>
          <a:p>
            <a:pPr algn="r" rtl="1"/>
            <a:r>
              <a:rPr lang="fa-IR" sz="2800" b="1" dirty="0" smtClean="0">
                <a:solidFill>
                  <a:schemeClr val="accent1"/>
                </a:solidFill>
                <a:latin typeface="Times New Roman"/>
                <a:ea typeface="Times New Roman"/>
                <a:cs typeface="B Titr" pitchFamily="2" charset="-78"/>
              </a:rPr>
              <a:t>وَ: حرف عطف.</a:t>
            </a:r>
          </a:p>
          <a:p>
            <a:pPr algn="r" rtl="1"/>
            <a:r>
              <a:rPr lang="fa-IR" sz="2800" b="1" dirty="0" smtClean="0">
                <a:solidFill>
                  <a:srgbClr val="FF0000"/>
                </a:solidFill>
                <a:latin typeface="Times New Roman"/>
                <a:ea typeface="Times New Roman"/>
                <a:cs typeface="B Titr" pitchFamily="2" charset="-78"/>
              </a:rPr>
              <a:t>اتَّقُوا: فعل امر, جمع مذکر مخاطب</a:t>
            </a:r>
            <a:r>
              <a:rPr lang="fa-IR" sz="2800" b="1" dirty="0" smtClean="0">
                <a:solidFill>
                  <a:schemeClr val="accent1"/>
                </a:solidFill>
                <a:latin typeface="Times New Roman"/>
                <a:ea typeface="Times New Roman"/>
                <a:cs typeface="B Titr" pitchFamily="2" charset="-78"/>
              </a:rPr>
              <a:t>.</a:t>
            </a:r>
          </a:p>
          <a:p>
            <a:pPr algn="r" rtl="1"/>
            <a:r>
              <a:rPr lang="fa-IR" sz="2800" b="1" dirty="0" smtClean="0">
                <a:solidFill>
                  <a:schemeClr val="accent1"/>
                </a:solidFill>
                <a:latin typeface="Times New Roman"/>
                <a:ea typeface="Times New Roman"/>
                <a:cs typeface="B Titr" pitchFamily="2" charset="-78"/>
              </a:rPr>
              <a:t>اللَّهَ : اسم.</a:t>
            </a:r>
          </a:p>
          <a:p>
            <a:pPr algn="r" rtl="1"/>
            <a:r>
              <a:rPr lang="fa-IR" sz="2800" b="1" dirty="0" smtClean="0">
                <a:solidFill>
                  <a:schemeClr val="accent1"/>
                </a:solidFill>
                <a:latin typeface="Times New Roman"/>
                <a:ea typeface="Times New Roman"/>
                <a:cs typeface="B Titr" pitchFamily="2" charset="-78"/>
              </a:rPr>
              <a:t>لَعَلَّ: حرف ترجی.</a:t>
            </a:r>
          </a:p>
          <a:p>
            <a:pPr algn="r" rtl="1"/>
            <a:r>
              <a:rPr lang="fa-IR" sz="2800" b="1" dirty="0" smtClean="0">
                <a:solidFill>
                  <a:schemeClr val="accent1"/>
                </a:solidFill>
                <a:latin typeface="Times New Roman"/>
                <a:ea typeface="Times New Roman"/>
                <a:cs typeface="B Titr" pitchFamily="2" charset="-78"/>
              </a:rPr>
              <a:t>كُمْ : اسم, ضمیر متصل.</a:t>
            </a:r>
          </a:p>
          <a:p>
            <a:pPr algn="r" rtl="1"/>
            <a:r>
              <a:rPr lang="fa-IR" sz="2800" b="1" dirty="0" smtClean="0">
                <a:solidFill>
                  <a:srgbClr val="FF0000"/>
                </a:solidFill>
                <a:latin typeface="Times New Roman"/>
                <a:ea typeface="Times New Roman"/>
                <a:cs typeface="B Titr" pitchFamily="2" charset="-78"/>
              </a:rPr>
              <a:t>تُرْحَمُونَ: فعل مضارع, مجهول, جمع مذکر مخاطب.</a:t>
            </a:r>
            <a:endParaRPr lang="en-US" dirty="0">
              <a:solidFill>
                <a:srgbClr val="FF0000"/>
              </a:solidFill>
            </a:endParaRPr>
          </a:p>
        </p:txBody>
      </p:sp>
    </p:spTree>
    <p:extLst>
      <p:ext uri="{BB962C8B-B14F-4D97-AF65-F5344CB8AC3E}">
        <p14:creationId xmlns="" xmlns:p14="http://schemas.microsoft.com/office/powerpoint/2010/main" val="2951648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G:\ولایت\emamkhomeyni\Photo Noorozahra (19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3645379" y="5934670"/>
            <a:ext cx="5498621" cy="923330"/>
          </a:xfrm>
          <a:prstGeom prst="rect">
            <a:avLst/>
          </a:prstGeom>
          <a:noFill/>
        </p:spPr>
        <p:txBody>
          <a:bodyPr wrap="none">
            <a:spAutoFit/>
          </a:bodyPr>
          <a:lstStyle/>
          <a:p>
            <a:pPr algn="ctr" rtl="1">
              <a:defRPr/>
            </a:pPr>
            <a:r>
              <a:rPr lang="fa-I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cs typeface="Arial" charset="0"/>
              </a:rPr>
              <a:t>شادی روح امام </a:t>
            </a:r>
            <a:r>
              <a:rPr lang="fa-IR" sz="5400" b="1" dirty="0">
                <a:ln w="17780" cmpd="sng">
                  <a:solidFill>
                    <a:srgbClr val="FFFFFF"/>
                  </a:solidFill>
                  <a:prstDash val="solid"/>
                  <a:miter lim="800000"/>
                </a:ln>
                <a:solidFill>
                  <a:srgbClr val="FF0000"/>
                </a:solidFill>
                <a:effectLst>
                  <a:outerShdw blurRad="50800" algn="tl" rotWithShape="0">
                    <a:srgbClr val="000000"/>
                  </a:outerShdw>
                </a:effectLst>
                <a:latin typeface="Arial" charset="0"/>
                <a:cs typeface="Arial" charset="0"/>
              </a:rPr>
              <a:t>صلوات</a:t>
            </a:r>
            <a:endParaRPr lang="en-US" sz="5400" b="1" dirty="0">
              <a:ln w="17780" cmpd="sng">
                <a:solidFill>
                  <a:srgbClr val="FFFFFF"/>
                </a:solidFill>
                <a:prstDash val="solid"/>
                <a:miter lim="800000"/>
              </a:ln>
              <a:solidFill>
                <a:srgbClr val="FF0000"/>
              </a:solidFill>
              <a:effectLst>
                <a:outerShdw blurRad="50800" algn="tl" rotWithShape="0">
                  <a:srgbClr val="00000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9"/>
          <p:cNvSpPr>
            <a:spLocks noChangeArrowheads="1"/>
          </p:cNvSpPr>
          <p:nvPr/>
        </p:nvSpPr>
        <p:spPr bwMode="auto">
          <a:xfrm>
            <a:off x="0" y="381000"/>
            <a:ext cx="9144000" cy="457200"/>
          </a:xfrm>
          <a:prstGeom prst="rect">
            <a:avLst/>
          </a:prstGeom>
          <a:noFill/>
          <a:ln w="9525">
            <a:noFill/>
            <a:miter lim="800000"/>
            <a:headEnd/>
            <a:tailEnd/>
          </a:ln>
        </p:spPr>
        <p:txBody>
          <a:bodyPr wrap="none" anchor="ctr">
            <a:spAutoFit/>
          </a:bodyPr>
          <a:lstStyle/>
          <a:p>
            <a:pPr eaLnBrk="0" hangingPunct="0">
              <a:tabLst>
                <a:tab pos="1843088" algn="l"/>
              </a:tabLst>
            </a:pPr>
            <a:r>
              <a:rPr lang="en-US" sz="1100"/>
              <a:t/>
            </a:r>
            <a:br>
              <a:rPr lang="en-US" sz="1100"/>
            </a:br>
            <a:endParaRPr lang="en-US"/>
          </a:p>
          <a:p>
            <a:pPr eaLnBrk="0" hangingPunct="0">
              <a:tabLst>
                <a:tab pos="1843088" algn="l"/>
              </a:tabLst>
            </a:pPr>
            <a:endParaRPr lang="en-US"/>
          </a:p>
        </p:txBody>
      </p:sp>
      <p:pic>
        <p:nvPicPr>
          <p:cNvPr id="8209" name="Picture 1"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pic>
        <p:nvPicPr>
          <p:cNvPr id="8210" name="Picture 2"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sp>
        <p:nvSpPr>
          <p:cNvPr id="8212" name="Rectangle 31"/>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7" name="Table 6"/>
          <p:cNvGraphicFramePr>
            <a:graphicFrameLocks noGrp="1"/>
          </p:cNvGraphicFramePr>
          <p:nvPr/>
        </p:nvGraphicFramePr>
        <p:xfrm>
          <a:off x="152400" y="304801"/>
          <a:ext cx="8763000" cy="6096001"/>
        </p:xfrm>
        <a:graphic>
          <a:graphicData uri="http://schemas.openxmlformats.org/drawingml/2006/table">
            <a:tbl>
              <a:tblPr rtl="1"/>
              <a:tblGrid>
                <a:gridCol w="1859371"/>
                <a:gridCol w="26455"/>
                <a:gridCol w="6877174"/>
              </a:tblGrid>
              <a:tr h="867018">
                <a:tc>
                  <a:txBody>
                    <a:bodyPr/>
                    <a:lstStyle/>
                    <a:p>
                      <a:pPr marL="0" marR="0" algn="ctr" rtl="1">
                        <a:spcBef>
                          <a:spcPts val="600"/>
                        </a:spcBef>
                        <a:spcAft>
                          <a:spcPts val="1600"/>
                        </a:spcAft>
                      </a:pPr>
                      <a:endParaRPr lang="en-US" sz="3600" dirty="0">
                        <a:solidFill>
                          <a:srgbClr val="FFFFFF"/>
                        </a:solidFill>
                        <a:latin typeface="Calibri"/>
                        <a:ea typeface="Calibri"/>
                        <a:cs typeface="B Titr"/>
                      </a:endParaRPr>
                    </a:p>
                  </a:txBody>
                  <a:tcPr marL="0" marR="146047" marT="0" marB="0" anchor="ctr">
                    <a:lnL>
                      <a:noFill/>
                    </a:lnL>
                    <a:lnR>
                      <a:noFill/>
                    </a:lnR>
                    <a:lnT>
                      <a:noFill/>
                    </a:lnT>
                    <a:lnB>
                      <a:noFill/>
                    </a:lnB>
                    <a:solidFill>
                      <a:srgbClr val="344A78"/>
                    </a:solidFill>
                  </a:tcPr>
                </a:tc>
                <a:tc>
                  <a:txBody>
                    <a:bodyPr/>
                    <a:lstStyle/>
                    <a:p>
                      <a:pPr marL="0" marR="0" algn="r" rtl="0">
                        <a:spcBef>
                          <a:spcPts val="600"/>
                        </a:spcBef>
                        <a:spcAft>
                          <a:spcPts val="0"/>
                        </a:spcAft>
                      </a:pPr>
                      <a:endParaRPr lang="en-US" sz="3600" dirty="0">
                        <a:latin typeface="Times New Roman"/>
                        <a:ea typeface="Times New Roman"/>
                        <a:cs typeface="B Mitra"/>
                      </a:endParaRPr>
                    </a:p>
                  </a:txBody>
                  <a:tcPr marL="0" marR="0" marT="0" marB="0">
                    <a:lnL>
                      <a:noFill/>
                    </a:lnL>
                    <a:lnR>
                      <a:noFill/>
                    </a:lnR>
                    <a:lnT>
                      <a:noFill/>
                    </a:lnT>
                    <a:lnB>
                      <a:noFill/>
                    </a:lnB>
                    <a:solidFill>
                      <a:srgbClr val="344A78"/>
                    </a:solidFill>
                  </a:tcPr>
                </a:tc>
                <a:tc>
                  <a:txBody>
                    <a:bodyPr/>
                    <a:lstStyle/>
                    <a:p>
                      <a:pPr marL="0" marR="0" algn="r" rtl="1">
                        <a:spcBef>
                          <a:spcPts val="600"/>
                        </a:spcBef>
                        <a:spcAft>
                          <a:spcPts val="1600"/>
                        </a:spcAft>
                      </a:pPr>
                      <a:r>
                        <a:rPr lang="fa-IR" sz="3600" b="1" dirty="0">
                          <a:latin typeface="Calibri"/>
                          <a:ea typeface="Calibri"/>
                          <a:cs typeface="B Mitra"/>
                        </a:rPr>
                        <a:t>  </a:t>
                      </a:r>
                      <a:r>
                        <a:rPr lang="fa-IR" sz="3600" b="1" dirty="0">
                          <a:latin typeface="Calibri"/>
                          <a:ea typeface="Calibri"/>
                          <a:cs typeface="2  Titr" pitchFamily="2" charset="-78"/>
                        </a:rPr>
                        <a:t>سوره حجرات </a:t>
                      </a:r>
                      <a:endParaRPr lang="en-US" sz="3600" dirty="0">
                        <a:latin typeface="Calibri"/>
                        <a:ea typeface="Calibri"/>
                        <a:cs typeface="2  Titr" pitchFamily="2" charset="-78"/>
                      </a:endParaRPr>
                    </a:p>
                  </a:txBody>
                  <a:tcPr marL="0" marR="0" marT="0" marB="0" anchor="ctr">
                    <a:lnL>
                      <a:noFill/>
                    </a:lnL>
                    <a:lnR>
                      <a:noFill/>
                    </a:lnR>
                    <a:lnT>
                      <a:noFill/>
                    </a:lnT>
                    <a:lnB>
                      <a:noFill/>
                    </a:lnB>
                    <a:solidFill>
                      <a:srgbClr val="FFFFFF"/>
                    </a:solidFill>
                  </a:tcPr>
                </a:tc>
              </a:tr>
              <a:tr h="502368">
                <a:tc gridSpan="3">
                  <a:txBody>
                    <a:bodyPr/>
                    <a:lstStyle/>
                    <a:p>
                      <a:pPr rtl="1"/>
                      <a:endParaRPr lang="en-US" sz="1100">
                        <a:latin typeface="Calibri"/>
                        <a:ea typeface="Times New Roman"/>
                        <a:cs typeface="Arial"/>
                      </a:endParaRPr>
                    </a:p>
                  </a:txBody>
                  <a:tcPr marL="0" marR="0" marT="0" marB="0" anchor="ctr">
                    <a:lnL>
                      <a:noFill/>
                    </a:lnL>
                    <a:lnT>
                      <a:noFill/>
                    </a:lnT>
                    <a:lnB>
                      <a:noFill/>
                    </a:lnB>
                    <a:solidFill>
                      <a:srgbClr val="344A78"/>
                    </a:solidFill>
                  </a:tcPr>
                </a:tc>
                <a:tc hMerge="1">
                  <a:txBody>
                    <a:bodyPr/>
                    <a:lstStyle/>
                    <a:p>
                      <a:endParaRPr lang="en-US"/>
                    </a:p>
                  </a:txBody>
                  <a:tcPr/>
                </a:tc>
                <a:tc hMerge="1">
                  <a:txBody>
                    <a:bodyPr/>
                    <a:lstStyle/>
                    <a:p>
                      <a:endParaRPr lang="en-US"/>
                    </a:p>
                  </a:txBody>
                  <a:tcPr/>
                </a:tc>
              </a:tr>
              <a:tr h="4726615">
                <a:tc gridSpan="3">
                  <a:txBody>
                    <a:bodyPr/>
                    <a:lstStyle/>
                    <a:p>
                      <a:pPr marL="0" marR="0" indent="0" algn="r" defTabSz="914400" rtl="1" eaLnBrk="1" fontAlgn="auto" latinLnBrk="0" hangingPunct="1">
                        <a:lnSpc>
                          <a:spcPct val="150000"/>
                        </a:lnSpc>
                        <a:spcBef>
                          <a:spcPts val="0"/>
                        </a:spcBef>
                        <a:spcAft>
                          <a:spcPts val="0"/>
                        </a:spcAft>
                        <a:buClrTx/>
                        <a:buSzTx/>
                        <a:buFontTx/>
                        <a:buNone/>
                        <a:tabLst/>
                        <a:defRPr/>
                      </a:pPr>
                      <a:r>
                        <a:rPr kumimoji="0" lang="fa-IR" sz="2400" b="1" kern="1200" dirty="0" smtClean="0">
                          <a:solidFill>
                            <a:srgbClr val="C00000"/>
                          </a:solidFill>
                          <a:latin typeface="Times New Roman"/>
                          <a:ea typeface="Times New Roman"/>
                          <a:cs typeface="B Titr" pitchFamily="2" charset="-78"/>
                        </a:rPr>
                        <a:t>  إِنَّمَا الْمُؤْمِنُونَ إِخْوَةٌ فَأصْلِحُوا بَينَ أخَوَيكُمْ وَاتَّقُوا اللَّهَ لَعَلَّكُمْ تُرْحَمُونَ (10)‏</a:t>
                      </a:r>
                    </a:p>
                    <a:p>
                      <a:pPr marL="0" marR="0" indent="0" algn="r" defTabSz="914400" rtl="1" eaLnBrk="1" fontAlgn="auto" latinLnBrk="0" hangingPunct="1">
                        <a:lnSpc>
                          <a:spcPct val="150000"/>
                        </a:lnSpc>
                        <a:spcBef>
                          <a:spcPts val="0"/>
                        </a:spcBef>
                        <a:spcAft>
                          <a:spcPts val="0"/>
                        </a:spcAft>
                        <a:buClrTx/>
                        <a:buSzTx/>
                        <a:buFontTx/>
                        <a:buNone/>
                        <a:tabLst/>
                        <a:defRPr/>
                      </a:pPr>
                      <a:endParaRPr kumimoji="0" lang="fa-IR" sz="1800" b="1" kern="1200" dirty="0" smtClean="0">
                        <a:solidFill>
                          <a:schemeClr val="accent1">
                            <a:lumMod val="75000"/>
                          </a:schemeClr>
                        </a:solidFill>
                        <a:latin typeface="Times New Roman"/>
                        <a:ea typeface="Times New Roman"/>
                        <a:cs typeface="B Zar" pitchFamily="2" charset="-78"/>
                      </a:endParaRPr>
                    </a:p>
                    <a:p>
                      <a:pPr marL="0" marR="0" indent="0" algn="r" defTabSz="914400" rtl="1" eaLnBrk="1" fontAlgn="auto" latinLnBrk="0" hangingPunct="1">
                        <a:lnSpc>
                          <a:spcPct val="150000"/>
                        </a:lnSpc>
                        <a:spcBef>
                          <a:spcPts val="0"/>
                        </a:spcBef>
                        <a:spcAft>
                          <a:spcPts val="0"/>
                        </a:spcAft>
                        <a:buClrTx/>
                        <a:buSzTx/>
                        <a:buFontTx/>
                        <a:buNone/>
                        <a:tabLst/>
                        <a:defRPr/>
                      </a:pPr>
                      <a:r>
                        <a:rPr kumimoji="0" lang="fa-IR" sz="1800" b="1" kern="1200" dirty="0" smtClean="0">
                          <a:solidFill>
                            <a:schemeClr val="accent1">
                              <a:lumMod val="75000"/>
                            </a:schemeClr>
                          </a:solidFill>
                          <a:latin typeface="Times New Roman"/>
                          <a:ea typeface="Times New Roman"/>
                          <a:cs typeface="B Zar" pitchFamily="2" charset="-78"/>
                        </a:rPr>
                        <a:t>  در حقيقت مؤمنان با هم برادرند، پس ميان برادرانتان را سازش دهيد و از خدا پروا بداريد، اميد كه مورد </a:t>
                      </a:r>
                    </a:p>
                    <a:p>
                      <a:pPr marL="0" marR="0" indent="0" algn="r" defTabSz="914400" rtl="1" eaLnBrk="1" fontAlgn="auto" latinLnBrk="0" hangingPunct="1">
                        <a:lnSpc>
                          <a:spcPct val="150000"/>
                        </a:lnSpc>
                        <a:spcBef>
                          <a:spcPts val="0"/>
                        </a:spcBef>
                        <a:spcAft>
                          <a:spcPts val="0"/>
                        </a:spcAft>
                        <a:buClrTx/>
                        <a:buSzTx/>
                        <a:buFontTx/>
                        <a:buNone/>
                        <a:tabLst/>
                        <a:defRPr/>
                      </a:pPr>
                      <a:r>
                        <a:rPr kumimoji="0" lang="fa-IR" sz="1800" b="1" kern="1200" dirty="0" smtClean="0">
                          <a:solidFill>
                            <a:schemeClr val="accent1">
                              <a:lumMod val="75000"/>
                            </a:schemeClr>
                          </a:solidFill>
                          <a:latin typeface="Times New Roman"/>
                          <a:ea typeface="Times New Roman"/>
                          <a:cs typeface="B Zar" pitchFamily="2" charset="-78"/>
                        </a:rPr>
                        <a:t> رحمت قرار گيريد.</a:t>
                      </a:r>
                      <a:endParaRPr kumimoji="0" lang="en-US" sz="1800" b="1" kern="1200" dirty="0" smtClean="0">
                        <a:solidFill>
                          <a:schemeClr val="accent1">
                            <a:lumMod val="75000"/>
                          </a:schemeClr>
                        </a:solidFill>
                        <a:latin typeface="Times New Roman"/>
                        <a:ea typeface="Times New Roman"/>
                        <a:cs typeface="B Zar" pitchFamily="2" charset="-78"/>
                      </a:endParaRPr>
                    </a:p>
                    <a:p>
                      <a:pPr marL="0" marR="0" indent="0" algn="r" defTabSz="914400" rtl="1" eaLnBrk="1" fontAlgn="auto" latinLnBrk="0" hangingPunct="1">
                        <a:lnSpc>
                          <a:spcPct val="150000"/>
                        </a:lnSpc>
                        <a:spcBef>
                          <a:spcPts val="0"/>
                        </a:spcBef>
                        <a:spcAft>
                          <a:spcPts val="0"/>
                        </a:spcAft>
                        <a:buClrTx/>
                        <a:buSzTx/>
                        <a:buFontTx/>
                        <a:buNone/>
                        <a:tabLst/>
                        <a:defRPr/>
                      </a:pPr>
                      <a:endParaRPr kumimoji="0" lang="en-US" sz="2400" b="1" kern="1200" dirty="0" smtClean="0">
                        <a:solidFill>
                          <a:srgbClr val="C00000"/>
                        </a:solidFill>
                        <a:latin typeface="Times New Roman"/>
                        <a:ea typeface="Times New Roman"/>
                        <a:cs typeface="B Titr" pitchFamily="2" charset="-78"/>
                      </a:endParaRPr>
                    </a:p>
                    <a:p>
                      <a:pPr algn="r" rtl="1">
                        <a:lnSpc>
                          <a:spcPct val="150000"/>
                        </a:lnSpc>
                      </a:pPr>
                      <a:endParaRPr lang="en-US" sz="3600" b="1" kern="0" dirty="0">
                        <a:solidFill>
                          <a:schemeClr val="tx1"/>
                        </a:solidFill>
                        <a:latin typeface="Calibri"/>
                        <a:ea typeface="Times New Roman"/>
                        <a:cs typeface="2  Titr" pitchFamily="2" charset="-78"/>
                      </a:endParaRPr>
                    </a:p>
                  </a:txBody>
                  <a:tcPr marL="36829" marR="36829" marT="36829" marB="36829" anchor="ctr">
                    <a:lnL>
                      <a:noFill/>
                    </a:lnL>
                    <a:lnT>
                      <a:noFill/>
                    </a:lnT>
                    <a:lnB>
                      <a:noFill/>
                    </a:lnB>
                    <a:solidFill>
                      <a:srgbClr val="FBD4B4"/>
                    </a:solidFill>
                  </a:tcPr>
                </a:tc>
                <a:tc hMerge="1">
                  <a:txBody>
                    <a:bodyPr/>
                    <a:lstStyle/>
                    <a:p>
                      <a:endParaRPr lang="en-US"/>
                    </a:p>
                  </a:txBody>
                  <a:tcPr/>
                </a:tc>
                <a:tc hMerge="1">
                  <a:txBody>
                    <a:bodyPr/>
                    <a:lstStyle/>
                    <a:p>
                      <a:endParaRPr lang="en-US"/>
                    </a:p>
                  </a:txBody>
                  <a:tcPr/>
                </a:tc>
              </a:tr>
            </a:tbl>
          </a:graphicData>
        </a:graphic>
      </p:graphicFrame>
      <p:pic>
        <p:nvPicPr>
          <p:cNvPr id="27649" name="Picture 1" descr="Description: http://www.qaraati.net/images/tab.gif"/>
          <p:cNvPicPr>
            <a:picLocks noChangeAspect="1" noChangeArrowheads="1"/>
          </p:cNvPicPr>
          <p:nvPr/>
        </p:nvPicPr>
        <p:blipFill>
          <a:blip r:embed="rId3" cstate="print"/>
          <a:srcRect/>
          <a:stretch>
            <a:fillRect/>
          </a:stretch>
        </p:blipFill>
        <p:spPr bwMode="auto">
          <a:xfrm>
            <a:off x="0" y="0"/>
            <a:ext cx="133350" cy="142875"/>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590800"/>
            <a:ext cx="8458200" cy="1089529"/>
          </a:xfrm>
          <a:prstGeom prst="rect">
            <a:avLst/>
          </a:prstGeom>
        </p:spPr>
        <p:txBody>
          <a:bodyPr>
            <a:spAutoFit/>
          </a:bodyPr>
          <a:lstStyle/>
          <a:p>
            <a:pPr algn="ctr" fontAlgn="auto">
              <a:lnSpc>
                <a:spcPct val="120000"/>
              </a:lnSpc>
              <a:spcBef>
                <a:spcPts val="0"/>
              </a:spcBef>
              <a:spcAft>
                <a:spcPts val="0"/>
              </a:spcAft>
              <a:defRPr/>
            </a:pPr>
            <a:r>
              <a:rPr lang="fa-IR" sz="5400" b="1" dirty="0">
                <a:solidFill>
                  <a:srgbClr val="FF0000"/>
                </a:solidFill>
                <a:effectLst>
                  <a:reflection blurRad="6350" stA="60000" endA="900" endPos="60000" dist="60007" dir="5400000" sy="-100000" algn="bl" rotWithShape="0"/>
                </a:effectLst>
                <a:cs typeface="B Titr" pitchFamily="2" charset="-78"/>
              </a:rPr>
              <a:t>اللهم صلی علی محمد و آل محمد </a:t>
            </a:r>
          </a:p>
        </p:txBody>
      </p:sp>
      <p:sp>
        <p:nvSpPr>
          <p:cNvPr id="23555" name="Slide Number Placeholder 3"/>
          <p:cNvSpPr txBox="1">
            <a:spLocks noGrp="1"/>
          </p:cNvSpPr>
          <p:nvPr/>
        </p:nvSpPr>
        <p:spPr bwMode="auto">
          <a:xfrm>
            <a:off x="8229600" y="6477000"/>
            <a:ext cx="762000" cy="244475"/>
          </a:xfrm>
          <a:prstGeom prst="rect">
            <a:avLst/>
          </a:prstGeom>
          <a:noFill/>
          <a:ln w="9525">
            <a:noFill/>
            <a:miter lim="800000"/>
            <a:headEnd/>
            <a:tailEnd/>
          </a:ln>
        </p:spPr>
        <p:txBody>
          <a:bodyPr/>
          <a:lstStyle/>
          <a:p>
            <a:pPr algn="r"/>
            <a:fld id="{0201C544-ED53-4515-9427-49BB8639DBE0}" type="slidenum">
              <a:rPr lang="ar-SA" sz="1200">
                <a:solidFill>
                  <a:srgbClr val="D38E27"/>
                </a:solidFill>
              </a:rPr>
              <a:pPr algn="r"/>
              <a:t>30</a:t>
            </a:fld>
            <a:endParaRPr lang="en-US" sz="1200">
              <a:solidFill>
                <a:srgbClr val="D38E27"/>
              </a:solidFill>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 y="435017"/>
            <a:ext cx="8686800" cy="1744003"/>
          </a:xfrm>
          <a:prstGeom prst="rect">
            <a:avLst/>
          </a:prstGeom>
          <a:noFill/>
          <a:ln w="9525">
            <a:noFill/>
            <a:miter lim="800000"/>
            <a:headEnd/>
            <a:tailEnd/>
          </a:ln>
          <a:effectLst/>
        </p:spPr>
        <p:txBody>
          <a:bodyPr vert="horz" wrap="square" lIns="0" tIns="203136" rIns="0" bIns="0" numCol="1" anchor="ctr" anchorCtr="0" compatLnSpc="1">
            <a:prstTxWarp prst="textNoShape">
              <a:avLst/>
            </a:prstTxWarp>
            <a:spAutoFit/>
          </a:bodyPr>
          <a:lstStyle/>
          <a:p>
            <a:pPr marL="0" marR="0" lvl="0" indent="0" algn="r" defTabSz="914400" rtl="1" eaLnBrk="1" fontAlgn="base" latinLnBrk="0" hangingPunct="1">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Arial" pitchFamily="34" charset="0"/>
                <a:ea typeface="Calibri" pitchFamily="34" charset="0"/>
                <a:cs typeface="B Titr" pitchFamily="2" charset="-78"/>
              </a:rPr>
              <a:t>ش</a:t>
            </a:r>
            <a:r>
              <a:rPr kumimoji="0" lang="fa-IR" sz="4000" b="1" i="0" u="none" strike="noStrike" cap="none" normalizeH="0" baseline="0" dirty="0" smtClean="0" bmk="">
                <a:ln>
                  <a:noFill/>
                </a:ln>
                <a:solidFill>
                  <a:srgbClr val="C00000"/>
                </a:solidFill>
                <a:effectLst/>
                <a:latin typeface="Arial" pitchFamily="34" charset="0"/>
                <a:ea typeface="Calibri" pitchFamily="34" charset="0"/>
                <a:cs typeface="B Titr" pitchFamily="2" charset="-78"/>
              </a:rPr>
              <a:t>أن نزول:</a:t>
            </a:r>
            <a:endParaRPr kumimoji="0" lang="en-US" sz="4000" b="1" i="0" u="none" strike="noStrike" cap="none" normalizeH="0" baseline="0" dirty="0" smtClean="0" bmk="">
              <a:ln>
                <a:noFill/>
              </a:ln>
              <a:solidFill>
                <a:srgbClr val="C00000"/>
              </a:solidFill>
              <a:effectLst/>
              <a:latin typeface="Arial" pitchFamily="34" charset="0"/>
              <a:ea typeface="Calibri" pitchFamily="34" charset="0"/>
              <a:cs typeface="B Titr" pitchFamily="2" charset="-78"/>
            </a:endParaRPr>
          </a:p>
          <a:p>
            <a:pPr marL="0" marR="0" lvl="0" indent="0" algn="r" defTabSz="914400" rtl="1" eaLnBrk="1" fontAlgn="base" latinLnBrk="0" hangingPunct="1">
              <a:spcBef>
                <a:spcPct val="0"/>
              </a:spcBef>
              <a:spcAft>
                <a:spcPct val="0"/>
              </a:spcAft>
              <a:buClrTx/>
              <a:buSzTx/>
              <a:buFontTx/>
              <a:buNone/>
              <a:tabLst/>
            </a:pPr>
            <a:r>
              <a:rPr kumimoji="0" lang="fa-IR" sz="2800" b="1" i="0" u="none" strike="noStrike" cap="none" normalizeH="0" baseline="0" dirty="0" smtClean="0" bmk="">
                <a:ln>
                  <a:noFill/>
                </a:ln>
                <a:solidFill>
                  <a:schemeClr val="tx1"/>
                </a:solidFill>
                <a:effectLst/>
                <a:latin typeface="Arial" pitchFamily="34" charset="0"/>
                <a:ea typeface="Calibri" pitchFamily="34" charset="0"/>
                <a:cs typeface="B Mitra" pitchFamily="2" charset="-78"/>
              </a:rPr>
              <a:t>	</a:t>
            </a:r>
            <a:endParaRPr kumimoji="0" lang="en-US" sz="2800" b="1" i="0" u="none" strike="noStrike" cap="none" normalizeH="0" baseline="0" dirty="0" smtClean="0" bmk="">
              <a:ln>
                <a:noFill/>
              </a:ln>
              <a:solidFill>
                <a:schemeClr val="tx1"/>
              </a:solidFill>
              <a:effectLst/>
              <a:latin typeface="Arial" pitchFamily="34" charset="0"/>
              <a:ea typeface="Calibri" pitchFamily="34" charset="0"/>
              <a:cs typeface="B Mitra" pitchFamily="2" charset="-78"/>
            </a:endParaRPr>
          </a:p>
          <a:p>
            <a:pPr marL="0" marR="0" lvl="0" indent="0" algn="r" defTabSz="914400" rtl="1" eaLnBrk="0" fontAlgn="base" latinLnBrk="0" hangingPunct="0">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Lotus" pitchFamily="2" charset="-78"/>
              <a:sym typeface="AGA Arabesque"/>
            </a:endParaRPr>
          </a:p>
        </p:txBody>
      </p:sp>
      <p:sp>
        <p:nvSpPr>
          <p:cNvPr id="23553" name="Rectangle 1"/>
          <p:cNvSpPr>
            <a:spLocks noChangeArrowheads="1"/>
          </p:cNvSpPr>
          <p:nvPr/>
        </p:nvSpPr>
        <p:spPr bwMode="auto">
          <a:xfrm>
            <a:off x="228600" y="2411550"/>
            <a:ext cx="8610600" cy="1364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lnSpc>
                <a:spcPct val="200000"/>
              </a:lnSpc>
              <a:spcBef>
                <a:spcPct val="0"/>
              </a:spcBef>
              <a:spcAft>
                <a:spcPct val="0"/>
              </a:spcAft>
            </a:pPr>
            <a:r>
              <a:rPr lang="en-US" sz="3200" dirty="0" smtClean="0">
                <a:latin typeface="Times New Roman" pitchFamily="18" charset="0"/>
                <a:ea typeface="Calibri" pitchFamily="34" charset="0"/>
                <a:cs typeface="2  Titr" pitchFamily="2" charset="-78"/>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AGA Arabesque"/>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AGA Arabesque"/>
              </a:rPr>
            </a:br>
            <a:endPar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AGA Arabesque"/>
            </a:endParaRPr>
          </a:p>
        </p:txBody>
      </p:sp>
      <p:sp>
        <p:nvSpPr>
          <p:cNvPr id="3" name="Rectangle 2"/>
          <p:cNvSpPr/>
          <p:nvPr/>
        </p:nvSpPr>
        <p:spPr>
          <a:xfrm>
            <a:off x="1143000" y="1752600"/>
            <a:ext cx="6934200" cy="3785652"/>
          </a:xfrm>
          <a:prstGeom prst="rect">
            <a:avLst/>
          </a:prstGeom>
        </p:spPr>
        <p:txBody>
          <a:bodyPr wrap="square">
            <a:spAutoFit/>
          </a:bodyPr>
          <a:lstStyle/>
          <a:p>
            <a:pPr algn="ctr"/>
            <a:r>
              <a:rPr lang="fa-IR" sz="4800" dirty="0"/>
              <a:t>پيامبر </a:t>
            </a:r>
            <a:r>
              <a:rPr lang="fa-IR" sz="4800" dirty="0" smtClean="0"/>
              <a:t>خدا </a:t>
            </a:r>
            <a:r>
              <a:rPr lang="fa-IR" sz="4800" dirty="0"/>
              <a:t>پس از نزول اين آيه ميان يك يك اصحابش عقد اخوت برقرار كرد، و از ميان اصحاب خود، </a:t>
            </a:r>
            <a:r>
              <a:rPr lang="fa-IR" sz="4800" dirty="0" smtClean="0"/>
              <a:t>علي </a:t>
            </a:r>
            <a:r>
              <a:rPr lang="fa-IR" sz="4800" dirty="0"/>
              <a:t>را براي خود به برادري برگزيد.</a:t>
            </a:r>
            <a:endParaRPr lang="en-US" sz="4800" dirty="0"/>
          </a:p>
        </p:txBody>
      </p:sp>
    </p:spTree>
  </p:cSld>
  <p:clrMapOvr>
    <a:masterClrMapping/>
  </p:clrMapOvr>
  <p:transition advTm="4000">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4000" dirty="0"/>
              <a:t>ابن عباس مي‌گويد: پس از آنكه آيه إِنَّمَا الْمُؤْمِنُونَ إِخْوَةٌ نازل شد رسول </a:t>
            </a:r>
            <a:r>
              <a:rPr lang="fa-IR" sz="4000" dirty="0" smtClean="0"/>
              <a:t>خدا </a:t>
            </a:r>
            <a:r>
              <a:rPr lang="fa-IR" sz="4000" dirty="0"/>
              <a:t>ميان مسلمانان پيمان اخوت برقرار كرد، بين ابو بكر و عمر و بين عثمان و عبد </a:t>
            </a:r>
            <a:r>
              <a:rPr lang="fa-IR" sz="4000" dirty="0" smtClean="0"/>
              <a:t>الرحمن ابن عوف. </a:t>
            </a:r>
            <a:r>
              <a:rPr lang="fa-IR" sz="4000" dirty="0"/>
              <a:t>تا اينكـه بين تمام يارانش هر كس طبق منزلتش با ديگري پيمان اخوت برقـرار کـرد، سپس بـه علي بن </a:t>
            </a:r>
            <a:r>
              <a:rPr lang="fa-IR" sz="4000" dirty="0" smtClean="0"/>
              <a:t>ابي‌طالب </a:t>
            </a:r>
            <a:r>
              <a:rPr lang="fa-IR" sz="4000" dirty="0"/>
              <a:t>فرمود: تو برادر من هستـي</a:t>
            </a:r>
          </a:p>
          <a:p>
            <a:pPr algn="ctr"/>
            <a:r>
              <a:rPr lang="fa-IR" sz="4000" dirty="0"/>
              <a:t>و من برادر توام. </a:t>
            </a:r>
          </a:p>
          <a:p>
            <a:pPr algn="ctr"/>
            <a:endParaRPr lang="en-US" sz="4000" dirty="0"/>
          </a:p>
        </p:txBody>
      </p:sp>
    </p:spTree>
    <p:extLst>
      <p:ext uri="{BB962C8B-B14F-4D97-AF65-F5344CB8AC3E}">
        <p14:creationId xmlns="" xmlns:p14="http://schemas.microsoft.com/office/powerpoint/2010/main" val="287713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normAutofit/>
          </a:bodyPr>
          <a:lstStyle/>
          <a:p>
            <a:pPr algn="ctr"/>
            <a:r>
              <a:rPr lang="fa-IR" sz="4000" dirty="0"/>
              <a:t>ابن عمر مي‌گويد: هنگامي كه رسول </a:t>
            </a:r>
            <a:r>
              <a:rPr lang="fa-IR" sz="4000" dirty="0" smtClean="0"/>
              <a:t>خدا </a:t>
            </a:r>
            <a:r>
              <a:rPr lang="fa-IR" sz="4000" dirty="0"/>
              <a:t>بين ياران خودپيمان اخوت برقرار كرد، </a:t>
            </a:r>
            <a:r>
              <a:rPr lang="fa-IR" sz="4000" dirty="0" smtClean="0"/>
              <a:t>علي </a:t>
            </a:r>
            <a:r>
              <a:rPr lang="fa-IR" sz="4000" dirty="0"/>
              <a:t>در حالي كه اشك مي‌ريخت به </a:t>
            </a:r>
            <a:r>
              <a:rPr lang="fa-IR" sz="4000" dirty="0" smtClean="0"/>
              <a:t>پيامبرخدا </a:t>
            </a:r>
            <a:r>
              <a:rPr lang="fa-IR" sz="4000" dirty="0"/>
              <a:t>عرضه داشت: يا رسول </a:t>
            </a:r>
            <a:r>
              <a:rPr lang="fa-IR" sz="4000" dirty="0" smtClean="0"/>
              <a:t>اللَّه</a:t>
            </a:r>
            <a:r>
              <a:rPr lang="fa-IR" sz="4000" dirty="0"/>
              <a:t>! ميان اصحابت اخوت برقرار كردي و بين من و هيچکس اخوت برقرار نفرمودي؟! رسول </a:t>
            </a:r>
            <a:r>
              <a:rPr lang="fa-IR" sz="4000" dirty="0" smtClean="0"/>
              <a:t>خدا </a:t>
            </a:r>
            <a:r>
              <a:rPr lang="fa-IR" sz="4000" dirty="0"/>
              <a:t>به او فرمود: تو در دنيا و آخرت برادر من هستي. </a:t>
            </a:r>
            <a:endParaRPr lang="en-US" sz="4000" dirty="0"/>
          </a:p>
        </p:txBody>
      </p:sp>
    </p:spTree>
    <p:extLst>
      <p:ext uri="{BB962C8B-B14F-4D97-AF65-F5344CB8AC3E}">
        <p14:creationId xmlns="" xmlns:p14="http://schemas.microsoft.com/office/powerpoint/2010/main" val="311900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463819967"/>
              </p:ext>
            </p:extLst>
          </p:nvPr>
        </p:nvGraphicFramePr>
        <p:xfrm>
          <a:off x="152400" y="228599"/>
          <a:ext cx="8763000" cy="6418139"/>
        </p:xfrm>
        <a:graphic>
          <a:graphicData uri="http://schemas.openxmlformats.org/drawingml/2006/table">
            <a:tbl>
              <a:tblPr rtl="1"/>
              <a:tblGrid>
                <a:gridCol w="3143396"/>
                <a:gridCol w="5619604"/>
              </a:tblGrid>
              <a:tr h="990601">
                <a:tc>
                  <a:txBody>
                    <a:bodyPr/>
                    <a:lstStyle/>
                    <a:p>
                      <a:pPr marL="0" marR="0" algn="r" rtl="1">
                        <a:spcBef>
                          <a:spcPts val="600"/>
                        </a:spcBef>
                        <a:spcAft>
                          <a:spcPts val="0"/>
                        </a:spcAft>
                      </a:pPr>
                      <a:r>
                        <a:rPr lang="fa-IR" sz="3200" b="1" dirty="0" smtClean="0">
                          <a:solidFill>
                            <a:srgbClr val="FFFFFF"/>
                          </a:solidFill>
                          <a:latin typeface="Times New Roman"/>
                          <a:ea typeface="Times New Roman"/>
                          <a:cs typeface="B Titr" pitchFamily="2" charset="-78"/>
                        </a:rPr>
                        <a:t>نکات</a:t>
                      </a:r>
                      <a:r>
                        <a:rPr lang="fa-IR" sz="3200" b="1" baseline="0" dirty="0" smtClean="0">
                          <a:solidFill>
                            <a:srgbClr val="FFFFFF"/>
                          </a:solidFill>
                          <a:latin typeface="Times New Roman"/>
                          <a:ea typeface="Times New Roman"/>
                          <a:cs typeface="B Titr" pitchFamily="2" charset="-78"/>
                        </a:rPr>
                        <a:t> </a:t>
                      </a:r>
                      <a:r>
                        <a:rPr lang="fa-IR" sz="3200" b="1" dirty="0" smtClean="0">
                          <a:solidFill>
                            <a:srgbClr val="FFFFFF"/>
                          </a:solidFill>
                          <a:latin typeface="Times New Roman"/>
                          <a:ea typeface="Times New Roman"/>
                          <a:cs typeface="B Titr" pitchFamily="2" charset="-78"/>
                        </a:rPr>
                        <a:t>تفسیری</a:t>
                      </a:r>
                      <a:r>
                        <a:rPr lang="fa-IR" sz="3200" b="1" dirty="0">
                          <a:solidFill>
                            <a:srgbClr val="FFFFFF"/>
                          </a:solidFill>
                          <a:latin typeface="Times New Roman"/>
                          <a:ea typeface="Times New Roman"/>
                          <a:cs typeface="B Titr" pitchFamily="2" charset="-78"/>
                        </a:rPr>
                        <a:t>:</a:t>
                      </a:r>
                      <a:endParaRPr lang="en-US" sz="3200" dirty="0">
                        <a:latin typeface="Calibri"/>
                        <a:ea typeface="Calibri"/>
                        <a:cs typeface="B Titr" pitchFamily="2" charset="-78"/>
                      </a:endParaRPr>
                    </a:p>
                  </a:txBody>
                  <a:tcPr marL="0" marR="117016" marT="0" marB="0" anchor="ctr">
                    <a:lnL>
                      <a:noFill/>
                    </a:lnL>
                    <a:lnR>
                      <a:noFill/>
                    </a:lnR>
                    <a:lnT>
                      <a:noFill/>
                    </a:lnT>
                    <a:lnB>
                      <a:noFill/>
                    </a:lnB>
                    <a:solidFill>
                      <a:srgbClr val="344A78"/>
                    </a:solidFill>
                  </a:tcPr>
                </a:tc>
                <a:tc>
                  <a:txBody>
                    <a:bodyPr/>
                    <a:lstStyle/>
                    <a:p>
                      <a:pPr marL="0" marR="0" algn="r" rtl="1">
                        <a:spcBef>
                          <a:spcPts val="600"/>
                        </a:spcBef>
                        <a:spcAft>
                          <a:spcPts val="1600"/>
                        </a:spcAft>
                      </a:pPr>
                      <a:r>
                        <a:rPr lang="en-US" sz="900" dirty="0">
                          <a:latin typeface="Calibri"/>
                          <a:ea typeface="Calibri"/>
                          <a:cs typeface="B Mitra"/>
                        </a:rPr>
                        <a:t> </a:t>
                      </a:r>
                    </a:p>
                  </a:txBody>
                  <a:tcPr marL="0" marR="0" marT="0" marB="0" anchor="ctr">
                    <a:lnL>
                      <a:noFill/>
                    </a:lnL>
                    <a:lnR>
                      <a:noFill/>
                    </a:lnR>
                    <a:lnT>
                      <a:noFill/>
                    </a:lnT>
                    <a:lnB>
                      <a:noFill/>
                    </a:lnB>
                  </a:tcPr>
                </a:tc>
              </a:tr>
              <a:tr h="211166">
                <a:tc gridSpan="2">
                  <a:txBody>
                    <a:bodyPr/>
                    <a:lstStyle/>
                    <a:p>
                      <a:pPr algn="r" rtl="1">
                        <a:lnSpc>
                          <a:spcPct val="150000"/>
                        </a:lnSpc>
                      </a:pPr>
                      <a:endParaRPr lang="en-US" sz="800">
                        <a:latin typeface="Calibri"/>
                      </a:endParaRPr>
                    </a:p>
                  </a:txBody>
                  <a:tcPr marL="0" marR="0" marT="0" marB="0" anchor="ctr">
                    <a:lnL>
                      <a:noFill/>
                    </a:lnL>
                    <a:lnT>
                      <a:noFill/>
                    </a:lnT>
                    <a:lnB>
                      <a:noFill/>
                    </a:lnB>
                    <a:solidFill>
                      <a:srgbClr val="344A78"/>
                    </a:solidFill>
                  </a:tcPr>
                </a:tc>
                <a:tc hMerge="1">
                  <a:txBody>
                    <a:bodyPr/>
                    <a:lstStyle/>
                    <a:p>
                      <a:endParaRPr lang="en-US"/>
                    </a:p>
                  </a:txBody>
                  <a:tcPr/>
                </a:tc>
              </a:tr>
              <a:tr h="5216372">
                <a:tc gridSpan="2">
                  <a:txBody>
                    <a:bodyPr/>
                    <a:lstStyle/>
                    <a:p>
                      <a:pPr algn="r" rtl="1">
                        <a:lnSpc>
                          <a:spcPct val="150000"/>
                        </a:lnSpc>
                      </a:pPr>
                      <a:r>
                        <a:rPr kumimoji="0" lang="fa-IR" sz="2000" kern="1200" dirty="0" smtClean="0">
                          <a:solidFill>
                            <a:srgbClr val="C00000"/>
                          </a:solidFill>
                          <a:latin typeface="Times New Roman" pitchFamily="18" charset="0"/>
                          <a:ea typeface="Calibri" pitchFamily="34" charset="0"/>
                          <a:cs typeface="B Titr" pitchFamily="2" charset="-78"/>
                        </a:rPr>
                        <a:t>1. کلمه إِنَّمَا براي حصر است و در اين آيه شريفه بيانگر اين است که ايماني که مدعيان آن ‌به حالت برادري نرسيده باشند، ايماني سست و ناقص است. تقوا با معيار برادري اندازه‌گيري مي‌شود و نفوس در اثر ايمان صفا پيدا مي‌كند، و صادقون و راستگويان از منافقان بازشناخته مي‌شوند. نظام اجتماعي‌، و سفارشات اخلاقي در متون ديني همه مسلمانان را به برادري ايماني دعوت مي‌کنند. مخالفت با اين نظامات و توصيه‌ها، ايمان را در‌دلها ضعيف و رقيق مي‌کند. </a:t>
                      </a:r>
                      <a:endParaRPr kumimoji="0" lang="en-US" sz="2000" kern="1200" dirty="0">
                        <a:solidFill>
                          <a:srgbClr val="C00000"/>
                        </a:solidFill>
                        <a:latin typeface="Times New Roman" pitchFamily="18" charset="0"/>
                        <a:ea typeface="Calibri" pitchFamily="34" charset="0"/>
                        <a:cs typeface="B Titr" pitchFamily="2" charset="-78"/>
                      </a:endParaRPr>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
        <p:nvSpPr>
          <p:cNvPr id="25601" name="Rectangle 1"/>
          <p:cNvSpPr>
            <a:spLocks noChangeArrowheads="1"/>
          </p:cNvSpPr>
          <p:nvPr/>
        </p:nvSpPr>
        <p:spPr bwMode="auto">
          <a:xfrm>
            <a:off x="5867400" y="281266"/>
            <a:ext cx="3048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962275" algn="ctr"/>
              </a:tabLst>
            </a:pPr>
            <a:r>
              <a:rPr kumimoji="0" lang="fa-IR" sz="1200" b="0" i="0" u="none" strike="noStrike" cap="none" normalizeH="0" baseline="0" dirty="0" smtClean="0">
                <a:ln>
                  <a:noFill/>
                </a:ln>
                <a:solidFill>
                  <a:srgbClr val="C00000"/>
                </a:solidFill>
                <a:effectLst/>
                <a:latin typeface="Arial" pitchFamily="34" charset="0"/>
                <a:ea typeface="Calibri" pitchFamily="34" charset="0"/>
                <a:cs typeface="B Titr"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2275"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4000" dirty="0"/>
              <a:t>2. جمله «إِنَّمَا الْمُؤْمِنُونَ إِخْوَةٌ» كه در آيه فوق آمده است يكي از شعارهاي اساسي و ريشه‏دار اسلامي است. شعاري بسيار گيرا، عميق، مؤثر و پرمعني. اسلام سطح پيوند و دوستي مسلمين را به قدري بالا برده كه به صورت نزديكترين پيوند دو انسان با يكديگر آنهم پيوندي بر اساس مساوات و برابري، مطرح مي‏كند، و آن علاقه «دو برادر» نسبت به يكديگر است.</a:t>
            </a:r>
            <a:endParaRPr lang="en-US" sz="4000" dirty="0"/>
          </a:p>
        </p:txBody>
      </p:sp>
    </p:spTree>
    <p:extLst>
      <p:ext uri="{BB962C8B-B14F-4D97-AF65-F5344CB8AC3E}">
        <p14:creationId xmlns="" xmlns:p14="http://schemas.microsoft.com/office/powerpoint/2010/main" val="128472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p:spPr>
        <p:txBody>
          <a:bodyPr>
            <a:normAutofit/>
          </a:bodyPr>
          <a:lstStyle/>
          <a:p>
            <a:pPr algn="ctr"/>
            <a:r>
              <a:rPr lang="fa-IR" sz="4800" dirty="0"/>
              <a:t>بر اساس اصل اخوت اسلامي، مسلمانان از هر نژاد و هر قبيله، و داراي هر زبان و هر سن و سال، با يكديگر احساس عميق برادري مي‏كنند، هر چند يكي در شرق جهان زندگي كند، و ديگري در غرب. </a:t>
            </a:r>
            <a:endParaRPr lang="en-US" sz="4800" dirty="0"/>
          </a:p>
        </p:txBody>
      </p:sp>
    </p:spTree>
    <p:extLst>
      <p:ext uri="{BB962C8B-B14F-4D97-AF65-F5344CB8AC3E}">
        <p14:creationId xmlns="" xmlns:p14="http://schemas.microsoft.com/office/powerpoint/2010/main" val="2540981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821</TotalTime>
  <Words>1785</Words>
  <Application>Microsoft Office PowerPoint</Application>
  <PresentationFormat>On-screen Show (4:3)</PresentationFormat>
  <Paragraphs>118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اخوت وبرادری</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iran</dc:creator>
  <cp:lastModifiedBy>fatemeh</cp:lastModifiedBy>
  <cp:revision>286</cp:revision>
  <dcterms:created xsi:type="dcterms:W3CDTF">2012-05-01T14:37:37Z</dcterms:created>
  <dcterms:modified xsi:type="dcterms:W3CDTF">2007-11-06T05:54:39Z</dcterms:modified>
</cp:coreProperties>
</file>