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3">
  <p:sldMasterIdLst>
    <p:sldMasterId id="2147483708" r:id="rId1"/>
  </p:sldMasterIdLst>
  <p:notesMasterIdLst>
    <p:notesMasterId r:id="rId36"/>
  </p:notesMasterIdLst>
  <p:sldIdLst>
    <p:sldId id="267" r:id="rId2"/>
    <p:sldId id="258" r:id="rId3"/>
    <p:sldId id="265" r:id="rId4"/>
    <p:sldId id="377" r:id="rId5"/>
    <p:sldId id="330" r:id="rId6"/>
    <p:sldId id="378" r:id="rId7"/>
    <p:sldId id="260" r:id="rId8"/>
    <p:sldId id="379" r:id="rId9"/>
    <p:sldId id="380" r:id="rId10"/>
    <p:sldId id="381" r:id="rId11"/>
    <p:sldId id="382" r:id="rId12"/>
    <p:sldId id="368" r:id="rId13"/>
    <p:sldId id="383" r:id="rId14"/>
    <p:sldId id="384" r:id="rId15"/>
    <p:sldId id="339" r:id="rId16"/>
    <p:sldId id="385" r:id="rId17"/>
    <p:sldId id="386" r:id="rId18"/>
    <p:sldId id="387" r:id="rId19"/>
    <p:sldId id="388" r:id="rId20"/>
    <p:sldId id="371" r:id="rId21"/>
    <p:sldId id="370" r:id="rId22"/>
    <p:sldId id="275" r:id="rId23"/>
    <p:sldId id="268" r:id="rId24"/>
    <p:sldId id="285" r:id="rId25"/>
    <p:sldId id="286" r:id="rId26"/>
    <p:sldId id="372" r:id="rId27"/>
    <p:sldId id="373" r:id="rId28"/>
    <p:sldId id="374" r:id="rId29"/>
    <p:sldId id="375" r:id="rId30"/>
    <p:sldId id="376" r:id="rId31"/>
    <p:sldId id="389" r:id="rId32"/>
    <p:sldId id="390" r:id="rId33"/>
    <p:sldId id="315" r:id="rId34"/>
    <p:sldId id="316"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771" autoAdjust="0"/>
  </p:normalViewPr>
  <p:slideViewPr>
    <p:cSldViewPr>
      <p:cViewPr varScale="1">
        <p:scale>
          <a:sx n="66" d="100"/>
          <a:sy n="66" d="100"/>
        </p:scale>
        <p:origin x="-636"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7847A7-EB4E-4228-ACCC-9F74079926E1}" type="datetimeFigureOut">
              <a:rPr lang="en-US" smtClean="0"/>
              <a:pPr/>
              <a:t>10/19/2007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E2C121-7319-49AB-A3AA-57F61400CAFB}" type="slidenum">
              <a:rPr lang="en-US" smtClean="0"/>
              <a:pPr/>
              <a:t>‹#›</a:t>
            </a:fld>
            <a:endParaRPr lang="en-US"/>
          </a:p>
        </p:txBody>
      </p:sp>
    </p:spTree>
    <p:extLst>
      <p:ext uri="{BB962C8B-B14F-4D97-AF65-F5344CB8AC3E}">
        <p14:creationId xmlns="" xmlns:p14="http://schemas.microsoft.com/office/powerpoint/2010/main" val="2737890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4B68034-B2D7-42BA-805D-736E86B2C36F}" type="datetimeFigureOut">
              <a:rPr lang="en-US" smtClean="0"/>
              <a:pPr/>
              <a:t>10/19/2007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89F8ADC-7E52-4859-B476-687E05F7F81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B68034-B2D7-42BA-805D-736E86B2C36F}" type="datetimeFigureOut">
              <a:rPr lang="en-US" smtClean="0"/>
              <a:pPr/>
              <a:t>10/19/2007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F8ADC-7E52-4859-B476-687E05F7F81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B68034-B2D7-42BA-805D-736E86B2C36F}" type="datetimeFigureOut">
              <a:rPr lang="en-US" smtClean="0"/>
              <a:pPr/>
              <a:t>10/19/2007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F8ADC-7E52-4859-B476-687E05F7F81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B68034-B2D7-42BA-805D-736E86B2C36F}" type="datetimeFigureOut">
              <a:rPr lang="en-US" smtClean="0"/>
              <a:pPr/>
              <a:t>10/19/2007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F8ADC-7E52-4859-B476-687E05F7F81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4B68034-B2D7-42BA-805D-736E86B2C36F}" type="datetimeFigureOut">
              <a:rPr lang="en-US" smtClean="0"/>
              <a:pPr/>
              <a:t>10/19/2007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F8ADC-7E52-4859-B476-687E05F7F81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4B68034-B2D7-42BA-805D-736E86B2C36F}" type="datetimeFigureOut">
              <a:rPr lang="en-US" smtClean="0"/>
              <a:pPr/>
              <a:t>10/19/2007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9F8ADC-7E52-4859-B476-687E05F7F81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4B68034-B2D7-42BA-805D-736E86B2C36F}" type="datetimeFigureOut">
              <a:rPr lang="en-US" smtClean="0"/>
              <a:pPr/>
              <a:t>10/19/2007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9F8ADC-7E52-4859-B476-687E05F7F81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4B68034-B2D7-42BA-805D-736E86B2C36F}" type="datetimeFigureOut">
              <a:rPr lang="en-US" smtClean="0"/>
              <a:pPr/>
              <a:t>10/19/2007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9F8ADC-7E52-4859-B476-687E05F7F81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B68034-B2D7-42BA-805D-736E86B2C36F}" type="datetimeFigureOut">
              <a:rPr lang="en-US" smtClean="0"/>
              <a:pPr/>
              <a:t>10/19/2007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9F8ADC-7E52-4859-B476-687E05F7F81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4B68034-B2D7-42BA-805D-736E86B2C36F}" type="datetimeFigureOut">
              <a:rPr lang="en-US" smtClean="0"/>
              <a:pPr/>
              <a:t>10/19/2007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9F8ADC-7E52-4859-B476-687E05F7F81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4B68034-B2D7-42BA-805D-736E86B2C36F}" type="datetimeFigureOut">
              <a:rPr lang="en-US" smtClean="0"/>
              <a:pPr/>
              <a:t>10/19/2007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89F8ADC-7E52-4859-B476-687E05F7F81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4B68034-B2D7-42BA-805D-736E86B2C36F}" type="datetimeFigureOut">
              <a:rPr lang="en-US" smtClean="0"/>
              <a:pPr/>
              <a:t>10/19/2007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89F8ADC-7E52-4859-B476-687E05F7F81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_ftnref1"/><Relationship Id="rId2" Type="http://schemas.openxmlformats.org/officeDocument/2006/relationships/hyperlink" Target="#_ftnref1"/><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_ftn1"/><Relationship Id="rId2" Type="http://schemas.openxmlformats.org/officeDocument/2006/relationships/hyperlink" Target="#_ftn1"/><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9"/>
          <p:cNvSpPr>
            <a:spLocks noChangeArrowheads="1"/>
          </p:cNvSpPr>
          <p:nvPr/>
        </p:nvSpPr>
        <p:spPr bwMode="auto">
          <a:xfrm>
            <a:off x="304800" y="533400"/>
            <a:ext cx="9144000" cy="457200"/>
          </a:xfrm>
          <a:prstGeom prst="rect">
            <a:avLst/>
          </a:prstGeom>
          <a:noFill/>
          <a:ln w="9525">
            <a:noFill/>
            <a:miter lim="800000"/>
            <a:headEnd/>
            <a:tailEnd/>
          </a:ln>
        </p:spPr>
        <p:txBody>
          <a:bodyPr wrap="none" anchor="ctr">
            <a:spAutoFit/>
          </a:bodyPr>
          <a:lstStyle/>
          <a:p>
            <a:pPr eaLnBrk="0" hangingPunct="0">
              <a:tabLst>
                <a:tab pos="1843088" algn="l"/>
              </a:tabLst>
            </a:pPr>
            <a:r>
              <a:rPr lang="en-US" sz="1100"/>
              <a:t/>
            </a:r>
            <a:br>
              <a:rPr lang="en-US" sz="1100"/>
            </a:br>
            <a:endParaRPr lang="en-US"/>
          </a:p>
          <a:p>
            <a:pPr eaLnBrk="0" hangingPunct="0">
              <a:tabLst>
                <a:tab pos="1843088" algn="l"/>
              </a:tabLst>
            </a:pPr>
            <a:endParaRPr lang="en-US"/>
          </a:p>
        </p:txBody>
      </p:sp>
      <p:pic>
        <p:nvPicPr>
          <p:cNvPr id="8209" name="Picture 1" descr="Description: http://www.qaraati.net/images/tab.gif"/>
          <p:cNvPicPr>
            <a:picLocks noChangeAspect="1" noChangeArrowheads="1"/>
          </p:cNvPicPr>
          <p:nvPr/>
        </p:nvPicPr>
        <p:blipFill>
          <a:blip r:embed="rId2" cstate="print"/>
          <a:srcRect/>
          <a:stretch>
            <a:fillRect/>
          </a:stretch>
        </p:blipFill>
        <p:spPr bwMode="auto">
          <a:xfrm>
            <a:off x="0" y="0"/>
            <a:ext cx="133350" cy="142875"/>
          </a:xfrm>
          <a:prstGeom prst="rect">
            <a:avLst/>
          </a:prstGeom>
          <a:noFill/>
          <a:ln w="9525">
            <a:noFill/>
            <a:miter lim="800000"/>
            <a:headEnd/>
            <a:tailEnd/>
          </a:ln>
        </p:spPr>
      </p:pic>
      <p:pic>
        <p:nvPicPr>
          <p:cNvPr id="8210" name="Picture 2" descr="Description: http://www.qaraati.net/images/tab.gif"/>
          <p:cNvPicPr>
            <a:picLocks noChangeAspect="1" noChangeArrowheads="1"/>
          </p:cNvPicPr>
          <p:nvPr/>
        </p:nvPicPr>
        <p:blipFill>
          <a:blip r:embed="rId2" cstate="print"/>
          <a:srcRect/>
          <a:stretch>
            <a:fillRect/>
          </a:stretch>
        </p:blipFill>
        <p:spPr bwMode="auto">
          <a:xfrm>
            <a:off x="0" y="0"/>
            <a:ext cx="133350" cy="142875"/>
          </a:xfrm>
          <a:prstGeom prst="rect">
            <a:avLst/>
          </a:prstGeom>
          <a:noFill/>
          <a:ln w="9525">
            <a:noFill/>
            <a:miter lim="800000"/>
            <a:headEnd/>
            <a:tailEnd/>
          </a:ln>
        </p:spPr>
      </p:pic>
      <p:sp>
        <p:nvSpPr>
          <p:cNvPr id="8212" name="Rectangle 31"/>
          <p:cNvSpPr>
            <a:spLocks noChangeArrowheads="1"/>
          </p:cNvSpPr>
          <p:nvPr/>
        </p:nvSpPr>
        <p:spPr bwMode="auto">
          <a:xfrm>
            <a:off x="685800" y="53340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8214" name="Rectangle 15"/>
          <p:cNvSpPr>
            <a:spLocks noChangeArrowheads="1"/>
          </p:cNvSpPr>
          <p:nvPr/>
        </p:nvSpPr>
        <p:spPr bwMode="auto">
          <a:xfrm>
            <a:off x="1676400" y="2209800"/>
            <a:ext cx="4800600" cy="1569660"/>
          </a:xfrm>
          <a:prstGeom prst="rect">
            <a:avLst/>
          </a:prstGeom>
          <a:noFill/>
          <a:ln w="9525">
            <a:noFill/>
            <a:miter lim="800000"/>
            <a:headEnd/>
            <a:tailEnd/>
          </a:ln>
        </p:spPr>
        <p:txBody>
          <a:bodyPr wrap="square">
            <a:spAutoFit/>
          </a:bodyPr>
          <a:lstStyle/>
          <a:p>
            <a:pPr algn="r" rtl="1" eaLnBrk="0" hangingPunct="0"/>
            <a:r>
              <a:rPr lang="fa-IR" sz="4800" dirty="0" smtClean="0">
                <a:solidFill>
                  <a:srgbClr val="C00000"/>
                </a:solidFill>
                <a:latin typeface="B Mitra" pitchFamily="2" charset="-78"/>
                <a:cs typeface="B Titr" pitchFamily="2" charset="-78"/>
              </a:rPr>
              <a:t>درس دوازدهم </a:t>
            </a:r>
            <a:endParaRPr lang="en-US" sz="4800" dirty="0" smtClean="0">
              <a:solidFill>
                <a:srgbClr val="C00000"/>
              </a:solidFill>
              <a:latin typeface="B Mitra" pitchFamily="2" charset="-78"/>
              <a:cs typeface="B Titr" pitchFamily="2" charset="-78"/>
            </a:endParaRPr>
          </a:p>
          <a:p>
            <a:pPr algn="r" rtl="1" eaLnBrk="0" hangingPunct="0"/>
            <a:endParaRPr lang="en-US" sz="4800" dirty="0">
              <a:latin typeface="B Mitra" pitchFamily="2" charset="-78"/>
              <a:cs typeface="B Titr" pitchFamily="2" charset="-78"/>
            </a:endParaRPr>
          </a:p>
        </p:txBody>
      </p:sp>
      <p:sp>
        <p:nvSpPr>
          <p:cNvPr id="28673" name="Rectangle 1"/>
          <p:cNvSpPr>
            <a:spLocks noChangeArrowheads="1"/>
          </p:cNvSpPr>
          <p:nvPr/>
        </p:nvSpPr>
        <p:spPr bwMode="auto">
          <a:xfrm>
            <a:off x="2514600" y="3733800"/>
            <a:ext cx="3810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lang="fa-IR" sz="3600" dirty="0">
                <a:solidFill>
                  <a:schemeClr val="tx2">
                    <a:lumMod val="60000"/>
                    <a:lumOff val="40000"/>
                  </a:schemeClr>
                </a:solidFill>
                <a:cs typeface="B Esfehan" pitchFamily="2" charset="-78"/>
              </a:rPr>
              <a:t>ا</a:t>
            </a:r>
            <a:r>
              <a:rPr lang="fa-IR" sz="3600" dirty="0" bmk="">
                <a:solidFill>
                  <a:schemeClr val="tx2">
                    <a:lumMod val="60000"/>
                    <a:lumOff val="40000"/>
                  </a:schemeClr>
                </a:solidFill>
                <a:cs typeface="B Esfehan" pitchFamily="2" charset="-78"/>
              </a:rPr>
              <a:t>يمان، نعمت بزرگ</a:t>
            </a:r>
            <a:endParaRPr lang="fa-IR" sz="3600" dirty="0">
              <a:solidFill>
                <a:schemeClr val="tx2">
                  <a:lumMod val="60000"/>
                  <a:lumOff val="40000"/>
                </a:schemeClr>
              </a:solidFill>
              <a:cs typeface="B Esfehan" pitchFamily="2" charset="-78"/>
            </a:endParaRPr>
          </a:p>
        </p:txBody>
      </p:sp>
    </p:spTree>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14356"/>
            <a:ext cx="8229600" cy="5610244"/>
          </a:xfrm>
        </p:spPr>
        <p:txBody>
          <a:bodyPr>
            <a:normAutofit/>
          </a:bodyPr>
          <a:lstStyle/>
          <a:p>
            <a:pPr algn="r" rtl="1"/>
            <a:r>
              <a:rPr lang="fa-IR" sz="3200" dirty="0" smtClean="0"/>
              <a:t>3. «منت» از ماده «من» به معني وزنه‌اي است كه اشيا را با آن وزن مي‏كنند و در هر نعمت بزرگي به کار مي رود. منت دو گونه است:</a:t>
            </a:r>
            <a:endParaRPr lang="en-US" sz="3200" dirty="0" smtClean="0"/>
          </a:p>
          <a:p>
            <a:pPr algn="r" rtl="1"/>
            <a:r>
              <a:rPr lang="fa-IR" sz="3200" dirty="0" smtClean="0"/>
              <a:t>1. منت عملي به معني بخشش نعمت بزرگ؛ اين‌گونه منت نيکو است</a:t>
            </a:r>
            <a:br>
              <a:rPr lang="fa-IR" sz="3200" dirty="0" smtClean="0"/>
            </a:br>
            <a:r>
              <a:rPr lang="fa-IR" sz="3200" dirty="0" smtClean="0"/>
              <a:t>و منت‏هاي الهي از اين گونه است.</a:t>
            </a:r>
            <a:endParaRPr lang="en-US" sz="3200" dirty="0" smtClean="0"/>
          </a:p>
          <a:p>
            <a:pPr algn="r" rtl="1"/>
            <a:r>
              <a:rPr lang="fa-IR" sz="3200" dirty="0" smtClean="0"/>
              <a:t>2. منتي که جنبه زباني دارد، همانند منت‌گذاري بسياري از انسانها؛ اين‌گونه منت، رفتاري زشت و ناپسند است.</a:t>
            </a:r>
            <a:endParaRPr lang="en-US" sz="3200" dirty="0" smtClean="0"/>
          </a:p>
          <a:p>
            <a:pPr algn="r" rtl="1"/>
            <a:r>
              <a:rPr lang="fa-IR" sz="3200" dirty="0" smtClean="0"/>
              <a:t>. تفسير نمونه، ج ‏22، ص 216.</a:t>
            </a:r>
            <a:endParaRPr lang="en-US" sz="3200" dirty="0" smtClean="0"/>
          </a:p>
          <a:p>
            <a:pPr algn="r"/>
            <a:endParaRPr lang="en-US"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14356"/>
            <a:ext cx="8229600" cy="5610244"/>
          </a:xfrm>
        </p:spPr>
        <p:txBody>
          <a:bodyPr>
            <a:normAutofit/>
          </a:bodyPr>
          <a:lstStyle/>
          <a:p>
            <a:pPr algn="r"/>
            <a:r>
              <a:rPr lang="fa-IR" sz="4400" dirty="0" smtClean="0"/>
              <a:t>4. افراد كوته‏فكر، مي‌پندارند كه با پذيرش ايمان و انجام عبادات و طاعات، خدمتي به ساحت قدس الهي يا پيامبر و اوصياي </a:t>
            </a:r>
            <a:r>
              <a:rPr lang="fa-IR" sz="4400" dirty="0" smtClean="0"/>
              <a:t>او </a:t>
            </a:r>
            <a:r>
              <a:rPr lang="fa-IR" sz="4400" dirty="0" smtClean="0"/>
              <a:t>عرضه داشته اند، ازاين‌رو انتظار پاداش دارند. در حالي كه تابش نور ايمان دردل بزرگترين توفيق و لطف الهي است.</a:t>
            </a:r>
            <a:endParaRPr lang="en-US" sz="4400" dirty="0" smtClean="0"/>
          </a:p>
          <a:p>
            <a:pPr algn="r"/>
            <a:endParaRPr lang="en-US" sz="4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 xmlns:p14="http://schemas.microsoft.com/office/powerpoint/2010/main" val="3247127672"/>
              </p:ext>
            </p:extLst>
          </p:nvPr>
        </p:nvGraphicFramePr>
        <p:xfrm>
          <a:off x="152400" y="228599"/>
          <a:ext cx="8763000" cy="6481293"/>
        </p:xfrm>
        <a:graphic>
          <a:graphicData uri="http://schemas.openxmlformats.org/drawingml/2006/table">
            <a:tbl>
              <a:tblPr rtl="1"/>
              <a:tblGrid>
                <a:gridCol w="3143396"/>
                <a:gridCol w="5619604"/>
              </a:tblGrid>
              <a:tr h="990601">
                <a:tc>
                  <a:txBody>
                    <a:bodyPr/>
                    <a:lstStyle/>
                    <a:p>
                      <a:pPr algn="r"/>
                      <a:endParaRPr lang="en-US" dirty="0"/>
                    </a:p>
                  </a:txBody>
                  <a:tcPr marL="0" marR="117016" marT="0" marB="0" anchor="ctr">
                    <a:lnL>
                      <a:noFill/>
                    </a:lnL>
                    <a:lnR>
                      <a:noFill/>
                    </a:lnR>
                    <a:lnT>
                      <a:noFill/>
                    </a:lnT>
                    <a:lnB>
                      <a:noFill/>
                    </a:lnB>
                    <a:solidFill>
                      <a:srgbClr val="344A78"/>
                    </a:solidFill>
                  </a:tcPr>
                </a:tc>
                <a:tc>
                  <a:txBody>
                    <a:bodyPr/>
                    <a:lstStyle/>
                    <a:p>
                      <a:pPr algn="r"/>
                      <a:endParaRPr lang="en-US"/>
                    </a:p>
                  </a:txBody>
                  <a:tcPr marL="0" marR="0" marT="0" marB="0" anchor="ctr">
                    <a:lnL>
                      <a:noFill/>
                    </a:lnL>
                    <a:lnR>
                      <a:noFill/>
                    </a:lnR>
                    <a:lnT>
                      <a:noFill/>
                    </a:lnT>
                    <a:lnB>
                      <a:noFill/>
                    </a:lnB>
                  </a:tcPr>
                </a:tc>
              </a:tr>
              <a:tr h="211166">
                <a:tc gridSpan="2">
                  <a:txBody>
                    <a:bodyPr/>
                    <a:lstStyle/>
                    <a:p>
                      <a:pPr algn="r"/>
                      <a:endParaRPr lang="en-US"/>
                    </a:p>
                  </a:txBody>
                  <a:tcPr marL="0" marR="0" marT="0" marB="0" anchor="ctr">
                    <a:lnL>
                      <a:noFill/>
                    </a:lnL>
                    <a:lnT>
                      <a:noFill/>
                    </a:lnT>
                    <a:lnB>
                      <a:noFill/>
                    </a:lnB>
                    <a:solidFill>
                      <a:srgbClr val="344A78"/>
                    </a:solidFill>
                  </a:tcPr>
                </a:tc>
                <a:tc hMerge="1">
                  <a:txBody>
                    <a:bodyPr/>
                    <a:lstStyle/>
                    <a:p>
                      <a:endParaRPr lang="en-US"/>
                    </a:p>
                  </a:txBody>
                  <a:tcPr/>
                </a:tc>
              </a:tr>
              <a:tr h="5216372">
                <a:tc gridSpan="2">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fa-IR" sz="3200" kern="1200" dirty="0" smtClean="0">
                          <a:solidFill>
                            <a:schemeClr val="tx1"/>
                          </a:solidFill>
                          <a:latin typeface="+mn-lt"/>
                          <a:ea typeface="+mn-ea"/>
                          <a:cs typeface="+mn-cs"/>
                        </a:rPr>
                        <a:t>5. ايمان، درك تازه‏اي از هستي به انسان مي‏بخشد، پرده‏هاي خودخواهي</a:t>
                      </a:r>
                      <a:br>
                        <a:rPr kumimoji="0" lang="fa-IR" sz="3200" kern="1200" dirty="0" smtClean="0">
                          <a:solidFill>
                            <a:schemeClr val="tx1"/>
                          </a:solidFill>
                          <a:latin typeface="+mn-lt"/>
                          <a:ea typeface="+mn-ea"/>
                          <a:cs typeface="+mn-cs"/>
                        </a:rPr>
                      </a:br>
                      <a:r>
                        <a:rPr kumimoji="0" lang="fa-IR" sz="3200" kern="1200" dirty="0" smtClean="0">
                          <a:solidFill>
                            <a:schemeClr val="tx1"/>
                          </a:solidFill>
                          <a:latin typeface="+mn-lt"/>
                          <a:ea typeface="+mn-ea"/>
                          <a:cs typeface="+mn-cs"/>
                        </a:rPr>
                        <a:t>و غرور را كنار مي‏زند، افق ديد انسان را مي‏گشايد و شكوه و عظمت بي‌مانند آفرينش را در نظر او مجسّم مي‏سازد. تابش نور ايمان در دل، عواطف را پرورش مي‏دهد، ارزشهاي انساني را زنده مي‏كند، استعدادهاي والا را شكوفا مي‏سازد و علم، قدرت، شهامت، ايثار، فداكاري، گذشت و اخلاص مي‌آفريند، و از موجودي ناتوان، انساني نيرومند و پرثمر مي‏سازد.</a:t>
                      </a:r>
                      <a:endParaRPr kumimoji="0" lang="en-US" sz="3200" kern="1200" dirty="0" smtClean="0">
                        <a:solidFill>
                          <a:schemeClr val="tx1"/>
                        </a:solidFill>
                        <a:latin typeface="+mn-lt"/>
                        <a:ea typeface="+mn-ea"/>
                        <a:cs typeface="+mn-cs"/>
                      </a:endParaRPr>
                    </a:p>
                    <a:p>
                      <a:pPr algn="r"/>
                      <a:endParaRPr lang="en-US" dirty="0"/>
                    </a:p>
                  </a:txBody>
                  <a:tcPr marL="29508" marR="29508" marT="29508" marB="29508" anchor="ctr">
                    <a:lnL>
                      <a:noFill/>
                    </a:lnL>
                    <a:lnT>
                      <a:noFill/>
                    </a:lnT>
                    <a:lnB>
                      <a:noFill/>
                    </a:lnB>
                    <a:solidFill>
                      <a:srgbClr val="C2D69B"/>
                    </a:solidFill>
                  </a:tcPr>
                </a:tc>
                <a:tc hMerge="1">
                  <a:txBody>
                    <a:bodyPr/>
                    <a:lstStyle/>
                    <a:p>
                      <a:endParaRPr lang="en-US" dirty="0"/>
                    </a:p>
                  </a:txBody>
                  <a:tcPr/>
                </a:tc>
              </a:tr>
            </a:tbl>
          </a:graphicData>
        </a:graphic>
      </p:graphicFrame>
      <p:sp>
        <p:nvSpPr>
          <p:cNvPr id="25601" name="Rectangle 1"/>
          <p:cNvSpPr>
            <a:spLocks noChangeArrowheads="1"/>
          </p:cNvSpPr>
          <p:nvPr/>
        </p:nvSpPr>
        <p:spPr bwMode="auto">
          <a:xfrm>
            <a:off x="5867400" y="281266"/>
            <a:ext cx="3048000"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962275" algn="ctr"/>
              </a:tabLst>
            </a:pPr>
            <a:r>
              <a:rPr kumimoji="0" lang="fa-IR" sz="1200" b="0" i="0" u="none" strike="noStrike" cap="none" normalizeH="0" baseline="0" dirty="0" smtClean="0">
                <a:ln>
                  <a:noFill/>
                </a:ln>
                <a:solidFill>
                  <a:srgbClr val="C00000"/>
                </a:solidFill>
                <a:effectLst/>
                <a:latin typeface="Arial" pitchFamily="34" charset="0"/>
                <a:ea typeface="Calibri" pitchFamily="34" charset="0"/>
                <a:cs typeface="B Titr" pitchFamily="2" charset="-78"/>
              </a:rPr>
              <a:t>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962275" algn="ctr"/>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Tm="4000">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14356"/>
            <a:ext cx="8229600" cy="5610244"/>
          </a:xfrm>
        </p:spPr>
        <p:txBody>
          <a:bodyPr>
            <a:normAutofit/>
          </a:bodyPr>
          <a:lstStyle/>
          <a:p>
            <a:pPr algn="r" rtl="1"/>
            <a:r>
              <a:rPr lang="fa-IR" sz="2800" dirty="0" smtClean="0"/>
              <a:t>از اين نگاه ايمان يکي از بزرگ نعمت‌هايي است كه خداوند بر انسان ارزاني داشته است. آدمي با اين نگاه نه‌تنها خود را طلبكار نمي‏بيند، بلكه همواره خود را رهين نعمت هاي بزرگ خداوند و فرستادگان او مي‏شمارد. اينجا است كه بايد هر صبح و شام، شكر نعمت ايمان را به جا آورد و خدا را</a:t>
            </a:r>
            <a:br>
              <a:rPr lang="fa-IR" sz="2800" dirty="0" smtClean="0"/>
            </a:br>
            <a:r>
              <a:rPr lang="fa-IR" sz="2800" dirty="0" smtClean="0"/>
              <a:t>بر اين همه توفيق سپاس گويد. عبادات را عاشقانه انجام ‏دهد، و در راه طاعت او سر از پا نشناسد. بنا بر اين هدايت او لطف است، و دعوت </a:t>
            </a:r>
            <a:r>
              <a:rPr lang="fa-IR" sz="2800" dirty="0" smtClean="0"/>
              <a:t>پيامبرش</a:t>
            </a:r>
            <a:r>
              <a:rPr lang="fa-IR" sz="2800" dirty="0" smtClean="0"/>
              <a:t/>
            </a:r>
            <a:br>
              <a:rPr lang="fa-IR" sz="2800" dirty="0" smtClean="0"/>
            </a:br>
            <a:r>
              <a:rPr lang="fa-IR" sz="2800" dirty="0" smtClean="0"/>
              <a:t>لطفي ديگر، و توفيق اطاعت و فرمانبرداري لطفي مضاعف، و پاداش، لطفي است ما فوق لطف!</a:t>
            </a:r>
            <a:endParaRPr lang="en-US" sz="2800" dirty="0" smtClean="0"/>
          </a:p>
          <a:p>
            <a:pPr algn="r" rtl="1"/>
            <a:r>
              <a:rPr lang="fa-IR" sz="2800" dirty="0" smtClean="0"/>
              <a:t>. همان، ص 218.</a:t>
            </a:r>
            <a:endParaRPr lang="en-US" sz="2800" dirty="0" smtClean="0"/>
          </a:p>
          <a:p>
            <a:pPr algn="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42918"/>
            <a:ext cx="8229600" cy="5681682"/>
          </a:xfrm>
        </p:spPr>
        <p:txBody>
          <a:bodyPr>
            <a:normAutofit/>
          </a:bodyPr>
          <a:lstStyle/>
          <a:p>
            <a:pPr algn="r"/>
            <a:r>
              <a:rPr lang="fa-IR" sz="4000" dirty="0" smtClean="0"/>
              <a:t>6. در آخرين آيه سوره «حجرات» به آنچه در آيه پيشين آمده، تأكيد مي‌ورزد، و مي‏فرمايد: «خداوند نهان آسمانها و زمين را مي‏داند، و به آنچه انجام مي‏دهيد بصير و بينا است.» ادعاي ايمان نکنيد ، و نيازي به سوگند نيست. او از اسرار ژرفاي زمين و نهان آسمانها آگاه است و در زواياي درون شما حضور دارد، و از آنچه دردرون شما مي‏گذرد با خبر است.</a:t>
            </a:r>
            <a:endParaRPr lang="en-US" sz="4000" dirty="0" smtClean="0"/>
          </a:p>
          <a:p>
            <a:pPr algn="r"/>
            <a:endParaRPr lang="en-US" sz="4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 xmlns:p14="http://schemas.microsoft.com/office/powerpoint/2010/main" val="3336100822"/>
              </p:ext>
            </p:extLst>
          </p:nvPr>
        </p:nvGraphicFramePr>
        <p:xfrm>
          <a:off x="152401" y="1"/>
          <a:ext cx="8763000" cy="6430933"/>
        </p:xfrm>
        <a:graphic>
          <a:graphicData uri="http://schemas.openxmlformats.org/drawingml/2006/table">
            <a:tbl>
              <a:tblPr rtl="1"/>
              <a:tblGrid>
                <a:gridCol w="3143397"/>
                <a:gridCol w="5619603"/>
              </a:tblGrid>
              <a:tr h="609599">
                <a:tc>
                  <a:txBody>
                    <a:bodyPr/>
                    <a:lstStyle/>
                    <a:p>
                      <a:r>
                        <a:rPr lang="fa-IR" sz="3200" dirty="0" smtClean="0">
                          <a:solidFill>
                            <a:srgbClr val="FFFF00"/>
                          </a:solidFill>
                        </a:rPr>
                        <a:t>نکته ها وپیامها</a:t>
                      </a:r>
                      <a:endParaRPr lang="en-US" sz="3200" dirty="0">
                        <a:solidFill>
                          <a:srgbClr val="FFFF00"/>
                        </a:solidFill>
                      </a:endParaRPr>
                    </a:p>
                  </a:txBody>
                  <a:tcPr marL="0" marR="117016" marT="0" marB="0" anchor="ctr">
                    <a:lnL>
                      <a:noFill/>
                    </a:lnL>
                    <a:lnR>
                      <a:noFill/>
                    </a:lnR>
                    <a:lnT>
                      <a:noFill/>
                    </a:lnT>
                    <a:lnB>
                      <a:noFill/>
                    </a:lnB>
                    <a:solidFill>
                      <a:srgbClr val="344A78"/>
                    </a:solidFill>
                  </a:tcPr>
                </a:tc>
                <a:tc>
                  <a:txBody>
                    <a:bodyPr/>
                    <a:lstStyle/>
                    <a:p>
                      <a:endParaRPr lang="en-US" dirty="0"/>
                    </a:p>
                  </a:txBody>
                  <a:tcPr marL="0" marR="0" marT="0" marB="0" anchor="ctr">
                    <a:lnL>
                      <a:noFill/>
                    </a:lnL>
                    <a:lnR>
                      <a:noFill/>
                    </a:lnR>
                    <a:lnT>
                      <a:noFill/>
                    </a:lnT>
                    <a:lnB>
                      <a:noFill/>
                    </a:lnB>
                  </a:tcPr>
                </a:tc>
              </a:tr>
              <a:tr h="109797">
                <a:tc gridSpan="2">
                  <a:txBody>
                    <a:bodyPr/>
                    <a:lstStyle/>
                    <a:p>
                      <a:endParaRPr lang="en-US"/>
                    </a:p>
                  </a:txBody>
                  <a:tcPr marL="0" marR="0" marT="0" marB="0" anchor="ctr">
                    <a:lnL>
                      <a:noFill/>
                    </a:lnL>
                    <a:lnT>
                      <a:noFill/>
                    </a:lnT>
                    <a:lnB>
                      <a:noFill/>
                    </a:lnB>
                    <a:solidFill>
                      <a:srgbClr val="344A78"/>
                    </a:solidFill>
                  </a:tcPr>
                </a:tc>
                <a:tc hMerge="1">
                  <a:txBody>
                    <a:bodyPr/>
                    <a:lstStyle/>
                    <a:p>
                      <a:endParaRPr lang="en-US"/>
                    </a:p>
                  </a:txBody>
                  <a:tcPr/>
                </a:tc>
              </a:tr>
              <a:tr h="5547014">
                <a:tc gridSpan="2">
                  <a:txBody>
                    <a:bodyPr/>
                    <a:lstStyle/>
                    <a:p>
                      <a:pPr algn="r"/>
                      <a:r>
                        <a:rPr lang="fa-IR" sz="4400" dirty="0" smtClean="0"/>
                        <a:t>1) عرضة عقائد خود به اولياي خدا، اگر براي ارزيابي و اصلاح و يا كسب اطمينان باشد، بسيار پسنديده است، چنانكه حضرت عبدالعظيم </a:t>
                      </a:r>
                      <a:r>
                        <a:rPr lang="fa-IR" sz="4400" dirty="0" smtClean="0"/>
                        <a:t>حسني </a:t>
                      </a:r>
                      <a:r>
                        <a:rPr lang="fa-IR" sz="4400" dirty="0" smtClean="0"/>
                        <a:t>عقائد خود را به امام </a:t>
                      </a:r>
                      <a:r>
                        <a:rPr lang="fa-IR" sz="4400" dirty="0" smtClean="0"/>
                        <a:t>هادي </a:t>
                      </a:r>
                      <a:r>
                        <a:rPr lang="fa-IR" sz="4400" dirty="0" smtClean="0"/>
                        <a:t>عرضه داشت. امّا اگر عرضة عقائد رياكارانه باشد، جاي سرزنش و توبيخ است.</a:t>
                      </a:r>
                      <a:endParaRPr lang="en-US" sz="4400" dirty="0" smtClean="0"/>
                    </a:p>
                    <a:p>
                      <a:pPr algn="r"/>
                      <a:endParaRPr lang="en-US" sz="1800" dirty="0" smtClean="0"/>
                    </a:p>
                    <a:p>
                      <a:endParaRPr lang="en-US" dirty="0"/>
                    </a:p>
                  </a:txBody>
                  <a:tcPr marL="29508" marR="29508" marT="29508" marB="29508" anchor="ctr">
                    <a:lnL>
                      <a:noFill/>
                    </a:lnL>
                    <a:lnT>
                      <a:noFill/>
                    </a:lnT>
                    <a:lnB>
                      <a:noFill/>
                    </a:lnB>
                    <a:solidFill>
                      <a:srgbClr val="C2D69B"/>
                    </a:solidFill>
                  </a:tcPr>
                </a:tc>
                <a:tc hMerge="1">
                  <a:txBody>
                    <a:bodyPr/>
                    <a:lstStyle/>
                    <a:p>
                      <a:endParaRPr lang="en-US" dirty="0"/>
                    </a:p>
                  </a:txBody>
                  <a:tcPr/>
                </a:tc>
              </a:tr>
            </a:tbl>
          </a:graphicData>
        </a:graphic>
      </p:graphicFrame>
      <p:sp>
        <p:nvSpPr>
          <p:cNvPr id="25601" name="Rectangle 1"/>
          <p:cNvSpPr>
            <a:spLocks noChangeArrowheads="1"/>
          </p:cNvSpPr>
          <p:nvPr/>
        </p:nvSpPr>
        <p:spPr bwMode="auto">
          <a:xfrm>
            <a:off x="5867400" y="281266"/>
            <a:ext cx="3048000"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962275" algn="ctr"/>
              </a:tabLst>
            </a:pPr>
            <a:r>
              <a:rPr kumimoji="0" lang="fa-IR" sz="1200" b="0" i="0" u="none" strike="noStrike" cap="none" normalizeH="0" baseline="0" dirty="0" smtClean="0">
                <a:ln>
                  <a:noFill/>
                </a:ln>
                <a:solidFill>
                  <a:srgbClr val="C00000"/>
                </a:solidFill>
                <a:effectLst/>
                <a:latin typeface="Arial" pitchFamily="34" charset="0"/>
                <a:ea typeface="Calibri" pitchFamily="34" charset="0"/>
                <a:cs typeface="B Titr" pitchFamily="2" charset="-78"/>
              </a:rPr>
              <a:t>	</a:t>
            </a:r>
            <a:endParaRPr kumimoji="0" lang="en-US" sz="1100" b="0" i="0" u="none" strike="noStrike" cap="none" normalizeH="0" baseline="0" dirty="0" smtClean="0">
              <a:ln>
                <a:noFill/>
              </a:ln>
              <a:solidFill>
                <a:schemeClr val="tx1"/>
              </a:solidFill>
              <a:effectLst/>
              <a:latin typeface="Arial" pitchFamily="34" charset="0"/>
              <a:cs typeface="B Titr"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tab pos="2962275" algn="ctr"/>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Tm="4000">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14356"/>
            <a:ext cx="8229600" cy="5610244"/>
          </a:xfrm>
        </p:spPr>
        <p:txBody>
          <a:bodyPr>
            <a:normAutofit/>
          </a:bodyPr>
          <a:lstStyle/>
          <a:p>
            <a:pPr algn="r"/>
            <a:r>
              <a:rPr lang="fa-IR" sz="4400" dirty="0" smtClean="0"/>
              <a:t>2) خداوند در آيه هفدهم اين سوره، نعمت ايمان و در آية 164سوره آل‏عمران، فرستادن انبيا و در آية پنجم سوره قصص، وارث كردن مستضعفان را منّت خود بر مردم شمرده است و اين نشان مي‏دهد كه مهم‏ترين نعمت‏ها، نعمت هدايت الهي، رهبري معصوم و حكومت حقّ مي‏باشد.</a:t>
            </a:r>
            <a:endParaRPr lang="en-US" sz="4400" dirty="0" smtClean="0"/>
          </a:p>
          <a:p>
            <a:pPr algn="r"/>
            <a:endParaRPr lang="en-US" sz="4400" dirty="0" smtClean="0"/>
          </a:p>
          <a:p>
            <a:pPr algn="r"/>
            <a:endParaRPr lang="en-US" sz="4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571612"/>
            <a:ext cx="8043890" cy="3571900"/>
          </a:xfrm>
        </p:spPr>
        <p:txBody>
          <a:bodyPr>
            <a:normAutofit/>
          </a:bodyPr>
          <a:lstStyle/>
          <a:p>
            <a:pPr algn="r"/>
            <a:r>
              <a:rPr lang="fa-IR" sz="4000" dirty="0" smtClean="0"/>
              <a:t>3) تظاهر نزد </a:t>
            </a:r>
            <a:r>
              <a:rPr lang="fa-IR" sz="4000" dirty="0" smtClean="0"/>
              <a:t>پيامبر </a:t>
            </a:r>
            <a:r>
              <a:rPr lang="fa-IR" sz="4000" dirty="0" smtClean="0"/>
              <a:t>در حقيقت تظاهر نزد خداست. با اين‏كه اين گروه نزد رسول </a:t>
            </a:r>
            <a:r>
              <a:rPr lang="fa-IR" sz="4000" dirty="0" smtClean="0"/>
              <a:t>خدا </a:t>
            </a:r>
            <a:r>
              <a:rPr lang="fa-IR" sz="4000" dirty="0" smtClean="0"/>
              <a:t>تظاهر كردند، ولي قرآن مي‏فرمايد: </a:t>
            </a:r>
            <a:r>
              <a:rPr lang="fa-IR" sz="4000" b="1" dirty="0" smtClean="0"/>
              <a:t>«أتُعلّمون اللّه ...»</a:t>
            </a:r>
            <a:endParaRPr lang="en-US" sz="4000" dirty="0" smtClean="0"/>
          </a:p>
          <a:p>
            <a:pPr algn="r"/>
            <a:endParaRPr lang="en-US" sz="4000" dirty="0" smtClean="0"/>
          </a:p>
          <a:p>
            <a:pPr algn="r"/>
            <a:endParaRPr lang="en-US" sz="4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71480"/>
            <a:ext cx="8229600" cy="5610244"/>
          </a:xfrm>
        </p:spPr>
        <p:txBody>
          <a:bodyPr>
            <a:normAutofit fontScale="92500" lnSpcReduction="20000"/>
          </a:bodyPr>
          <a:lstStyle/>
          <a:p>
            <a:pPr algn="r" rtl="1"/>
            <a:r>
              <a:rPr lang="fa-IR" sz="5400" dirty="0" smtClean="0"/>
              <a:t>4) هدايت به سوي ايمان، نعمت بزرگ الهي و منّتي از جانب خداست. بايد شاکر اين نعمت بود و در حفظ آن کوشيد نه اينکه بر آن منت نهاد. </a:t>
            </a:r>
            <a:r>
              <a:rPr lang="fa-IR" sz="5400" b="1" dirty="0" smtClean="0"/>
              <a:t>« لاتمنّوا علي... بل اللَّه يمنّ»</a:t>
            </a:r>
            <a:endParaRPr lang="en-US" sz="5400" dirty="0" smtClean="0"/>
          </a:p>
          <a:p>
            <a:pPr algn="r" rtl="1"/>
            <a:r>
              <a:rPr lang="fa-IR" sz="5400" dirty="0" smtClean="0"/>
              <a:t>5) خداوند به اسلام و ايمان و عبادت ما احتياج و نيازي ندارد. </a:t>
            </a:r>
            <a:r>
              <a:rPr lang="fa-IR" sz="5400" b="1" dirty="0" smtClean="0"/>
              <a:t>«لاتمنّوا علي»</a:t>
            </a:r>
            <a:endParaRPr lang="en-US" sz="5400" dirty="0" smtClean="0"/>
          </a:p>
          <a:p>
            <a:pPr algn="r"/>
            <a:endParaRPr lang="en-US" sz="5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85794"/>
            <a:ext cx="8229600" cy="5538806"/>
          </a:xfrm>
        </p:spPr>
        <p:txBody>
          <a:bodyPr>
            <a:normAutofit/>
          </a:bodyPr>
          <a:lstStyle/>
          <a:p>
            <a:pPr algn="r"/>
            <a:r>
              <a:rPr lang="fa-IR" sz="6000" dirty="0" smtClean="0"/>
              <a:t>6) در مدار توحيد، ارزشها بر اساس تظاهر، منّت و شعار نيست، بلكه بر اساس اخلاص قلبي است كه آگاهي بر آن، از آن خداست.</a:t>
            </a:r>
            <a:endParaRPr lang="en-US" sz="6000" dirty="0" smtClean="0"/>
          </a:p>
          <a:p>
            <a:pPr algn="r"/>
            <a:endParaRPr lang="en-US" sz="6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9" name="Picture 5" descr="BESM15"/>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347663" y="944563"/>
            <a:ext cx="8448675" cy="5076825"/>
          </a:xfrm>
          <a:prstGeom prst="rect">
            <a:avLst/>
          </a:prstGeom>
          <a:noFill/>
          <a:ln w="9525">
            <a:noFill/>
            <a:miter lim="800000"/>
            <a:headEnd/>
            <a:tailEnd/>
          </a:ln>
        </p:spPr>
      </p:pic>
    </p:spTree>
  </p:cSld>
  <p:clrMapOvr>
    <a:masterClrMapping/>
  </p:clrMapOvr>
  <p:transition advTm="4000">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47109"/>
                                        </p:tgtEl>
                                        <p:attrNameLst>
                                          <p:attrName>style.visibility</p:attrName>
                                        </p:attrNameLst>
                                      </p:cBhvr>
                                      <p:to>
                                        <p:strVal val="visible"/>
                                      </p:to>
                                    </p:set>
                                    <p:anim calcmode="lin" valueType="num">
                                      <p:cBhvr>
                                        <p:cTn id="7" dur="500" fill="hold"/>
                                        <p:tgtEl>
                                          <p:spTgt spid="47109"/>
                                        </p:tgtEl>
                                        <p:attrNameLst>
                                          <p:attrName>ppt_w</p:attrName>
                                        </p:attrNameLst>
                                      </p:cBhvr>
                                      <p:tavLst>
                                        <p:tav tm="0">
                                          <p:val>
                                            <p:fltVal val="0"/>
                                          </p:val>
                                        </p:tav>
                                        <p:tav tm="100000">
                                          <p:val>
                                            <p:strVal val="#ppt_w"/>
                                          </p:val>
                                        </p:tav>
                                      </p:tavLst>
                                    </p:anim>
                                    <p:anim calcmode="lin" valueType="num">
                                      <p:cBhvr>
                                        <p:cTn id="8" dur="500" fill="hold"/>
                                        <p:tgtEl>
                                          <p:spTgt spid="4710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 xmlns:p14="http://schemas.microsoft.com/office/powerpoint/2010/main" val="738573017"/>
              </p:ext>
            </p:extLst>
          </p:nvPr>
        </p:nvGraphicFramePr>
        <p:xfrm>
          <a:off x="152401" y="228599"/>
          <a:ext cx="8763000" cy="7014274"/>
        </p:xfrm>
        <a:graphic>
          <a:graphicData uri="http://schemas.openxmlformats.org/drawingml/2006/table">
            <a:tbl>
              <a:tblPr rtl="1"/>
              <a:tblGrid>
                <a:gridCol w="3143397"/>
                <a:gridCol w="5619603"/>
              </a:tblGrid>
              <a:tr h="659199">
                <a:tc>
                  <a:txBody>
                    <a:bodyPr/>
                    <a:lstStyle/>
                    <a:p>
                      <a:pPr marL="0" marR="0" algn="r" rtl="1">
                        <a:spcBef>
                          <a:spcPts val="600"/>
                        </a:spcBef>
                        <a:spcAft>
                          <a:spcPts val="0"/>
                        </a:spcAft>
                      </a:pPr>
                      <a:r>
                        <a:rPr lang="fa-IR" sz="3200" dirty="0" smtClean="0">
                          <a:solidFill>
                            <a:schemeClr val="bg1"/>
                          </a:solidFill>
                          <a:latin typeface="Calibri"/>
                          <a:ea typeface="Calibri"/>
                          <a:cs typeface="2  Titr" pitchFamily="2" charset="-78"/>
                        </a:rPr>
                        <a:t>نكته</a:t>
                      </a:r>
                      <a:r>
                        <a:rPr lang="fa-IR" sz="3200" baseline="0" dirty="0" smtClean="0">
                          <a:solidFill>
                            <a:schemeClr val="bg1"/>
                          </a:solidFill>
                          <a:latin typeface="Calibri"/>
                          <a:ea typeface="Calibri"/>
                          <a:cs typeface="2  Titr" pitchFamily="2" charset="-78"/>
                        </a:rPr>
                        <a:t> ها و </a:t>
                      </a:r>
                      <a:r>
                        <a:rPr lang="fa-IR" sz="3200" dirty="0" smtClean="0">
                          <a:solidFill>
                            <a:schemeClr val="bg1"/>
                          </a:solidFill>
                          <a:latin typeface="Calibri"/>
                          <a:ea typeface="Calibri"/>
                          <a:cs typeface="2  Titr" pitchFamily="2" charset="-78"/>
                        </a:rPr>
                        <a:t>پيام</a:t>
                      </a:r>
                      <a:r>
                        <a:rPr lang="fa-IR" sz="3200" baseline="0" dirty="0" smtClean="0">
                          <a:solidFill>
                            <a:schemeClr val="bg1"/>
                          </a:solidFill>
                          <a:latin typeface="Calibri"/>
                          <a:ea typeface="Calibri"/>
                          <a:cs typeface="2  Titr" pitchFamily="2" charset="-78"/>
                        </a:rPr>
                        <a:t> ها</a:t>
                      </a:r>
                      <a:endParaRPr lang="en-US" sz="3200" dirty="0">
                        <a:solidFill>
                          <a:schemeClr val="bg1"/>
                        </a:solidFill>
                        <a:latin typeface="Calibri"/>
                        <a:ea typeface="Calibri"/>
                        <a:cs typeface="2  Titr" pitchFamily="2" charset="-78"/>
                      </a:endParaRPr>
                    </a:p>
                  </a:txBody>
                  <a:tcPr marL="0" marR="117016" marT="0" marB="0" anchor="ctr">
                    <a:lnL>
                      <a:noFill/>
                    </a:lnL>
                    <a:lnR>
                      <a:noFill/>
                    </a:lnR>
                    <a:lnT>
                      <a:noFill/>
                    </a:lnT>
                    <a:lnB>
                      <a:noFill/>
                    </a:lnB>
                    <a:solidFill>
                      <a:srgbClr val="344A78"/>
                    </a:solidFill>
                  </a:tcPr>
                </a:tc>
                <a:tc>
                  <a:txBody>
                    <a:bodyPr/>
                    <a:lstStyle/>
                    <a:p>
                      <a:pPr marL="0" marR="0" algn="r" rtl="1">
                        <a:spcBef>
                          <a:spcPts val="600"/>
                        </a:spcBef>
                        <a:spcAft>
                          <a:spcPts val="1600"/>
                        </a:spcAft>
                      </a:pPr>
                      <a:r>
                        <a:rPr lang="en-US" sz="900" dirty="0">
                          <a:latin typeface="Calibri"/>
                          <a:ea typeface="Calibri"/>
                          <a:cs typeface="B Mitra"/>
                        </a:rPr>
                        <a:t> </a:t>
                      </a:r>
                    </a:p>
                  </a:txBody>
                  <a:tcPr marL="0" marR="0" marT="0" marB="0" anchor="ctr">
                    <a:lnL>
                      <a:noFill/>
                    </a:lnL>
                    <a:lnR>
                      <a:noFill/>
                    </a:lnR>
                    <a:lnT>
                      <a:noFill/>
                    </a:lnT>
                    <a:lnB>
                      <a:noFill/>
                    </a:lnB>
                  </a:tcPr>
                </a:tc>
              </a:tr>
              <a:tr h="169579">
                <a:tc gridSpan="2">
                  <a:txBody>
                    <a:bodyPr/>
                    <a:lstStyle/>
                    <a:p>
                      <a:pPr algn="r" rtl="1"/>
                      <a:endParaRPr lang="en-US" sz="800">
                        <a:latin typeface="Calibri"/>
                      </a:endParaRPr>
                    </a:p>
                  </a:txBody>
                  <a:tcPr marL="0" marR="0" marT="0" marB="0" anchor="ctr">
                    <a:lnL>
                      <a:noFill/>
                    </a:lnL>
                    <a:lnT>
                      <a:noFill/>
                    </a:lnT>
                    <a:lnB>
                      <a:noFill/>
                    </a:lnB>
                    <a:solidFill>
                      <a:srgbClr val="344A78"/>
                    </a:solidFill>
                  </a:tcPr>
                </a:tc>
                <a:tc hMerge="1">
                  <a:txBody>
                    <a:bodyPr/>
                    <a:lstStyle/>
                    <a:p>
                      <a:endParaRPr lang="en-US"/>
                    </a:p>
                  </a:txBody>
                  <a:tcPr/>
                </a:tc>
              </a:tr>
              <a:tr h="5495823">
                <a:tc gridSpan="2">
                  <a:txBody>
                    <a:bodyPr/>
                    <a:lstStyle/>
                    <a:p>
                      <a:pPr marL="258445" marR="0" indent="-228600" algn="r" defTabSz="914400" rtl="1" eaLnBrk="1" fontAlgn="auto" latinLnBrk="0" hangingPunct="1">
                        <a:lnSpc>
                          <a:spcPct val="150000"/>
                        </a:lnSpc>
                        <a:spcBef>
                          <a:spcPts val="0"/>
                        </a:spcBef>
                        <a:spcAft>
                          <a:spcPts val="0"/>
                        </a:spcAft>
                        <a:buClrTx/>
                        <a:buSzTx/>
                        <a:buFontTx/>
                        <a:buNone/>
                        <a:tabLst/>
                        <a:defRPr/>
                      </a:pPr>
                      <a:r>
                        <a:rPr kumimoji="0" lang="fa-IR" sz="4000" kern="1200" dirty="0" smtClean="0">
                          <a:solidFill>
                            <a:schemeClr val="tx1"/>
                          </a:solidFill>
                          <a:latin typeface="+mn-lt"/>
                          <a:ea typeface="+mn-ea"/>
                          <a:cs typeface="+mn-cs"/>
                        </a:rPr>
                        <a:t>7) خداوند به همه چيز احاطه علمي دارد و همه جا حاضر و ناظر است</a:t>
                      </a:r>
                      <a:br>
                        <a:rPr kumimoji="0" lang="fa-IR" sz="4000" kern="1200" dirty="0" smtClean="0">
                          <a:solidFill>
                            <a:schemeClr val="tx1"/>
                          </a:solidFill>
                          <a:latin typeface="+mn-lt"/>
                          <a:ea typeface="+mn-ea"/>
                          <a:cs typeface="+mn-cs"/>
                        </a:rPr>
                      </a:br>
                      <a:r>
                        <a:rPr kumimoji="0" lang="fa-IR" sz="4000" kern="1200" dirty="0" smtClean="0">
                          <a:solidFill>
                            <a:schemeClr val="tx1"/>
                          </a:solidFill>
                          <a:latin typeface="+mn-lt"/>
                          <a:ea typeface="+mn-ea"/>
                          <a:cs typeface="+mn-cs"/>
                        </a:rPr>
                        <a:t>و ازاين‌رو عالم محضر اوست. علم او، اجمالي، سطحي، يك‌جانبه، قابل ترديد</a:t>
                      </a:r>
                      <a:br>
                        <a:rPr kumimoji="0" lang="fa-IR" sz="4000" kern="1200" dirty="0" smtClean="0">
                          <a:solidFill>
                            <a:schemeClr val="tx1"/>
                          </a:solidFill>
                          <a:latin typeface="+mn-lt"/>
                          <a:ea typeface="+mn-ea"/>
                          <a:cs typeface="+mn-cs"/>
                        </a:rPr>
                      </a:br>
                      <a:r>
                        <a:rPr kumimoji="0" lang="fa-IR" sz="4000" kern="1200" dirty="0" smtClean="0">
                          <a:solidFill>
                            <a:schemeClr val="tx1"/>
                          </a:solidFill>
                          <a:latin typeface="+mn-lt"/>
                          <a:ea typeface="+mn-ea"/>
                          <a:cs typeface="+mn-cs"/>
                        </a:rPr>
                        <a:t>و موقّت نيست. </a:t>
                      </a:r>
                      <a:r>
                        <a:rPr kumimoji="0" lang="fa-IR" sz="4000" b="1" kern="1200" dirty="0" smtClean="0">
                          <a:solidFill>
                            <a:schemeClr val="tx1"/>
                          </a:solidFill>
                          <a:latin typeface="+mn-lt"/>
                          <a:ea typeface="+mn-ea"/>
                          <a:cs typeface="+mn-cs"/>
                        </a:rPr>
                        <a:t>«إِنَّ اللَّهَ يعْلَمُ... وَ اللَّهُ بَصِيرٌ بِمَا تَعْمَلُونَ‏</a:t>
                      </a:r>
                      <a:r>
                        <a:rPr kumimoji="0" lang="fa-IR" sz="4000" kern="1200" dirty="0" smtClean="0">
                          <a:solidFill>
                            <a:schemeClr val="tx1"/>
                          </a:solidFill>
                          <a:latin typeface="+mn-lt"/>
                          <a:ea typeface="+mn-ea"/>
                          <a:cs typeface="+mn-cs"/>
                        </a:rPr>
                        <a:t>»</a:t>
                      </a:r>
                      <a:endParaRPr kumimoji="0" lang="en-US" sz="4000" kern="1200" dirty="0" smtClean="0">
                        <a:solidFill>
                          <a:schemeClr val="tx1"/>
                        </a:solidFill>
                        <a:latin typeface="+mn-lt"/>
                        <a:ea typeface="+mn-ea"/>
                        <a:cs typeface="+mn-cs"/>
                      </a:endParaRPr>
                    </a:p>
                    <a:p>
                      <a:pPr marL="258445" marR="0" indent="-228600" algn="r" rtl="1">
                        <a:lnSpc>
                          <a:spcPct val="150000"/>
                        </a:lnSpc>
                        <a:spcBef>
                          <a:spcPts val="0"/>
                        </a:spcBef>
                        <a:spcAft>
                          <a:spcPts val="0"/>
                        </a:spcAft>
                      </a:pPr>
                      <a:endParaRPr lang="en-US" sz="2800" dirty="0">
                        <a:solidFill>
                          <a:srgbClr val="000000"/>
                        </a:solidFill>
                        <a:latin typeface="Tahoma"/>
                        <a:ea typeface="Times New Roman"/>
                        <a:cs typeface="B Mitra"/>
                      </a:endParaRPr>
                    </a:p>
                  </a:txBody>
                  <a:tcPr marL="29508" marR="29508" marT="29508" marB="29508" anchor="ctr">
                    <a:lnL>
                      <a:noFill/>
                    </a:lnL>
                    <a:lnT>
                      <a:noFill/>
                    </a:lnT>
                    <a:lnB>
                      <a:noFill/>
                    </a:lnB>
                    <a:solidFill>
                      <a:srgbClr val="C2D69B"/>
                    </a:solidFill>
                  </a:tcPr>
                </a:tc>
                <a:tc hMerge="1">
                  <a:txBody>
                    <a:bodyPr/>
                    <a:lstStyle/>
                    <a:p>
                      <a:endParaRPr lang="en-US" dirty="0"/>
                    </a:p>
                  </a:txBody>
                  <a:tcPr/>
                </a:tc>
              </a:tr>
            </a:tbl>
          </a:graphicData>
        </a:graphic>
      </p:graphicFrame>
      <p:sp>
        <p:nvSpPr>
          <p:cNvPr id="25601" name="Rectangle 1"/>
          <p:cNvSpPr>
            <a:spLocks noChangeArrowheads="1"/>
          </p:cNvSpPr>
          <p:nvPr/>
        </p:nvSpPr>
        <p:spPr bwMode="auto">
          <a:xfrm>
            <a:off x="5867400" y="281266"/>
            <a:ext cx="3048000"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962275" algn="ctr"/>
              </a:tabLst>
            </a:pPr>
            <a:r>
              <a:rPr kumimoji="0" lang="fa-IR" sz="1200" b="0" i="0" u="none" strike="noStrike" cap="none" normalizeH="0" baseline="0" dirty="0" smtClean="0">
                <a:ln>
                  <a:noFill/>
                </a:ln>
                <a:solidFill>
                  <a:srgbClr val="C00000"/>
                </a:solidFill>
                <a:effectLst/>
                <a:latin typeface="Arial" pitchFamily="34" charset="0"/>
                <a:ea typeface="Calibri" pitchFamily="34" charset="0"/>
                <a:cs typeface="B Titr" pitchFamily="2" charset="-78"/>
              </a:rPr>
              <a:t>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962275" algn="ctr"/>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overrideClrMapping bg1="lt1" tx1="dk1" bg2="lt2" tx2="dk2" accent1="accent1" accent2="accent2" accent3="accent3" accent4="accent4" accent5="accent5" accent6="accent6" hlink="hlink" folHlink="folHlink"/>
  </p:clrMapOvr>
  <p:transition advTm="4000">
    <p:split orient="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762000"/>
            <a:ext cx="7772400" cy="5139869"/>
          </a:xfrm>
          <a:prstGeom prst="rect">
            <a:avLst/>
          </a:prstGeom>
        </p:spPr>
        <p:txBody>
          <a:bodyPr wrap="square">
            <a:spAutoFit/>
          </a:bodyPr>
          <a:lstStyle/>
          <a:p>
            <a:pPr algn="r" rtl="1">
              <a:lnSpc>
                <a:spcPct val="200000"/>
              </a:lnSpc>
            </a:pPr>
            <a:r>
              <a:rPr lang="fa-IR" sz="2400" b="1" dirty="0">
                <a:solidFill>
                  <a:srgbClr val="C00000"/>
                </a:solidFill>
                <a:latin typeface="Times New Roman" pitchFamily="18" charset="0"/>
                <a:ea typeface="Calibri" pitchFamily="34" charset="0"/>
                <a:cs typeface="B Titr" pitchFamily="2" charset="-78"/>
              </a:rPr>
              <a:t>دعاي پايان سوره</a:t>
            </a:r>
            <a:endParaRPr lang="en-US" sz="2400" b="1" dirty="0">
              <a:solidFill>
                <a:srgbClr val="C00000"/>
              </a:solidFill>
              <a:latin typeface="Times New Roman" pitchFamily="18" charset="0"/>
              <a:ea typeface="Calibri" pitchFamily="34" charset="0"/>
              <a:cs typeface="B Titr" pitchFamily="2" charset="-78"/>
            </a:endParaRPr>
          </a:p>
          <a:p>
            <a:pPr algn="r" rtl="1">
              <a:lnSpc>
                <a:spcPct val="200000"/>
              </a:lnSpc>
            </a:pPr>
            <a:r>
              <a:rPr lang="fa-IR" sz="2000" b="1" dirty="0">
                <a:solidFill>
                  <a:schemeClr val="accent1">
                    <a:lumMod val="75000"/>
                  </a:schemeClr>
                </a:solidFill>
                <a:latin typeface="Times New Roman" pitchFamily="18" charset="0"/>
                <a:ea typeface="Calibri" pitchFamily="34" charset="0"/>
                <a:cs typeface="B Mitra" pitchFamily="2" charset="-78"/>
              </a:rPr>
              <a:t>خداوندا! بر ما منت نهادي و نور ايمان را در دل ما تابيدي، تو را به نعمت عظيم هدايت سوگند كه ما را در اين راه ثابت‌قدم بدار و در مسير کمال رهبري فرما!</a:t>
            </a:r>
            <a:endParaRPr lang="en-US" sz="2000" b="1" dirty="0">
              <a:solidFill>
                <a:schemeClr val="accent1">
                  <a:lumMod val="75000"/>
                </a:schemeClr>
              </a:solidFill>
              <a:latin typeface="Times New Roman" pitchFamily="18" charset="0"/>
              <a:ea typeface="Calibri" pitchFamily="34" charset="0"/>
              <a:cs typeface="B Mitra" pitchFamily="2" charset="-78"/>
            </a:endParaRPr>
          </a:p>
          <a:p>
            <a:pPr algn="r" rtl="1">
              <a:lnSpc>
                <a:spcPct val="200000"/>
              </a:lnSpc>
            </a:pPr>
            <a:r>
              <a:rPr lang="fa-IR" sz="2000" b="1" dirty="0">
                <a:solidFill>
                  <a:schemeClr val="accent1">
                    <a:lumMod val="75000"/>
                  </a:schemeClr>
                </a:solidFill>
                <a:latin typeface="Times New Roman" pitchFamily="18" charset="0"/>
                <a:ea typeface="Calibri" pitchFamily="34" charset="0"/>
                <a:cs typeface="B Mitra" pitchFamily="2" charset="-78"/>
              </a:rPr>
              <a:t>پروردگارا! تو از ژرفاي درون ما آگاهي، نيات ما را به خوبي مي‏داني، عيوب ما را از بندگانت بپوشان و به كرمت اصلاح فرما!</a:t>
            </a:r>
            <a:endParaRPr lang="en-US" sz="2000" b="1" dirty="0">
              <a:solidFill>
                <a:schemeClr val="accent1">
                  <a:lumMod val="75000"/>
                </a:schemeClr>
              </a:solidFill>
              <a:latin typeface="Times New Roman" pitchFamily="18" charset="0"/>
              <a:ea typeface="Calibri" pitchFamily="34" charset="0"/>
              <a:cs typeface="B Mitra" pitchFamily="2" charset="-78"/>
            </a:endParaRPr>
          </a:p>
          <a:p>
            <a:pPr algn="r">
              <a:lnSpc>
                <a:spcPct val="200000"/>
              </a:lnSpc>
            </a:pPr>
            <a:r>
              <a:rPr lang="fa-IR" sz="2000" b="1" dirty="0">
                <a:solidFill>
                  <a:schemeClr val="accent1">
                    <a:lumMod val="75000"/>
                  </a:schemeClr>
                </a:solidFill>
                <a:latin typeface="Times New Roman" pitchFamily="18" charset="0"/>
                <a:ea typeface="Calibri" pitchFamily="34" charset="0"/>
                <a:cs typeface="B Mitra" pitchFamily="2" charset="-78"/>
              </a:rPr>
              <a:t>بار الها! به ما توفيق و قدرتي عطا فرما  كه ارزشهاي عظيم اخلاقي را كه در اين سوره پر عظمت بيان فرموده اي در وجود خود زنده كنيم و احترام آن را پاس داريم. </a:t>
            </a:r>
            <a:endParaRPr lang="fa-IR" sz="2000" b="1" dirty="0" smtClean="0">
              <a:solidFill>
                <a:schemeClr val="accent1">
                  <a:lumMod val="75000"/>
                </a:schemeClr>
              </a:solidFill>
              <a:latin typeface="Times New Roman" pitchFamily="18" charset="0"/>
              <a:ea typeface="Calibri" pitchFamily="34" charset="0"/>
              <a:cs typeface="B Mitra" pitchFamily="2" charset="-78"/>
            </a:endParaRPr>
          </a:p>
          <a:p>
            <a:pPr algn="r">
              <a:lnSpc>
                <a:spcPct val="200000"/>
              </a:lnSpc>
            </a:pPr>
            <a:r>
              <a:rPr lang="fa-IR" sz="2000" b="1" dirty="0" smtClean="0">
                <a:solidFill>
                  <a:schemeClr val="accent1">
                    <a:lumMod val="75000"/>
                  </a:schemeClr>
                </a:solidFill>
                <a:latin typeface="Times New Roman" pitchFamily="18" charset="0"/>
                <a:ea typeface="Calibri" pitchFamily="34" charset="0"/>
                <a:cs typeface="B Mitra" pitchFamily="2" charset="-78"/>
              </a:rPr>
              <a:t>آمين </a:t>
            </a:r>
            <a:r>
              <a:rPr lang="fa-IR" sz="2000" b="1" dirty="0">
                <a:solidFill>
                  <a:schemeClr val="accent1">
                    <a:lumMod val="75000"/>
                  </a:schemeClr>
                </a:solidFill>
                <a:latin typeface="Times New Roman" pitchFamily="18" charset="0"/>
                <a:ea typeface="Calibri" pitchFamily="34" charset="0"/>
                <a:cs typeface="B Mitra" pitchFamily="2" charset="-78"/>
              </a:rPr>
              <a:t>يا رب العالمين</a:t>
            </a:r>
            <a:endParaRPr lang="en-US" sz="2000" b="1" dirty="0">
              <a:solidFill>
                <a:schemeClr val="accent1">
                  <a:lumMod val="75000"/>
                </a:schemeClr>
              </a:solidFill>
              <a:latin typeface="Times New Roman" pitchFamily="18" charset="0"/>
              <a:ea typeface="Calibri" pitchFamily="34" charset="0"/>
              <a:cs typeface="B Mitra" pitchFamily="2" charset="-78"/>
            </a:endParaRPr>
          </a:p>
        </p:txBody>
      </p:sp>
    </p:spTree>
  </p:cSld>
  <p:clrMapOvr>
    <a:masterClrMapping/>
  </p:clrMapOvr>
  <p:transition advTm="4000">
    <p:split orient="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H="1">
            <a:off x="7010400" y="381000"/>
            <a:ext cx="1981200" cy="523220"/>
          </a:xfrm>
          <a:prstGeom prst="rect">
            <a:avLst/>
          </a:prstGeom>
        </p:spPr>
        <p:txBody>
          <a:bodyPr wrap="square">
            <a:spAutoFit/>
          </a:bodyPr>
          <a:lstStyle/>
          <a:p>
            <a:r>
              <a:rPr lang="fa-IR" sz="2800" dirty="0">
                <a:solidFill>
                  <a:srgbClr val="C00000"/>
                </a:solidFill>
                <a:latin typeface="B Mitra" pitchFamily="2" charset="-78"/>
                <a:ea typeface="Calibri" pitchFamily="34" charset="0"/>
                <a:cs typeface="B Titr" pitchFamily="2" charset="-78"/>
              </a:rPr>
              <a:t>واژگان مهم:</a:t>
            </a:r>
            <a:endParaRPr lang="en-US" sz="2800" dirty="0">
              <a:solidFill>
                <a:srgbClr val="C00000"/>
              </a:solidFill>
              <a:latin typeface="B Mitra" pitchFamily="2" charset="-78"/>
              <a:ea typeface="Calibri" pitchFamily="34" charset="0"/>
              <a:cs typeface="B Titr" pitchFamily="2" charset="-78"/>
            </a:endParaRPr>
          </a:p>
        </p:txBody>
      </p:sp>
      <p:graphicFrame>
        <p:nvGraphicFramePr>
          <p:cNvPr id="3" name="Table 2"/>
          <p:cNvGraphicFramePr>
            <a:graphicFrameLocks noGrp="1"/>
          </p:cNvGraphicFramePr>
          <p:nvPr>
            <p:extLst>
              <p:ext uri="{D42A27DB-BD31-4B8C-83A1-F6EECF244321}">
                <p14:modId xmlns="" xmlns:p14="http://schemas.microsoft.com/office/powerpoint/2010/main" val="1119742482"/>
              </p:ext>
            </p:extLst>
          </p:nvPr>
        </p:nvGraphicFramePr>
        <p:xfrm>
          <a:off x="228599" y="1219201"/>
          <a:ext cx="8763000" cy="5333998"/>
        </p:xfrm>
        <a:graphic>
          <a:graphicData uri="http://schemas.openxmlformats.org/drawingml/2006/table">
            <a:tbl>
              <a:tblPr rtl="1"/>
              <a:tblGrid>
                <a:gridCol w="1666052"/>
                <a:gridCol w="1968970"/>
                <a:gridCol w="5127978"/>
              </a:tblGrid>
              <a:tr h="521967">
                <a:tc>
                  <a:txBody>
                    <a:bodyPr/>
                    <a:lstStyle/>
                    <a:p>
                      <a:pPr marL="0" marR="0" algn="ctr" rtl="1">
                        <a:spcBef>
                          <a:spcPts val="0"/>
                        </a:spcBef>
                        <a:spcAft>
                          <a:spcPts val="0"/>
                        </a:spcAft>
                      </a:pPr>
                      <a:r>
                        <a:rPr lang="fa-IR" sz="2400" b="1" dirty="0">
                          <a:latin typeface="Times New Roman"/>
                          <a:ea typeface="Calibri"/>
                          <a:cs typeface="B Titr" pitchFamily="2" charset="-78"/>
                        </a:rPr>
                        <a:t>کلمه</a:t>
                      </a:r>
                      <a:endParaRPr lang="en-US" sz="2400" dirty="0">
                        <a:latin typeface="Times New Roman"/>
                        <a:ea typeface="Calibri"/>
                        <a:cs typeface="B Titr" pitchFamily="2" charset="-78"/>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2400" b="1" dirty="0">
                          <a:latin typeface="Times New Roman"/>
                          <a:ea typeface="Calibri"/>
                          <a:cs typeface="B Titr" pitchFamily="2" charset="-78"/>
                        </a:rPr>
                        <a:t>ترجمه</a:t>
                      </a:r>
                      <a:endParaRPr lang="en-US" sz="2400" dirty="0">
                        <a:latin typeface="Times New Roman"/>
                        <a:ea typeface="Calibri"/>
                        <a:cs typeface="B Titr" pitchFamily="2" charset="-78"/>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2400" b="1" dirty="0">
                          <a:latin typeface="Times New Roman"/>
                          <a:ea typeface="Calibri"/>
                          <a:cs typeface="B Titr" pitchFamily="2" charset="-78"/>
                        </a:rPr>
                        <a:t>اعراب</a:t>
                      </a:r>
                      <a:endParaRPr lang="en-US" sz="2400" dirty="0">
                        <a:latin typeface="Times New Roman"/>
                        <a:ea typeface="Calibri"/>
                        <a:cs typeface="B Titr" pitchFamily="2" charset="-78"/>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74915">
                <a:tc>
                  <a:txBody>
                    <a:bodyPr/>
                    <a:lstStyle/>
                    <a:p>
                      <a:pPr marL="0" marR="0" algn="ctr" rtl="1">
                        <a:spcBef>
                          <a:spcPts val="0"/>
                        </a:spcBef>
                        <a:spcAft>
                          <a:spcPts val="0"/>
                        </a:spcAft>
                      </a:pPr>
                      <a:r>
                        <a:rPr lang="fa-IR" sz="2800" dirty="0">
                          <a:latin typeface="Times New Roman"/>
                          <a:ea typeface="Calibri"/>
                          <a:cs typeface="Nazanin"/>
                        </a:rPr>
                        <a:t>فِي السَّمَاوَاتِ</a:t>
                      </a:r>
                      <a:endParaRPr lang="en-US" sz="2800" dirty="0">
                        <a:latin typeface="Times New Roman"/>
                        <a:ea typeface="Calibri"/>
                        <a:cs typeface="Nazani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2800" dirty="0">
                          <a:latin typeface="Times New Roman"/>
                          <a:ea typeface="Calibri"/>
                          <a:cs typeface="B Mitra" pitchFamily="2" charset="-78"/>
                        </a:rPr>
                        <a:t>در آسمانها</a:t>
                      </a:r>
                      <a:endParaRPr lang="en-US" sz="2800" dirty="0">
                        <a:latin typeface="Times New Roman"/>
                        <a:ea typeface="Calibri"/>
                        <a:cs typeface="B Mitra" pitchFamily="2" charset="-78"/>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eaLnBrk="1" latinLnBrk="0" hangingPunct="1">
                        <a:spcBef>
                          <a:spcPts val="0"/>
                        </a:spcBef>
                        <a:spcAft>
                          <a:spcPts val="0"/>
                        </a:spcAft>
                      </a:pPr>
                      <a:r>
                        <a:rPr kumimoji="0" lang="fa-IR" sz="2800" kern="1200" dirty="0">
                          <a:solidFill>
                            <a:schemeClr val="tx1"/>
                          </a:solidFill>
                          <a:latin typeface="Times New Roman"/>
                          <a:ea typeface="Calibri"/>
                          <a:cs typeface="B Mitra" pitchFamily="2" charset="-78"/>
                        </a:rPr>
                        <a:t>جار و مجرور متعلق به صله يا فعل محذوف/ «السَّمَاوَاتِ» جمع مؤنث سالم </a:t>
                      </a:r>
                      <a:endParaRPr kumimoji="0" lang="en-US" sz="2800" kern="1200" dirty="0">
                        <a:solidFill>
                          <a:schemeClr val="tx1"/>
                        </a:solidFill>
                        <a:latin typeface="Times New Roman"/>
                        <a:ea typeface="Calibri"/>
                        <a:cs typeface="B Mitra" pitchFamily="2" charset="-78"/>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12372">
                <a:tc>
                  <a:txBody>
                    <a:bodyPr/>
                    <a:lstStyle/>
                    <a:p>
                      <a:pPr marL="0" marR="0" algn="ctr" rtl="1">
                        <a:spcBef>
                          <a:spcPts val="0"/>
                        </a:spcBef>
                        <a:spcAft>
                          <a:spcPts val="0"/>
                        </a:spcAft>
                      </a:pPr>
                      <a:r>
                        <a:rPr lang="fa-IR" sz="2800">
                          <a:latin typeface="Times New Roman"/>
                          <a:ea typeface="Calibri"/>
                          <a:cs typeface="Nazanin"/>
                        </a:rPr>
                        <a:t>يمُنُّونَ</a:t>
                      </a:r>
                      <a:endParaRPr lang="en-US" sz="2800">
                        <a:latin typeface="Times New Roman"/>
                        <a:ea typeface="Calibri"/>
                        <a:cs typeface="Nazani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2800" dirty="0">
                          <a:latin typeface="Times New Roman"/>
                          <a:ea typeface="Calibri"/>
                          <a:cs typeface="B Mitra" pitchFamily="2" charset="-78"/>
                        </a:rPr>
                        <a:t>منت مي‌گذارند</a:t>
                      </a:r>
                      <a:endParaRPr lang="en-US" sz="2800" dirty="0">
                        <a:latin typeface="Times New Roman"/>
                        <a:ea typeface="Calibri"/>
                        <a:cs typeface="B Mitra" pitchFamily="2" charset="-78"/>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eaLnBrk="1" latinLnBrk="0" hangingPunct="1">
                        <a:spcBef>
                          <a:spcPts val="0"/>
                        </a:spcBef>
                        <a:spcAft>
                          <a:spcPts val="0"/>
                        </a:spcAft>
                      </a:pPr>
                      <a:r>
                        <a:rPr kumimoji="0" lang="fa-IR" sz="2800" kern="1200" dirty="0">
                          <a:solidFill>
                            <a:schemeClr val="tx1"/>
                          </a:solidFill>
                          <a:latin typeface="Times New Roman"/>
                          <a:ea typeface="Calibri"/>
                          <a:cs typeface="B Mitra" pitchFamily="2" charset="-78"/>
                        </a:rPr>
                        <a:t>فعل مضارع، مرفوع به ثبوت نون اعراب / جمع مذکر غائب، از ريشه (منن) فعل مضاعف ـ فاعل ضمير بارز واو و محلا مرفوع</a:t>
                      </a:r>
                      <a:endParaRPr kumimoji="0" lang="en-US" sz="2800" kern="1200" dirty="0">
                        <a:solidFill>
                          <a:schemeClr val="tx1"/>
                        </a:solidFill>
                        <a:latin typeface="Times New Roman"/>
                        <a:ea typeface="Calibri"/>
                        <a:cs typeface="B Mitra" pitchFamily="2" charset="-78"/>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7457">
                <a:tc>
                  <a:txBody>
                    <a:bodyPr/>
                    <a:lstStyle/>
                    <a:p>
                      <a:pPr marL="0" marR="0" algn="ctr" rtl="1">
                        <a:spcBef>
                          <a:spcPts val="0"/>
                        </a:spcBef>
                        <a:spcAft>
                          <a:spcPts val="0"/>
                        </a:spcAft>
                      </a:pPr>
                      <a:r>
                        <a:rPr lang="fa-IR" sz="2800">
                          <a:latin typeface="Times New Roman"/>
                          <a:ea typeface="Calibri"/>
                          <a:cs typeface="Nazanin"/>
                        </a:rPr>
                        <a:t>بَلِ</a:t>
                      </a:r>
                      <a:endParaRPr lang="en-US" sz="2800">
                        <a:latin typeface="Times New Roman"/>
                        <a:ea typeface="Calibri"/>
                        <a:cs typeface="Nazani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2800" dirty="0">
                          <a:latin typeface="Times New Roman"/>
                          <a:ea typeface="Calibri"/>
                          <a:cs typeface="B Mitra" pitchFamily="2" charset="-78"/>
                        </a:rPr>
                        <a:t>بلکه</a:t>
                      </a:r>
                      <a:endParaRPr lang="en-US" sz="2800" dirty="0">
                        <a:latin typeface="Times New Roman"/>
                        <a:ea typeface="Calibri"/>
                        <a:cs typeface="B Mitra" pitchFamily="2" charset="-78"/>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eaLnBrk="1" latinLnBrk="0" hangingPunct="1">
                        <a:spcBef>
                          <a:spcPts val="0"/>
                        </a:spcBef>
                        <a:spcAft>
                          <a:spcPts val="0"/>
                        </a:spcAft>
                      </a:pPr>
                      <a:r>
                        <a:rPr kumimoji="0" lang="fa-IR" sz="2800" kern="1200" dirty="0">
                          <a:solidFill>
                            <a:schemeClr val="tx1"/>
                          </a:solidFill>
                          <a:latin typeface="Times New Roman"/>
                          <a:ea typeface="Calibri"/>
                          <a:cs typeface="B Mitra" pitchFamily="2" charset="-78"/>
                        </a:rPr>
                        <a:t>حرف اضراب غير عامل</a:t>
                      </a:r>
                      <a:endParaRPr kumimoji="0" lang="en-US" sz="2800" kern="1200" dirty="0">
                        <a:solidFill>
                          <a:schemeClr val="tx1"/>
                        </a:solidFill>
                        <a:latin typeface="Times New Roman"/>
                        <a:ea typeface="Calibri"/>
                        <a:cs typeface="B Mitra" pitchFamily="2" charset="-78"/>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4915">
                <a:tc>
                  <a:txBody>
                    <a:bodyPr/>
                    <a:lstStyle/>
                    <a:p>
                      <a:pPr marL="0" marR="0" algn="ctr" rtl="1">
                        <a:spcBef>
                          <a:spcPts val="0"/>
                        </a:spcBef>
                        <a:spcAft>
                          <a:spcPts val="0"/>
                        </a:spcAft>
                      </a:pPr>
                      <a:r>
                        <a:rPr lang="fa-IR" sz="2800">
                          <a:latin typeface="Times New Roman"/>
                          <a:ea typeface="Calibri"/>
                          <a:cs typeface="Nazanin"/>
                        </a:rPr>
                        <a:t>كُنتُمْ</a:t>
                      </a:r>
                      <a:endParaRPr lang="en-US" sz="2800">
                        <a:latin typeface="Times New Roman"/>
                        <a:ea typeface="Calibri"/>
                        <a:cs typeface="Nazani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2800" dirty="0">
                          <a:latin typeface="Times New Roman"/>
                          <a:ea typeface="Calibri"/>
                          <a:cs typeface="B Mitra" pitchFamily="2" charset="-78"/>
                        </a:rPr>
                        <a:t>باشيد شما</a:t>
                      </a:r>
                      <a:endParaRPr lang="en-US" sz="2800" dirty="0">
                        <a:latin typeface="Times New Roman"/>
                        <a:ea typeface="Calibri"/>
                        <a:cs typeface="B Mitra" pitchFamily="2" charset="-78"/>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eaLnBrk="1" latinLnBrk="0" hangingPunct="1">
                        <a:spcBef>
                          <a:spcPts val="0"/>
                        </a:spcBef>
                        <a:spcAft>
                          <a:spcPts val="0"/>
                        </a:spcAft>
                      </a:pPr>
                      <a:r>
                        <a:rPr kumimoji="0" lang="fa-IR" sz="2800" kern="1200" dirty="0">
                          <a:solidFill>
                            <a:schemeClr val="tx1"/>
                          </a:solidFill>
                          <a:latin typeface="Times New Roman"/>
                          <a:ea typeface="Calibri"/>
                          <a:cs typeface="B Mitra" pitchFamily="2" charset="-78"/>
                        </a:rPr>
                        <a:t>از افعال ناقصه ـ ضمير بارز «تم» اسم فعل ناقص و محلا مرفوع</a:t>
                      </a:r>
                      <a:endParaRPr kumimoji="0" lang="en-US" sz="2800" kern="1200" dirty="0">
                        <a:solidFill>
                          <a:schemeClr val="tx1"/>
                        </a:solidFill>
                        <a:latin typeface="Times New Roman"/>
                        <a:ea typeface="Calibri"/>
                        <a:cs typeface="B Mitra" pitchFamily="2" charset="-78"/>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12372">
                <a:tc>
                  <a:txBody>
                    <a:bodyPr/>
                    <a:lstStyle/>
                    <a:p>
                      <a:pPr marL="0" marR="0" algn="ctr" rtl="1">
                        <a:spcBef>
                          <a:spcPts val="0"/>
                        </a:spcBef>
                        <a:spcAft>
                          <a:spcPts val="0"/>
                        </a:spcAft>
                      </a:pPr>
                      <a:r>
                        <a:rPr lang="fa-IR" sz="2800">
                          <a:latin typeface="Times New Roman"/>
                          <a:ea typeface="Calibri"/>
                          <a:cs typeface="Nazanin"/>
                        </a:rPr>
                        <a:t>تَعْمَلُونَ</a:t>
                      </a:r>
                      <a:endParaRPr lang="en-US" sz="2800">
                        <a:latin typeface="Times New Roman"/>
                        <a:ea typeface="Calibri"/>
                        <a:cs typeface="Nazani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fa-IR" sz="2800" dirty="0">
                          <a:latin typeface="Times New Roman"/>
                          <a:ea typeface="Calibri"/>
                          <a:cs typeface="B Mitra" pitchFamily="2" charset="-78"/>
                        </a:rPr>
                        <a:t>انجام مي دهيد</a:t>
                      </a:r>
                      <a:endParaRPr lang="en-US" sz="2800" dirty="0">
                        <a:latin typeface="Times New Roman"/>
                        <a:ea typeface="Calibri"/>
                        <a:cs typeface="B Mitra" pitchFamily="2" charset="-78"/>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eaLnBrk="1" latinLnBrk="0" hangingPunct="1">
                        <a:spcBef>
                          <a:spcPts val="0"/>
                        </a:spcBef>
                        <a:spcAft>
                          <a:spcPts val="0"/>
                        </a:spcAft>
                      </a:pPr>
                      <a:r>
                        <a:rPr kumimoji="0" lang="fa-IR" sz="2800" kern="1200" dirty="0">
                          <a:solidFill>
                            <a:schemeClr val="tx1"/>
                          </a:solidFill>
                          <a:latin typeface="Times New Roman"/>
                          <a:ea typeface="Calibri"/>
                          <a:cs typeface="B Mitra" pitchFamily="2" charset="-78"/>
                        </a:rPr>
                        <a:t>فعل مضارع، مرفوع به ثبوت نون اعراب/ جمع مذکر مخاطب ـ فاعل ضمير بارز واو ـ جمله «تَعْمَلُونَ» صله موصول، محلي از اعراب ندارد</a:t>
                      </a:r>
                      <a:endParaRPr kumimoji="0" lang="en-US" sz="2800" kern="1200" dirty="0">
                        <a:solidFill>
                          <a:schemeClr val="tx1"/>
                        </a:solidFill>
                        <a:latin typeface="Times New Roman"/>
                        <a:ea typeface="Calibri"/>
                        <a:cs typeface="B Mitra" pitchFamily="2" charset="-78"/>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advTm="4000">
    <p:split orient="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533400" y="461427"/>
            <a:ext cx="8305800" cy="11387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a:r>
              <a:rPr lang="fa-IR" sz="3600" dirty="0" smtClean="0">
                <a:solidFill>
                  <a:srgbClr val="FF0000"/>
                </a:solidFill>
                <a:cs typeface="B Titr" pitchFamily="2" charset="-78"/>
              </a:rPr>
              <a:t>یادآوری قواعد مهم :</a:t>
            </a:r>
            <a:endParaRPr lang="en-US" sz="3600" dirty="0" smtClean="0">
              <a:solidFill>
                <a:srgbClr val="FF0000"/>
              </a:solidFill>
              <a:cs typeface="B Tit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2  Titr" pitchFamily="2" charset="-78"/>
            </a:endParaRPr>
          </a:p>
        </p:txBody>
      </p:sp>
      <p:sp>
        <p:nvSpPr>
          <p:cNvPr id="6145" name="Rectangle 1"/>
          <p:cNvSpPr>
            <a:spLocks noChangeArrowheads="1"/>
          </p:cNvSpPr>
          <p:nvPr/>
        </p:nvSpPr>
        <p:spPr bwMode="auto">
          <a:xfrm>
            <a:off x="1143000" y="1938016"/>
            <a:ext cx="68580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r" defTabSz="914400" rtl="1" eaLnBrk="0" fontAlgn="base" latinLnBrk="0" hangingPunct="0">
              <a:lnSpc>
                <a:spcPct val="150000"/>
              </a:lnSpc>
              <a:spcBef>
                <a:spcPct val="0"/>
              </a:spcBef>
              <a:spcAft>
                <a:spcPct val="0"/>
              </a:spcAft>
              <a:buClrTx/>
              <a:buSzTx/>
              <a:buFontTx/>
              <a:buNone/>
              <a:tabLst/>
            </a:pPr>
            <a:r>
              <a:rPr kumimoji="0" lang="fa-IR" sz="3200" b="1" i="0" u="none" strike="noStrike" cap="none" normalizeH="0" baseline="0" dirty="0" smtClean="0">
                <a:ln>
                  <a:noFill/>
                </a:ln>
                <a:solidFill>
                  <a:srgbClr val="C00000"/>
                </a:solidFill>
                <a:effectLst/>
                <a:latin typeface="Times New Roman" pitchFamily="18" charset="0"/>
                <a:ea typeface="Calibri" pitchFamily="34" charset="0"/>
                <a:cs typeface="2  Titr" pitchFamily="2" charset="-78"/>
              </a:rPr>
              <a:t>٭ فعل معتل: </a:t>
            </a:r>
            <a:r>
              <a:rPr lang="fa-IR" sz="2800" dirty="0">
                <a:solidFill>
                  <a:schemeClr val="accent1">
                    <a:lumMod val="75000"/>
                  </a:schemeClr>
                </a:solidFill>
                <a:latin typeface="B Mitra" pitchFamily="2" charset="-78"/>
                <a:ea typeface="Calibri" pitchFamily="34" charset="0"/>
                <a:cs typeface="B Mitra" pitchFamily="2" charset="-78"/>
              </a:rPr>
              <a:t>اگر يکي از حروف اصلي فعل، حرف علّه باشد، آن فعل را معتل مي نامند.</a:t>
            </a:r>
            <a:endParaRPr lang="en-US" sz="2800" dirty="0">
              <a:solidFill>
                <a:schemeClr val="accent1">
                  <a:lumMod val="75000"/>
                </a:schemeClr>
              </a:solidFill>
              <a:latin typeface="B Mitra" pitchFamily="2" charset="-78"/>
              <a:ea typeface="Calibri" pitchFamily="34" charset="0"/>
              <a:cs typeface="B Mitra" pitchFamily="2" charset="-78"/>
            </a:endParaRPr>
          </a:p>
          <a:p>
            <a:pPr indent="180975" algn="r" rtl="1" eaLnBrk="0" fontAlgn="base" hangingPunct="0">
              <a:lnSpc>
                <a:spcPct val="150000"/>
              </a:lnSpc>
              <a:spcBef>
                <a:spcPct val="0"/>
              </a:spcBef>
              <a:spcAft>
                <a:spcPct val="0"/>
              </a:spcAft>
            </a:pPr>
            <a:r>
              <a:rPr kumimoji="0" lang="fa-IR" sz="3200" b="1" i="0" u="none" strike="noStrike" cap="none" normalizeH="0" baseline="0" dirty="0" smtClean="0">
                <a:ln>
                  <a:noFill/>
                </a:ln>
                <a:solidFill>
                  <a:srgbClr val="C00000"/>
                </a:solidFill>
                <a:effectLst/>
                <a:latin typeface="Times New Roman" pitchFamily="18" charset="0"/>
                <a:ea typeface="Calibri" pitchFamily="34" charset="0"/>
                <a:cs typeface="2  Titr" pitchFamily="2" charset="-78"/>
              </a:rPr>
              <a:t>٭ حروف عله: </a:t>
            </a:r>
            <a:r>
              <a:rPr lang="fa-IR" sz="2800" dirty="0">
                <a:solidFill>
                  <a:schemeClr val="accent1">
                    <a:lumMod val="75000"/>
                  </a:schemeClr>
                </a:solidFill>
                <a:latin typeface="B Mitra" pitchFamily="2" charset="-78"/>
                <a:ea typeface="Calibri" pitchFamily="34" charset="0"/>
                <a:cs typeface="B Mitra" pitchFamily="2" charset="-78"/>
              </a:rPr>
              <a:t>عبارتند از «واو» ، «ياء» و « الف» (واي) منقلب از آن دو.</a:t>
            </a:r>
          </a:p>
        </p:txBody>
      </p:sp>
    </p:spTree>
  </p:cSld>
  <p:clrMapOvr>
    <a:masterClrMapping/>
  </p:clrMapOvr>
  <p:transition advTm="4000">
    <p:split orient="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0" y="3528912"/>
            <a:ext cx="9144000" cy="14784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r" defTabSz="914400" rtl="0" eaLnBrk="0" fontAlgn="base" latinLnBrk="0" hangingPunct="0">
              <a:lnSpc>
                <a:spcPct val="15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pitchFamily="34" charset="0"/>
                <a:cs typeface="Arial" pitchFamily="34" charset="0"/>
              </a:rPr>
              <a:t/>
            </a:r>
            <a:br>
              <a:rPr kumimoji="0" lang="en-US" sz="3200" b="0" i="0" u="none" strike="noStrike" cap="none" normalizeH="0" baseline="0" dirty="0" smtClean="0">
                <a:ln>
                  <a:noFill/>
                </a:ln>
                <a:solidFill>
                  <a:schemeClr val="tx1"/>
                </a:solidFill>
                <a:effectLst/>
                <a:latin typeface="Arial" pitchFamily="34" charset="0"/>
                <a:cs typeface="Arial" pitchFamily="34" charset="0"/>
              </a:rPr>
            </a:b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152400" y="3635691"/>
            <a:ext cx="79248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r" defTabSz="914400" rtl="0" eaLnBrk="0" fontAlgn="base" latinLnBrk="0" hangingPunct="0">
              <a:lnSpc>
                <a:spcPct val="15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pitchFamily="34" charset="0"/>
                <a:cs typeface="Arial" pitchFamily="34" charset="0"/>
              </a:rPr>
              <a:t/>
            </a:r>
            <a:br>
              <a:rPr kumimoji="0" lang="en-US" sz="3200" b="0" i="0" u="none" strike="noStrike" cap="none" normalizeH="0" baseline="0" dirty="0" smtClean="0">
                <a:ln>
                  <a:noFill/>
                </a:ln>
                <a:solidFill>
                  <a:schemeClr val="tx1"/>
                </a:solidFill>
                <a:effectLst/>
                <a:latin typeface="Arial" pitchFamily="34" charset="0"/>
                <a:cs typeface="Arial" pitchFamily="34" charset="0"/>
              </a:rPr>
            </a:b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Rectangle 1"/>
          <p:cNvSpPr>
            <a:spLocks noChangeArrowheads="1"/>
          </p:cNvSpPr>
          <p:nvPr/>
        </p:nvSpPr>
        <p:spPr bwMode="auto">
          <a:xfrm>
            <a:off x="228600" y="785794"/>
            <a:ext cx="8686800"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r" defTabSz="914400" rtl="1" eaLnBrk="1" fontAlgn="base" latinLnBrk="0" hangingPunct="1">
              <a:lnSpc>
                <a:spcPct val="150000"/>
              </a:lnSpc>
              <a:spcBef>
                <a:spcPct val="0"/>
              </a:spcBef>
              <a:spcAft>
                <a:spcPct val="0"/>
              </a:spcAft>
              <a:buClrTx/>
              <a:buSzTx/>
              <a:buFontTx/>
              <a:buNone/>
              <a:tabLst/>
            </a:pPr>
            <a:r>
              <a:rPr kumimoji="0" lang="fa-IR" sz="3200" b="1" i="0" u="none" strike="noStrike" cap="none" normalizeH="0" baseline="0" dirty="0" smtClean="0">
                <a:ln>
                  <a:noFill/>
                </a:ln>
                <a:solidFill>
                  <a:srgbClr val="C00000"/>
                </a:solidFill>
                <a:effectLst/>
                <a:latin typeface="Times New Roman" pitchFamily="18" charset="0"/>
                <a:ea typeface="Calibri" pitchFamily="34" charset="0"/>
                <a:cs typeface="B Mitra" pitchFamily="2" charset="-78"/>
              </a:rPr>
              <a:t>٭ انواع فعل معتل:</a:t>
            </a:r>
            <a:endParaRPr kumimoji="0" lang="en-US" sz="3200" b="1" i="0" u="none" strike="noStrike" cap="none" normalizeH="0" baseline="0" dirty="0" smtClean="0">
              <a:ln>
                <a:noFill/>
              </a:ln>
              <a:solidFill>
                <a:srgbClr val="C00000"/>
              </a:solidFill>
              <a:effectLst/>
              <a:latin typeface="Arial" pitchFamily="34" charset="0"/>
              <a:cs typeface="B Mitra" pitchFamily="2" charset="-78"/>
            </a:endParaRPr>
          </a:p>
          <a:p>
            <a:pPr marL="0" marR="0" lvl="0" indent="180975" algn="r" defTabSz="914400" rtl="1" eaLnBrk="0" fontAlgn="base" latinLnBrk="0" hangingPunct="0">
              <a:lnSpc>
                <a:spcPct val="150000"/>
              </a:lnSpc>
              <a:spcBef>
                <a:spcPct val="0"/>
              </a:spcBef>
              <a:spcAft>
                <a:spcPct val="0"/>
              </a:spcAft>
              <a:buClrTx/>
              <a:buSzTx/>
              <a:buFontTx/>
              <a:buNone/>
              <a:tabLst/>
            </a:pPr>
            <a:r>
              <a:rPr kumimoji="0" lang="fa-IR" sz="3200" b="1" i="0" u="none" strike="noStrike" cap="none" normalizeH="0" baseline="0" dirty="0" smtClean="0">
                <a:ln>
                  <a:noFill/>
                </a:ln>
                <a:solidFill>
                  <a:srgbClr val="C00000"/>
                </a:solidFill>
                <a:effectLst/>
                <a:latin typeface="Times New Roman" pitchFamily="18" charset="0"/>
                <a:ea typeface="Calibri" pitchFamily="34" charset="0"/>
                <a:cs typeface="2  Titr" pitchFamily="2" charset="-78"/>
              </a:rPr>
              <a:t>1. مثال: </a:t>
            </a:r>
            <a:r>
              <a:rPr lang="fa-IR" sz="2800" dirty="0">
                <a:solidFill>
                  <a:schemeClr val="accent1">
                    <a:lumMod val="75000"/>
                  </a:schemeClr>
                </a:solidFill>
                <a:latin typeface="B Mitra" pitchFamily="2" charset="-78"/>
                <a:ea typeface="Calibri" pitchFamily="34" charset="0"/>
                <a:cs typeface="B Mitra" pitchFamily="2" charset="-78"/>
              </a:rPr>
              <a:t>اگر اولين حرف اصلي فعل، حرف عله باشد، آن را مثال يا معتلّ الفاء مي گويند. </a:t>
            </a:r>
            <a:r>
              <a:rPr kumimoji="0" lang="fa-IR" sz="3200" b="0" i="0" u="none" strike="noStrike" cap="none" normalizeH="0" baseline="0" dirty="0" smtClean="0">
                <a:ln>
                  <a:noFill/>
                </a:ln>
                <a:solidFill>
                  <a:schemeClr val="tx1"/>
                </a:solidFill>
                <a:effectLst/>
                <a:latin typeface="Times New Roman" pitchFamily="18" charset="0"/>
                <a:ea typeface="Calibri" pitchFamily="34" charset="0"/>
                <a:cs typeface="2  Titr" pitchFamily="2" charset="-78"/>
              </a:rPr>
              <a:t>مثل: وَعَدَ</a:t>
            </a:r>
            <a:endParaRPr kumimoji="0" lang="en-US" sz="3200" b="0" i="0" u="none" strike="noStrike" cap="none" normalizeH="0" baseline="0" dirty="0" smtClean="0">
              <a:ln>
                <a:noFill/>
              </a:ln>
              <a:solidFill>
                <a:schemeClr val="tx1"/>
              </a:solidFill>
              <a:effectLst/>
              <a:latin typeface="Arial" pitchFamily="34" charset="0"/>
              <a:cs typeface="2  Titr" pitchFamily="2" charset="-78"/>
            </a:endParaRPr>
          </a:p>
          <a:p>
            <a:pPr marL="0" marR="0" lvl="0" indent="180975" algn="r" defTabSz="914400" rtl="1" eaLnBrk="0" fontAlgn="base" latinLnBrk="0" hangingPunct="0">
              <a:lnSpc>
                <a:spcPct val="100000"/>
              </a:lnSpc>
              <a:spcBef>
                <a:spcPct val="0"/>
              </a:spcBef>
              <a:spcAft>
                <a:spcPct val="0"/>
              </a:spcAft>
              <a:buClrTx/>
              <a:buSzTx/>
              <a:buFontTx/>
              <a:buNone/>
              <a:tabLst/>
            </a:pPr>
            <a:r>
              <a:rPr lang="fa-IR" sz="3200" b="1" dirty="0">
                <a:solidFill>
                  <a:srgbClr val="C00000"/>
                </a:solidFill>
                <a:latin typeface="Times New Roman" pitchFamily="18" charset="0"/>
                <a:ea typeface="Calibri" pitchFamily="34" charset="0"/>
                <a:cs typeface="2  Titr" pitchFamily="2" charset="-78"/>
              </a:rPr>
              <a:t>2. اجوف: </a:t>
            </a:r>
            <a:r>
              <a:rPr lang="fa-IR" sz="2800" dirty="0">
                <a:solidFill>
                  <a:schemeClr val="accent1">
                    <a:lumMod val="75000"/>
                  </a:schemeClr>
                </a:solidFill>
                <a:latin typeface="B Mitra" pitchFamily="2" charset="-78"/>
                <a:ea typeface="Calibri" pitchFamily="34" charset="0"/>
                <a:cs typeface="B Mitra" pitchFamily="2" charset="-78"/>
              </a:rPr>
              <a:t>اگر دومين حرف اصلي فعل، حرف علّه باشد، آن را اجوف يا معتل العين مي گويند. </a:t>
            </a:r>
            <a:r>
              <a:rPr kumimoji="0" lang="fa-IR" sz="3200" b="0" i="0" u="none" strike="noStrike" cap="none" normalizeH="0" baseline="0" dirty="0" smtClean="0">
                <a:ln>
                  <a:noFill/>
                </a:ln>
                <a:solidFill>
                  <a:schemeClr val="tx1"/>
                </a:solidFill>
                <a:effectLst/>
                <a:latin typeface="Times New Roman" pitchFamily="18" charset="0"/>
                <a:ea typeface="Calibri" pitchFamily="34" charset="0"/>
                <a:cs typeface="2  Titr" pitchFamily="2" charset="-78"/>
              </a:rPr>
              <a:t>مثل: قَوَلَ</a:t>
            </a:r>
            <a:endParaRPr kumimoji="0" lang="en-US" sz="3200" b="0" i="0" u="none" strike="noStrike" cap="none" normalizeH="0" baseline="0" dirty="0" smtClean="0">
              <a:ln>
                <a:noFill/>
              </a:ln>
              <a:solidFill>
                <a:schemeClr val="tx1"/>
              </a:solidFill>
              <a:effectLst/>
              <a:latin typeface="Arial" pitchFamily="34" charset="0"/>
              <a:cs typeface="2  Titr" pitchFamily="2" charset="-78"/>
            </a:endParaRPr>
          </a:p>
          <a:p>
            <a:pPr marL="0" marR="0" lvl="0" indent="180975" algn="r" defTabSz="914400" rtl="1" eaLnBrk="0" fontAlgn="base" latinLnBrk="0" hangingPunct="0">
              <a:lnSpc>
                <a:spcPct val="100000"/>
              </a:lnSpc>
              <a:spcBef>
                <a:spcPct val="0"/>
              </a:spcBef>
              <a:spcAft>
                <a:spcPct val="0"/>
              </a:spcAft>
              <a:buClrTx/>
              <a:buSzTx/>
              <a:buFontTx/>
              <a:buNone/>
              <a:tabLst/>
            </a:pPr>
            <a:r>
              <a:rPr lang="fa-IR" sz="3200" b="1" dirty="0">
                <a:solidFill>
                  <a:srgbClr val="C00000"/>
                </a:solidFill>
                <a:latin typeface="Times New Roman" pitchFamily="18" charset="0"/>
                <a:ea typeface="Calibri" pitchFamily="34" charset="0"/>
                <a:cs typeface="2  Titr" pitchFamily="2" charset="-78"/>
              </a:rPr>
              <a:t>3. ناقص: </a:t>
            </a:r>
            <a:r>
              <a:rPr lang="fa-IR" sz="2800" dirty="0">
                <a:solidFill>
                  <a:schemeClr val="accent1">
                    <a:lumMod val="75000"/>
                  </a:schemeClr>
                </a:solidFill>
                <a:latin typeface="B Mitra" pitchFamily="2" charset="-78"/>
                <a:ea typeface="Calibri" pitchFamily="34" charset="0"/>
                <a:cs typeface="B Mitra" pitchFamily="2" charset="-78"/>
              </a:rPr>
              <a:t>اگر سومين حرف اصلي فعل حرف علّه باشد، آن را ناقص يا معتل اللام مي‌گويند. </a:t>
            </a:r>
            <a:r>
              <a:rPr kumimoji="0" lang="fa-IR" sz="3200" b="0" i="0" u="none" strike="noStrike" cap="none" normalizeH="0" baseline="0" dirty="0" smtClean="0">
                <a:ln>
                  <a:noFill/>
                </a:ln>
                <a:solidFill>
                  <a:schemeClr val="tx1"/>
                </a:solidFill>
                <a:effectLst/>
                <a:latin typeface="Times New Roman" pitchFamily="18" charset="0"/>
                <a:ea typeface="Calibri" pitchFamily="34" charset="0"/>
                <a:cs typeface="2  Titr" pitchFamily="2" charset="-78"/>
              </a:rPr>
              <a:t>مثل: عَصَيََ</a:t>
            </a:r>
            <a:endParaRPr kumimoji="0" lang="en-US" sz="3200" b="0" i="0" u="none" strike="noStrike" cap="none" normalizeH="0" baseline="0" dirty="0" smtClean="0">
              <a:ln>
                <a:noFill/>
              </a:ln>
              <a:solidFill>
                <a:schemeClr val="tx1"/>
              </a:solidFill>
              <a:effectLst/>
              <a:latin typeface="Arial" pitchFamily="34" charset="0"/>
              <a:cs typeface="2  Titr" pitchFamily="2" charset="-78"/>
            </a:endParaRPr>
          </a:p>
          <a:p>
            <a:pPr marL="0" marR="0" lvl="0" indent="180975" algn="r" defTabSz="914400" rtl="1" eaLnBrk="0" fontAlgn="base" latinLnBrk="0" hangingPunct="0">
              <a:lnSpc>
                <a:spcPct val="100000"/>
              </a:lnSpc>
              <a:spcBef>
                <a:spcPct val="0"/>
              </a:spcBef>
              <a:spcAft>
                <a:spcPct val="0"/>
              </a:spcAft>
              <a:buClrTx/>
              <a:buSzTx/>
              <a:buFontTx/>
              <a:buNone/>
              <a:tabLst/>
            </a:pPr>
            <a:r>
              <a:rPr lang="fa-IR" sz="3200" b="1" dirty="0">
                <a:solidFill>
                  <a:srgbClr val="C00000"/>
                </a:solidFill>
                <a:latin typeface="Times New Roman" pitchFamily="18" charset="0"/>
                <a:ea typeface="Calibri" pitchFamily="34" charset="0"/>
                <a:cs typeface="2  Titr" pitchFamily="2" charset="-78"/>
              </a:rPr>
              <a:t>4. لفيف: </a:t>
            </a:r>
            <a:r>
              <a:rPr lang="fa-IR" sz="2800" dirty="0">
                <a:solidFill>
                  <a:schemeClr val="accent1">
                    <a:lumMod val="75000"/>
                  </a:schemeClr>
                </a:solidFill>
                <a:latin typeface="B Mitra" pitchFamily="2" charset="-78"/>
                <a:ea typeface="Calibri" pitchFamily="34" charset="0"/>
                <a:cs typeface="B Mitra" pitchFamily="2" charset="-78"/>
              </a:rPr>
              <a:t>فعل معتلي که دو حرف اصلي آن حرف علّه باشد لفيف ناميده مي‌شود. اگر دو حرف علّه در کنار هم باشند، لفيف مقرون است مانند</a:t>
            </a:r>
            <a:r>
              <a:rPr kumimoji="0" lang="fa-IR" sz="3200" b="0" i="0" u="none" strike="noStrike" cap="none" normalizeH="0" baseline="0" dirty="0" smtClean="0">
                <a:ln>
                  <a:noFill/>
                </a:ln>
                <a:solidFill>
                  <a:schemeClr val="tx1"/>
                </a:solidFill>
                <a:effectLst/>
                <a:latin typeface="Times New Roman" pitchFamily="18" charset="0"/>
                <a:ea typeface="Calibri" pitchFamily="34" charset="0"/>
                <a:cs typeface="2  Titr" pitchFamily="2" charset="-78"/>
              </a:rPr>
              <a:t>: سَوَي</a:t>
            </a:r>
            <a:br>
              <a:rPr kumimoji="0" lang="fa-IR" sz="3200" b="0" i="0" u="none" strike="noStrike" cap="none" normalizeH="0" baseline="0" dirty="0" smtClean="0">
                <a:ln>
                  <a:noFill/>
                </a:ln>
                <a:solidFill>
                  <a:schemeClr val="tx1"/>
                </a:solidFill>
                <a:effectLst/>
                <a:latin typeface="Times New Roman" pitchFamily="18" charset="0"/>
                <a:ea typeface="Calibri" pitchFamily="34" charset="0"/>
                <a:cs typeface="2  Titr" pitchFamily="2" charset="-78"/>
              </a:rPr>
            </a:br>
            <a:r>
              <a:rPr lang="fa-IR" sz="2800" dirty="0">
                <a:solidFill>
                  <a:schemeClr val="accent1">
                    <a:lumMod val="75000"/>
                  </a:schemeClr>
                </a:solidFill>
                <a:latin typeface="B Mitra" pitchFamily="2" charset="-78"/>
                <a:ea typeface="Calibri" pitchFamily="34" charset="0"/>
                <a:cs typeface="B Mitra" pitchFamily="2" charset="-78"/>
              </a:rPr>
              <a:t>و اگر دور از هم باشند لفيف مفروق است </a:t>
            </a:r>
            <a:r>
              <a:rPr kumimoji="0" lang="fa-IR" sz="3200" b="0" i="0" u="none" strike="noStrike" cap="none" normalizeH="0" baseline="0" dirty="0" smtClean="0">
                <a:ln>
                  <a:noFill/>
                </a:ln>
                <a:solidFill>
                  <a:schemeClr val="tx1"/>
                </a:solidFill>
                <a:effectLst/>
                <a:latin typeface="Times New Roman" pitchFamily="18" charset="0"/>
                <a:ea typeface="Calibri" pitchFamily="34" charset="0"/>
                <a:cs typeface="2  Titr" pitchFamily="2" charset="-78"/>
              </a:rPr>
              <a:t>مانند: وَعيَ</a:t>
            </a:r>
            <a:r>
              <a:rPr kumimoji="0" lang="fa-IR" sz="1300" b="0" i="0" u="none" strike="noStrike" cap="none" normalizeH="0" baseline="0" dirty="0" smtClean="0">
                <a:ln>
                  <a:noFill/>
                </a:ln>
                <a:solidFill>
                  <a:schemeClr val="tx1"/>
                </a:solidFill>
                <a:effectLst/>
                <a:latin typeface="Times New Roman" pitchFamily="18" charset="0"/>
                <a:ea typeface="Calibri" pitchFamily="34" charset="0"/>
                <a:cs typeface="2  Titr" pitchFamily="2" charset="-78"/>
              </a:rPr>
              <a:t>َ.</a:t>
            </a:r>
            <a:endParaRPr kumimoji="0" lang="fa-IR" sz="1800" b="0" i="0" u="none" strike="noStrike" cap="none" normalizeH="0" baseline="0" dirty="0" smtClean="0">
              <a:ln>
                <a:noFill/>
              </a:ln>
              <a:solidFill>
                <a:schemeClr val="tx1"/>
              </a:solidFill>
              <a:effectLst/>
              <a:latin typeface="Arial" pitchFamily="34" charset="0"/>
              <a:cs typeface="2  Titr" pitchFamily="2" charset="-78"/>
            </a:endParaRPr>
          </a:p>
        </p:txBody>
      </p:sp>
    </p:spTree>
  </p:cSld>
  <p:clrMapOvr>
    <a:masterClrMapping/>
  </p:clrMapOvr>
  <p:transition advTm="4000">
    <p:split orient="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381000" y="556357"/>
            <a:ext cx="85344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3600" b="0" i="0" u="none" strike="noStrike" cap="none" normalizeH="0" baseline="0" dirty="0" smtClean="0">
                <a:ln>
                  <a:noFill/>
                </a:ln>
                <a:solidFill>
                  <a:srgbClr val="FF0000"/>
                </a:solidFill>
                <a:effectLst/>
                <a:latin typeface="Arial" pitchFamily="34" charset="0"/>
                <a:ea typeface="Calibri" pitchFamily="34" charset="0"/>
                <a:cs typeface="B Titr" pitchFamily="2" charset="-78"/>
              </a:rPr>
              <a:t>تمرین:</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4097" name="Rectangle 1"/>
          <p:cNvSpPr>
            <a:spLocks noChangeArrowheads="1"/>
          </p:cNvSpPr>
          <p:nvPr/>
        </p:nvSpPr>
        <p:spPr bwMode="auto">
          <a:xfrm>
            <a:off x="381000" y="1094183"/>
            <a:ext cx="8458200" cy="52091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1300" b="0" i="0" u="none" strike="noStrike" cap="none" normalizeH="0" baseline="0" dirty="0" smtClean="0">
                <a:ln>
                  <a:noFill/>
                </a:ln>
                <a:solidFill>
                  <a:schemeClr val="tx1"/>
                </a:solidFill>
                <a:effectLst/>
                <a:latin typeface="Times New Roman" pitchFamily="18" charset="0"/>
                <a:ea typeface="Calibri" pitchFamily="34" charset="0"/>
                <a:cs typeface="Lotus" pitchFamily="2" charset="-78"/>
              </a:rPr>
              <a:t>٭ </a:t>
            </a:r>
            <a:r>
              <a:rPr kumimoji="0" lang="fa-IR" sz="2800" b="0" i="0" u="none" strike="noStrike" cap="none" normalizeH="0" baseline="0" dirty="0" smtClean="0">
                <a:ln>
                  <a:noFill/>
                </a:ln>
                <a:solidFill>
                  <a:schemeClr val="tx1"/>
                </a:solidFill>
                <a:effectLst/>
                <a:latin typeface="Times New Roman" pitchFamily="18" charset="0"/>
                <a:ea typeface="Calibri" pitchFamily="34" charset="0"/>
                <a:cs typeface="2  Titr" pitchFamily="2" charset="-78"/>
              </a:rPr>
              <a:t>در آيه کريمه </a:t>
            </a:r>
            <a:r>
              <a:rPr kumimoji="0" lang="fa-IR" sz="2800" b="1" i="0" u="none" strike="noStrike" cap="none" normalizeH="0" baseline="0" dirty="0" smtClean="0">
                <a:ln>
                  <a:noFill/>
                </a:ln>
                <a:solidFill>
                  <a:schemeClr val="tx1"/>
                </a:solidFill>
                <a:effectLst/>
                <a:latin typeface="Times New Roman" pitchFamily="18" charset="0"/>
                <a:ea typeface="Calibri" pitchFamily="34" charset="0"/>
                <a:cs typeface="2  Titr" pitchFamily="2" charset="-78"/>
              </a:rPr>
              <a:t>«قُلْ أتُعَلِّمُونَ اللَّهَ بِدِينِكُم وَاللَّهُ يعْلَمُ مَا فِي السَّمَوَاتِ وَمَا فِي الْأَرْضِ وَاللَّهُ بِكُلِ‏ّ شَي‏ءٍ عَلِيمٌ ‏(16) يمُنُّونَ عَلَيكَ أنْ أَسْلَمُوا قُل لَّا تَمُنُّوا عَلَي إِسْلاَمَكُم بَلِ اللَّهُ يمُنُّ عَلَيكُم أنْ هَدَاكُمْ لِلْإِيمَانِ إِن كُنتُمْ صَادِقِينَ‏ (17) إِنَّ اللَّهَ</a:t>
            </a:r>
            <a:br>
              <a:rPr kumimoji="0" lang="fa-IR" sz="2800" b="1" i="0" u="none" strike="noStrike" cap="none" normalizeH="0" baseline="0" dirty="0" smtClean="0">
                <a:ln>
                  <a:noFill/>
                </a:ln>
                <a:solidFill>
                  <a:schemeClr val="tx1"/>
                </a:solidFill>
                <a:effectLst/>
                <a:latin typeface="Times New Roman" pitchFamily="18" charset="0"/>
                <a:ea typeface="Calibri" pitchFamily="34" charset="0"/>
                <a:cs typeface="2  Titr" pitchFamily="2" charset="-78"/>
              </a:rPr>
            </a:br>
            <a:r>
              <a:rPr kumimoji="0" lang="fa-IR" sz="2800" b="1" i="0" u="none" strike="noStrike" cap="none" normalizeH="0" baseline="0" dirty="0" smtClean="0">
                <a:ln>
                  <a:noFill/>
                </a:ln>
                <a:solidFill>
                  <a:schemeClr val="tx1"/>
                </a:solidFill>
                <a:effectLst/>
                <a:latin typeface="Times New Roman" pitchFamily="18" charset="0"/>
                <a:ea typeface="Calibri" pitchFamily="34" charset="0"/>
                <a:cs typeface="2  Titr" pitchFamily="2" charset="-78"/>
              </a:rPr>
              <a:t>يعْلَمُ غَيبَ السَّمَوَاتِ وَالْأرْضِ وَاللَّهُ بَصِيرٌ بِمَا تَعْمَلُونَ‏ (18)»</a:t>
            </a:r>
            <a:r>
              <a:rPr kumimoji="0" lang="fa-IR" sz="2800" b="0" i="0" u="none" strike="noStrike" cap="none" normalizeH="0" baseline="0" dirty="0" smtClean="0">
                <a:ln>
                  <a:noFill/>
                </a:ln>
                <a:solidFill>
                  <a:schemeClr val="tx1"/>
                </a:solidFill>
                <a:effectLst/>
                <a:latin typeface="Times New Roman" pitchFamily="18" charset="0"/>
                <a:ea typeface="Calibri" pitchFamily="34" charset="0"/>
                <a:cs typeface="2  Titr" pitchFamily="2" charset="-78"/>
              </a:rPr>
              <a:t> موارد ذيل را مشخص نماييد؟</a:t>
            </a:r>
            <a:endParaRPr kumimoji="0" lang="en-US" sz="2800" b="0" i="0" u="none" strike="noStrike" cap="none" normalizeH="0" baseline="0" dirty="0" smtClean="0">
              <a:ln>
                <a:noFill/>
              </a:ln>
              <a:solidFill>
                <a:schemeClr val="tx1"/>
              </a:solidFill>
              <a:effectLst/>
              <a:latin typeface="Arial" pitchFamily="34" charset="0"/>
              <a:cs typeface="2  Titr" pitchFamily="2" charset="-78"/>
            </a:endParaRPr>
          </a:p>
          <a:p>
            <a:pPr marL="0" marR="0" lvl="0" indent="180975" algn="r" defTabSz="914400" rtl="1" eaLnBrk="0" fontAlgn="base" latinLnBrk="0" hangingPunct="0">
              <a:lnSpc>
                <a:spcPct val="15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Times New Roman" pitchFamily="18" charset="0"/>
                <a:ea typeface="Calibri" pitchFamily="34" charset="0"/>
                <a:cs typeface="2  Titr" pitchFamily="2" charset="-78"/>
              </a:rPr>
              <a:t>الف) انواع فعل صحيح و معتل.</a:t>
            </a:r>
            <a:endParaRPr kumimoji="0" lang="en-US" sz="2800" b="0" i="0" u="none" strike="noStrike" cap="none" normalizeH="0" baseline="0" dirty="0" smtClean="0">
              <a:ln>
                <a:noFill/>
              </a:ln>
              <a:solidFill>
                <a:schemeClr val="tx1"/>
              </a:solidFill>
              <a:effectLst/>
              <a:latin typeface="Arial" pitchFamily="34" charset="0"/>
              <a:cs typeface="2  Titr" pitchFamily="2" charset="-78"/>
            </a:endParaRPr>
          </a:p>
          <a:p>
            <a:pPr marL="0" marR="0" lvl="0" indent="180975" algn="r" defTabSz="914400" rtl="1" eaLnBrk="0" fontAlgn="base" latinLnBrk="0" hangingPunct="0">
              <a:lnSpc>
                <a:spcPct val="15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Times New Roman" pitchFamily="18" charset="0"/>
                <a:ea typeface="Calibri" pitchFamily="34" charset="0"/>
                <a:cs typeface="2  Titr" pitchFamily="2" charset="-78"/>
              </a:rPr>
              <a:t>ب) افعال ماضي مضارع و امر به همراه فاعل و مفعول آنها</a:t>
            </a:r>
            <a:r>
              <a:rPr kumimoji="0" lang="fa-IR" sz="1300" b="0" i="0" u="none" strike="noStrike" cap="none" normalizeH="0" baseline="0" dirty="0" smtClean="0">
                <a:ln>
                  <a:noFill/>
                </a:ln>
                <a:solidFill>
                  <a:schemeClr val="tx1"/>
                </a:solidFill>
                <a:effectLst/>
                <a:latin typeface="Times New Roman" pitchFamily="18" charset="0"/>
                <a:ea typeface="Calibri" pitchFamily="34" charset="0"/>
                <a:cs typeface="Lotus" pitchFamily="2" charset="-78"/>
              </a:rPr>
              <a:t>.</a:t>
            </a:r>
            <a:endParaRPr kumimoji="0" lang="fa-I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Tm="4000">
    <p:split orient="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631904"/>
          </a:xfrm>
        </p:spPr>
        <p:txBody>
          <a:bodyPr>
            <a:normAutofit fontScale="62500" lnSpcReduction="20000"/>
          </a:bodyPr>
          <a:lstStyle/>
          <a:p>
            <a:pPr algn="r" rtl="1"/>
            <a:r>
              <a:rPr lang="fa-IR" sz="2800" b="1" dirty="0" smtClean="0">
                <a:solidFill>
                  <a:schemeClr val="accent1"/>
                </a:solidFill>
                <a:latin typeface="Times New Roman"/>
                <a:ea typeface="Times New Roman"/>
                <a:cs typeface="B Titr" pitchFamily="2" charset="-78"/>
              </a:rPr>
              <a:t>قُلْ: فعل امر, مفرد مذکر مخاطب.</a:t>
            </a:r>
          </a:p>
          <a:p>
            <a:pPr algn="r" rtl="1"/>
            <a:r>
              <a:rPr lang="fa-IR" sz="2800" b="1" dirty="0" smtClean="0">
                <a:solidFill>
                  <a:schemeClr val="accent1"/>
                </a:solidFill>
                <a:latin typeface="Times New Roman"/>
                <a:ea typeface="Times New Roman"/>
                <a:cs typeface="B Titr" pitchFamily="2" charset="-78"/>
              </a:rPr>
              <a:t>أَ: حرف استفهام.</a:t>
            </a:r>
          </a:p>
          <a:p>
            <a:pPr algn="r" rtl="1"/>
            <a:r>
              <a:rPr lang="fa-IR" sz="2800" b="1" dirty="0" smtClean="0">
                <a:solidFill>
                  <a:schemeClr val="accent1"/>
                </a:solidFill>
                <a:latin typeface="Times New Roman"/>
                <a:ea typeface="Times New Roman"/>
                <a:cs typeface="B Titr" pitchFamily="2" charset="-78"/>
              </a:rPr>
              <a:t>تُعَلِّمُونَ: فعل مضارع, جمع مذکر مخاطب, ثلاثی مزید باب تفعیل.</a:t>
            </a:r>
          </a:p>
          <a:p>
            <a:pPr algn="r" rtl="1"/>
            <a:r>
              <a:rPr lang="fa-IR" sz="2800" b="1" dirty="0" smtClean="0">
                <a:solidFill>
                  <a:schemeClr val="accent1"/>
                </a:solidFill>
                <a:latin typeface="Times New Roman"/>
                <a:ea typeface="Times New Roman"/>
                <a:cs typeface="B Titr" pitchFamily="2" charset="-78"/>
              </a:rPr>
              <a:t>اللَّهَ: اسم.</a:t>
            </a:r>
          </a:p>
          <a:p>
            <a:pPr algn="r" rtl="1"/>
            <a:r>
              <a:rPr lang="fa-IR" sz="2800" b="1" dirty="0" smtClean="0">
                <a:solidFill>
                  <a:schemeClr val="accent1"/>
                </a:solidFill>
                <a:latin typeface="Times New Roman"/>
                <a:ea typeface="Times New Roman"/>
                <a:cs typeface="B Titr" pitchFamily="2" charset="-78"/>
              </a:rPr>
              <a:t>بِ: حرف جر.</a:t>
            </a:r>
          </a:p>
          <a:p>
            <a:pPr algn="r" rtl="1"/>
            <a:r>
              <a:rPr lang="fa-IR" sz="2800" b="1" dirty="0" smtClean="0">
                <a:solidFill>
                  <a:schemeClr val="accent1"/>
                </a:solidFill>
                <a:latin typeface="Times New Roman"/>
                <a:ea typeface="Times New Roman"/>
                <a:cs typeface="B Titr" pitchFamily="2" charset="-78"/>
              </a:rPr>
              <a:t>دينِ: اسم.</a:t>
            </a:r>
          </a:p>
          <a:p>
            <a:pPr algn="r" rtl="1"/>
            <a:r>
              <a:rPr lang="fa-IR" sz="2800" b="1" dirty="0" smtClean="0">
                <a:solidFill>
                  <a:schemeClr val="accent1"/>
                </a:solidFill>
                <a:latin typeface="Times New Roman"/>
                <a:ea typeface="Times New Roman"/>
                <a:cs typeface="B Titr" pitchFamily="2" charset="-78"/>
              </a:rPr>
              <a:t>كُمْ: اسم, ضمیر متصل, جمع مذکر مخاطب.</a:t>
            </a:r>
          </a:p>
          <a:p>
            <a:pPr algn="r" rtl="1"/>
            <a:r>
              <a:rPr lang="fa-IR" sz="2800" b="1" dirty="0" smtClean="0">
                <a:solidFill>
                  <a:schemeClr val="accent1"/>
                </a:solidFill>
                <a:latin typeface="Times New Roman"/>
                <a:ea typeface="Times New Roman"/>
                <a:cs typeface="B Titr" pitchFamily="2" charset="-78"/>
              </a:rPr>
              <a:t>وَ : حرف عطف.</a:t>
            </a:r>
          </a:p>
          <a:p>
            <a:pPr algn="r" rtl="1"/>
            <a:r>
              <a:rPr lang="fa-IR" sz="2800" b="1" dirty="0" smtClean="0">
                <a:solidFill>
                  <a:schemeClr val="accent1"/>
                </a:solidFill>
                <a:latin typeface="Times New Roman"/>
                <a:ea typeface="Times New Roman"/>
                <a:cs typeface="B Titr" pitchFamily="2" charset="-78"/>
              </a:rPr>
              <a:t>اللَّهُ: اسم.</a:t>
            </a:r>
          </a:p>
          <a:p>
            <a:pPr algn="r" rtl="1"/>
            <a:r>
              <a:rPr lang="fa-IR" sz="2800" b="1" dirty="0" smtClean="0">
                <a:solidFill>
                  <a:schemeClr val="accent1"/>
                </a:solidFill>
                <a:latin typeface="Times New Roman"/>
                <a:ea typeface="Times New Roman"/>
                <a:cs typeface="B Titr" pitchFamily="2" charset="-78"/>
              </a:rPr>
              <a:t>يعْلَمُ: فعل مضارع, مفرد مذکر غایب.</a:t>
            </a:r>
          </a:p>
          <a:p>
            <a:pPr algn="r" rtl="1"/>
            <a:r>
              <a:rPr lang="fa-IR" sz="2800" b="1" dirty="0" smtClean="0">
                <a:solidFill>
                  <a:schemeClr val="accent1"/>
                </a:solidFill>
                <a:latin typeface="Times New Roman"/>
                <a:ea typeface="Times New Roman"/>
                <a:cs typeface="B Titr" pitchFamily="2" charset="-78"/>
              </a:rPr>
              <a:t>ما : اسم موصول.</a:t>
            </a:r>
          </a:p>
          <a:p>
            <a:pPr algn="r" rtl="1"/>
            <a:r>
              <a:rPr lang="fa-IR" sz="2800" b="1" dirty="0" smtClean="0">
                <a:solidFill>
                  <a:schemeClr val="accent1"/>
                </a:solidFill>
                <a:latin typeface="Times New Roman"/>
                <a:ea typeface="Times New Roman"/>
                <a:cs typeface="B Titr" pitchFamily="2" charset="-78"/>
              </a:rPr>
              <a:t>فِي: حرف جر.</a:t>
            </a:r>
          </a:p>
          <a:p>
            <a:pPr algn="r" rtl="1"/>
            <a:r>
              <a:rPr lang="fa-IR" sz="2800" b="1" dirty="0" smtClean="0">
                <a:solidFill>
                  <a:schemeClr val="accent1"/>
                </a:solidFill>
                <a:latin typeface="Times New Roman"/>
                <a:ea typeface="Times New Roman"/>
                <a:cs typeface="B Titr" pitchFamily="2" charset="-78"/>
              </a:rPr>
              <a:t>ال: حرف تعریف.</a:t>
            </a:r>
          </a:p>
          <a:p>
            <a:pPr algn="r" rtl="1"/>
            <a:r>
              <a:rPr lang="fa-IR" sz="2800" b="1" dirty="0" smtClean="0">
                <a:solidFill>
                  <a:schemeClr val="accent1"/>
                </a:solidFill>
                <a:latin typeface="Times New Roman"/>
                <a:ea typeface="Times New Roman"/>
                <a:cs typeface="B Titr" pitchFamily="2" charset="-78"/>
              </a:rPr>
              <a:t>سَّماواتِ: اسم.</a:t>
            </a:r>
          </a:p>
          <a:p>
            <a:pPr algn="r" rtl="1"/>
            <a:r>
              <a:rPr lang="fa-IR" sz="2800" b="1" dirty="0" smtClean="0">
                <a:solidFill>
                  <a:schemeClr val="accent1"/>
                </a:solidFill>
                <a:latin typeface="Times New Roman"/>
                <a:ea typeface="Times New Roman"/>
                <a:cs typeface="B Titr" pitchFamily="2" charset="-78"/>
              </a:rPr>
              <a:t>وَ: حرف عطف.</a:t>
            </a:r>
          </a:p>
          <a:p>
            <a:pPr algn="r" rtl="1"/>
            <a:r>
              <a:rPr lang="fa-IR" sz="2800" b="1" dirty="0" smtClean="0">
                <a:solidFill>
                  <a:schemeClr val="accent1"/>
                </a:solidFill>
                <a:latin typeface="Times New Roman"/>
                <a:ea typeface="Times New Roman"/>
                <a:cs typeface="B Titr" pitchFamily="2" charset="-78"/>
              </a:rPr>
              <a:t>ما: اسم موصول.</a:t>
            </a:r>
          </a:p>
          <a:p>
            <a:pPr algn="r" rtl="1"/>
            <a:r>
              <a:rPr lang="fa-IR" sz="2800" b="1" dirty="0" smtClean="0">
                <a:solidFill>
                  <a:schemeClr val="accent1"/>
                </a:solidFill>
                <a:latin typeface="Times New Roman"/>
                <a:ea typeface="Times New Roman"/>
                <a:cs typeface="B Titr" pitchFamily="2" charset="-78"/>
              </a:rPr>
              <a:t>فِي: حرف جر.</a:t>
            </a:r>
          </a:p>
          <a:p>
            <a:pPr algn="r" rtl="1"/>
            <a:r>
              <a:rPr lang="fa-IR" sz="2800" b="1" dirty="0" smtClean="0">
                <a:solidFill>
                  <a:schemeClr val="accent1"/>
                </a:solidFill>
                <a:latin typeface="Times New Roman"/>
                <a:ea typeface="Times New Roman"/>
                <a:cs typeface="B Titr" pitchFamily="2" charset="-78"/>
              </a:rPr>
              <a:t>الْ: حرف تعریف.</a:t>
            </a:r>
          </a:p>
          <a:p>
            <a:pPr algn="r" rtl="1"/>
            <a:r>
              <a:rPr lang="fa-IR" sz="2800" b="1" dirty="0" smtClean="0">
                <a:solidFill>
                  <a:schemeClr val="accent1"/>
                </a:solidFill>
                <a:latin typeface="Times New Roman"/>
                <a:ea typeface="Times New Roman"/>
                <a:cs typeface="B Titr" pitchFamily="2" charset="-78"/>
              </a:rPr>
              <a:t>أَرْضِ: اسم.</a:t>
            </a:r>
          </a:p>
        </p:txBody>
      </p:sp>
    </p:spTree>
    <p:extLst>
      <p:ext uri="{BB962C8B-B14F-4D97-AF65-F5344CB8AC3E}">
        <p14:creationId xmlns="" xmlns:p14="http://schemas.microsoft.com/office/powerpoint/2010/main" val="35532510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703912"/>
          </a:xfrm>
        </p:spPr>
        <p:txBody>
          <a:bodyPr/>
          <a:lstStyle/>
          <a:p>
            <a:pPr algn="r" rtl="1"/>
            <a:r>
              <a:rPr lang="fa-IR" sz="2400" b="1" dirty="0">
                <a:solidFill>
                  <a:schemeClr val="accent1"/>
                </a:solidFill>
                <a:latin typeface="Times New Roman"/>
                <a:ea typeface="Times New Roman"/>
                <a:cs typeface="B Titr" pitchFamily="2" charset="-78"/>
              </a:rPr>
              <a:t> </a:t>
            </a:r>
            <a:r>
              <a:rPr lang="fa-IR" sz="2400" b="1" dirty="0" smtClean="0">
                <a:solidFill>
                  <a:schemeClr val="accent1"/>
                </a:solidFill>
                <a:latin typeface="Times New Roman"/>
                <a:ea typeface="Times New Roman"/>
                <a:cs typeface="B Titr" pitchFamily="2" charset="-78"/>
              </a:rPr>
              <a:t>وَ: حرف عطف.</a:t>
            </a:r>
          </a:p>
          <a:p>
            <a:pPr algn="r" rtl="1"/>
            <a:r>
              <a:rPr lang="fa-IR" sz="2400" b="1" dirty="0" smtClean="0">
                <a:solidFill>
                  <a:schemeClr val="accent1"/>
                </a:solidFill>
                <a:latin typeface="Times New Roman"/>
                <a:ea typeface="Times New Roman"/>
                <a:cs typeface="B Titr" pitchFamily="2" charset="-78"/>
              </a:rPr>
              <a:t>اللَّهُ: اسم.</a:t>
            </a:r>
          </a:p>
          <a:p>
            <a:pPr algn="r" rtl="1"/>
            <a:r>
              <a:rPr lang="fa-IR" sz="2400" b="1" dirty="0" smtClean="0">
                <a:solidFill>
                  <a:schemeClr val="accent1"/>
                </a:solidFill>
                <a:latin typeface="Times New Roman"/>
                <a:ea typeface="Times New Roman"/>
                <a:cs typeface="B Titr" pitchFamily="2" charset="-78"/>
              </a:rPr>
              <a:t>بِ: حرف جر.</a:t>
            </a:r>
          </a:p>
          <a:p>
            <a:pPr algn="r" rtl="1"/>
            <a:r>
              <a:rPr lang="fa-IR" sz="2400" b="1" dirty="0" smtClean="0">
                <a:solidFill>
                  <a:schemeClr val="accent1"/>
                </a:solidFill>
                <a:latin typeface="Times New Roman"/>
                <a:ea typeface="Times New Roman"/>
                <a:cs typeface="B Titr" pitchFamily="2" charset="-78"/>
              </a:rPr>
              <a:t>كُلِّ: اسم. </a:t>
            </a:r>
          </a:p>
          <a:p>
            <a:pPr algn="r" rtl="1"/>
            <a:r>
              <a:rPr lang="fa-IR" sz="2400" b="1" dirty="0" smtClean="0">
                <a:solidFill>
                  <a:schemeClr val="accent1"/>
                </a:solidFill>
                <a:latin typeface="Times New Roman"/>
                <a:ea typeface="Times New Roman"/>
                <a:cs typeface="B Titr" pitchFamily="2" charset="-78"/>
              </a:rPr>
              <a:t>شَي</a:t>
            </a:r>
            <a:r>
              <a:rPr lang="fa-IR" sz="2400" b="1" dirty="0">
                <a:solidFill>
                  <a:schemeClr val="accent1"/>
                </a:solidFill>
                <a:latin typeface="Times New Roman"/>
                <a:ea typeface="Times New Roman"/>
                <a:cs typeface="B Titr" pitchFamily="2" charset="-78"/>
              </a:rPr>
              <a:t>‏</a:t>
            </a:r>
            <a:r>
              <a:rPr lang="fa-IR" sz="2400" b="1" dirty="0" smtClean="0">
                <a:solidFill>
                  <a:schemeClr val="accent1"/>
                </a:solidFill>
                <a:latin typeface="Times New Roman"/>
                <a:ea typeface="Times New Roman"/>
                <a:cs typeface="B Titr" pitchFamily="2" charset="-78"/>
              </a:rPr>
              <a:t>ءٍ: اسم.</a:t>
            </a:r>
          </a:p>
          <a:p>
            <a:pPr algn="r" rtl="1"/>
            <a:r>
              <a:rPr lang="fa-IR" sz="2400" b="1" dirty="0" smtClean="0">
                <a:solidFill>
                  <a:schemeClr val="accent1"/>
                </a:solidFill>
                <a:latin typeface="Times New Roman"/>
                <a:ea typeface="Times New Roman"/>
                <a:cs typeface="B Titr" pitchFamily="2" charset="-78"/>
              </a:rPr>
              <a:t>عَليمٌ: اسم, صفت مشبهه.</a:t>
            </a:r>
          </a:p>
          <a:p>
            <a:pPr algn="r" rtl="1"/>
            <a:r>
              <a:rPr lang="fa-IR" sz="2400" b="1" dirty="0" smtClean="0">
                <a:solidFill>
                  <a:schemeClr val="accent1"/>
                </a:solidFill>
                <a:latin typeface="Times New Roman"/>
                <a:ea typeface="Times New Roman"/>
                <a:cs typeface="B Titr" pitchFamily="2" charset="-78"/>
              </a:rPr>
              <a:t>يمُنُّونَ : فعل مضارع, جمع مذکر غایب.</a:t>
            </a:r>
          </a:p>
          <a:p>
            <a:pPr algn="r" rtl="1"/>
            <a:r>
              <a:rPr lang="fa-IR" sz="2400" b="1" dirty="0" smtClean="0">
                <a:solidFill>
                  <a:schemeClr val="accent1"/>
                </a:solidFill>
                <a:latin typeface="Times New Roman"/>
                <a:ea typeface="Times New Roman"/>
                <a:cs typeface="B Titr" pitchFamily="2" charset="-78"/>
              </a:rPr>
              <a:t>عَلَي: حرف جر.</a:t>
            </a:r>
          </a:p>
          <a:p>
            <a:pPr algn="r" rtl="1"/>
            <a:r>
              <a:rPr lang="fa-IR" sz="2400" b="1" dirty="0" smtClean="0">
                <a:solidFill>
                  <a:schemeClr val="accent1"/>
                </a:solidFill>
                <a:latin typeface="Times New Roman"/>
                <a:ea typeface="Times New Roman"/>
                <a:cs typeface="B Titr" pitchFamily="2" charset="-78"/>
              </a:rPr>
              <a:t>كَ: اسم, ضمیر متصل, مفرد مذکر مخاطب.</a:t>
            </a:r>
          </a:p>
          <a:p>
            <a:pPr algn="r" rtl="1"/>
            <a:r>
              <a:rPr lang="fa-IR" sz="2400" b="1" dirty="0" smtClean="0">
                <a:solidFill>
                  <a:schemeClr val="accent1"/>
                </a:solidFill>
                <a:latin typeface="Times New Roman"/>
                <a:ea typeface="Times New Roman"/>
                <a:cs typeface="B Titr" pitchFamily="2" charset="-78"/>
              </a:rPr>
              <a:t>أنْ: حرف.</a:t>
            </a:r>
          </a:p>
          <a:p>
            <a:pPr algn="r" rtl="1"/>
            <a:r>
              <a:rPr lang="fa-IR" sz="2400" b="1" dirty="0" smtClean="0">
                <a:solidFill>
                  <a:schemeClr val="accent1"/>
                </a:solidFill>
                <a:latin typeface="Times New Roman"/>
                <a:ea typeface="Times New Roman"/>
                <a:cs typeface="B Titr" pitchFamily="2" charset="-78"/>
              </a:rPr>
              <a:t>أَسْلَمُوا: فعل ماضی, جمع مذکر غایب. </a:t>
            </a:r>
            <a:endParaRPr lang="en-US" dirty="0"/>
          </a:p>
        </p:txBody>
      </p:sp>
    </p:spTree>
    <p:extLst>
      <p:ext uri="{BB962C8B-B14F-4D97-AF65-F5344CB8AC3E}">
        <p14:creationId xmlns="" xmlns:p14="http://schemas.microsoft.com/office/powerpoint/2010/main" val="25207866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631904"/>
          </a:xfrm>
        </p:spPr>
        <p:txBody>
          <a:bodyPr>
            <a:normAutofit lnSpcReduction="10000"/>
          </a:bodyPr>
          <a:lstStyle/>
          <a:p>
            <a:pPr algn="r" rtl="1"/>
            <a:r>
              <a:rPr lang="fa-IR" sz="2800" b="1" dirty="0" smtClean="0">
                <a:solidFill>
                  <a:schemeClr val="accent1"/>
                </a:solidFill>
                <a:latin typeface="Times New Roman"/>
                <a:ea typeface="Times New Roman"/>
                <a:cs typeface="B Titr" pitchFamily="2" charset="-78"/>
              </a:rPr>
              <a:t>قُل: فعل امر, مفرد مذکر مخاطب.</a:t>
            </a:r>
          </a:p>
          <a:p>
            <a:pPr algn="r" rtl="1"/>
            <a:r>
              <a:rPr lang="fa-IR" sz="2800" b="1" dirty="0" smtClean="0">
                <a:solidFill>
                  <a:schemeClr val="accent1"/>
                </a:solidFill>
                <a:latin typeface="Times New Roman"/>
                <a:ea typeface="Times New Roman"/>
                <a:cs typeface="B Titr" pitchFamily="2" charset="-78"/>
              </a:rPr>
              <a:t>لَّا تَمُنُّوا: فعل نهی, جمع مذکر مخاطب, (لا: حرف نهی)</a:t>
            </a:r>
          </a:p>
          <a:p>
            <a:pPr algn="r" rtl="1"/>
            <a:r>
              <a:rPr lang="fa-IR" sz="2800" b="1" dirty="0" smtClean="0">
                <a:solidFill>
                  <a:schemeClr val="accent1"/>
                </a:solidFill>
                <a:latin typeface="Times New Roman"/>
                <a:ea typeface="Times New Roman"/>
                <a:cs typeface="B Titr" pitchFamily="2" charset="-78"/>
              </a:rPr>
              <a:t>عَلَي: حرف جر.</a:t>
            </a:r>
          </a:p>
          <a:p>
            <a:pPr algn="r" rtl="1"/>
            <a:r>
              <a:rPr lang="fa-IR" sz="2800" b="1" dirty="0" smtClean="0">
                <a:solidFill>
                  <a:schemeClr val="accent1"/>
                </a:solidFill>
                <a:latin typeface="Times New Roman"/>
                <a:ea typeface="Times New Roman"/>
                <a:cs typeface="B Titr" pitchFamily="2" charset="-78"/>
              </a:rPr>
              <a:t>ی: اسم, ضمیر متصل, متکلم وحده.</a:t>
            </a:r>
          </a:p>
          <a:p>
            <a:pPr algn="r" rtl="1"/>
            <a:r>
              <a:rPr lang="fa-IR" sz="2800" b="1" dirty="0" smtClean="0">
                <a:solidFill>
                  <a:schemeClr val="accent1"/>
                </a:solidFill>
                <a:latin typeface="Times New Roman"/>
                <a:ea typeface="Times New Roman"/>
                <a:cs typeface="B Titr" pitchFamily="2" charset="-78"/>
              </a:rPr>
              <a:t>إِسْلاَمَ: اسم.</a:t>
            </a:r>
          </a:p>
          <a:p>
            <a:pPr algn="r" rtl="1"/>
            <a:r>
              <a:rPr lang="fa-IR" sz="2800" b="1" dirty="0" smtClean="0">
                <a:solidFill>
                  <a:schemeClr val="accent1"/>
                </a:solidFill>
                <a:latin typeface="Times New Roman"/>
                <a:ea typeface="Times New Roman"/>
                <a:cs typeface="B Titr" pitchFamily="2" charset="-78"/>
              </a:rPr>
              <a:t>كُم: اسم, ضمیر متصل, جمع مذکر مخاطب.</a:t>
            </a:r>
          </a:p>
          <a:p>
            <a:pPr algn="r" rtl="1"/>
            <a:r>
              <a:rPr lang="fa-IR" sz="2800" b="1" dirty="0" smtClean="0">
                <a:solidFill>
                  <a:schemeClr val="accent1"/>
                </a:solidFill>
                <a:latin typeface="Times New Roman"/>
                <a:ea typeface="Times New Roman"/>
                <a:cs typeface="B Titr" pitchFamily="2" charset="-78"/>
              </a:rPr>
              <a:t>بَلِ: حرف اضراب.</a:t>
            </a:r>
          </a:p>
          <a:p>
            <a:pPr algn="r" rtl="1"/>
            <a:r>
              <a:rPr lang="fa-IR" sz="2800" b="1" dirty="0" smtClean="0">
                <a:solidFill>
                  <a:schemeClr val="accent1"/>
                </a:solidFill>
                <a:latin typeface="Times New Roman"/>
                <a:ea typeface="Times New Roman"/>
                <a:cs typeface="B Titr" pitchFamily="2" charset="-78"/>
              </a:rPr>
              <a:t>اللَّهُ: اسم.</a:t>
            </a:r>
          </a:p>
          <a:p>
            <a:pPr algn="r" rtl="1"/>
            <a:r>
              <a:rPr lang="fa-IR" sz="2800" b="1" dirty="0" smtClean="0">
                <a:solidFill>
                  <a:schemeClr val="accent1"/>
                </a:solidFill>
                <a:latin typeface="Times New Roman"/>
                <a:ea typeface="Times New Roman"/>
                <a:cs typeface="B Titr" pitchFamily="2" charset="-78"/>
              </a:rPr>
              <a:t>يمُنُّ: فعل مضارع, مفرد مذکر غایب.</a:t>
            </a:r>
          </a:p>
          <a:p>
            <a:pPr algn="r" rtl="1"/>
            <a:r>
              <a:rPr lang="fa-IR" sz="2800" b="1" dirty="0" smtClean="0">
                <a:solidFill>
                  <a:schemeClr val="accent1"/>
                </a:solidFill>
                <a:latin typeface="Times New Roman"/>
                <a:ea typeface="Times New Roman"/>
                <a:cs typeface="B Titr" pitchFamily="2" charset="-78"/>
              </a:rPr>
              <a:t>عَلَي: حرف جر.</a:t>
            </a:r>
          </a:p>
          <a:p>
            <a:pPr algn="r" rtl="1"/>
            <a:r>
              <a:rPr lang="fa-IR" sz="2800" b="1" dirty="0" smtClean="0">
                <a:solidFill>
                  <a:schemeClr val="accent1"/>
                </a:solidFill>
                <a:latin typeface="Times New Roman"/>
                <a:ea typeface="Times New Roman"/>
                <a:cs typeface="B Titr" pitchFamily="2" charset="-78"/>
              </a:rPr>
              <a:t>كُم: اسم, ضمیر متصل, جمع مذکر مخاطب.</a:t>
            </a:r>
          </a:p>
          <a:p>
            <a:pPr algn="r" rtl="1"/>
            <a:endParaRPr lang="en-US" dirty="0"/>
          </a:p>
        </p:txBody>
      </p:sp>
    </p:spTree>
    <p:extLst>
      <p:ext uri="{BB962C8B-B14F-4D97-AF65-F5344CB8AC3E}">
        <p14:creationId xmlns="" xmlns:p14="http://schemas.microsoft.com/office/powerpoint/2010/main" val="8271174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703912"/>
          </a:xfrm>
        </p:spPr>
        <p:txBody>
          <a:bodyPr>
            <a:normAutofit/>
          </a:bodyPr>
          <a:lstStyle/>
          <a:p>
            <a:pPr algn="r" rtl="1"/>
            <a:r>
              <a:rPr lang="fa-IR" sz="3200" b="1" dirty="0" smtClean="0">
                <a:solidFill>
                  <a:schemeClr val="accent1"/>
                </a:solidFill>
                <a:latin typeface="Times New Roman"/>
                <a:ea typeface="Times New Roman"/>
                <a:cs typeface="B Titr" pitchFamily="2" charset="-78"/>
              </a:rPr>
              <a:t>أنْ: حرف.</a:t>
            </a:r>
          </a:p>
          <a:p>
            <a:pPr algn="r" rtl="1"/>
            <a:r>
              <a:rPr lang="fa-IR" sz="3200" b="1" dirty="0" smtClean="0">
                <a:solidFill>
                  <a:schemeClr val="accent1"/>
                </a:solidFill>
                <a:latin typeface="Times New Roman"/>
                <a:ea typeface="Times New Roman"/>
                <a:cs typeface="B Titr" pitchFamily="2" charset="-78"/>
              </a:rPr>
              <a:t>هَدَا: فعل ماضی, مفرد مذکر غایب.</a:t>
            </a:r>
          </a:p>
          <a:p>
            <a:pPr algn="r" rtl="1"/>
            <a:r>
              <a:rPr lang="fa-IR" sz="3200" b="1" dirty="0" smtClean="0">
                <a:solidFill>
                  <a:schemeClr val="accent1"/>
                </a:solidFill>
                <a:latin typeface="Times New Roman"/>
                <a:ea typeface="Times New Roman"/>
                <a:cs typeface="B Titr" pitchFamily="2" charset="-78"/>
              </a:rPr>
              <a:t>كُمْ: اسم, ضمیر متصل, جمع مذکر مخاطب.</a:t>
            </a:r>
          </a:p>
          <a:p>
            <a:pPr algn="r" rtl="1"/>
            <a:r>
              <a:rPr lang="fa-IR" sz="3200" b="1" dirty="0" smtClean="0">
                <a:solidFill>
                  <a:schemeClr val="accent1"/>
                </a:solidFill>
                <a:latin typeface="Times New Roman"/>
                <a:ea typeface="Times New Roman"/>
                <a:cs typeface="B Titr" pitchFamily="2" charset="-78"/>
              </a:rPr>
              <a:t>لِ: حرف جر.</a:t>
            </a:r>
          </a:p>
          <a:p>
            <a:pPr algn="r" rtl="1"/>
            <a:r>
              <a:rPr lang="fa-IR" sz="3200" b="1" dirty="0" smtClean="0">
                <a:solidFill>
                  <a:schemeClr val="accent1"/>
                </a:solidFill>
                <a:latin typeface="Times New Roman"/>
                <a:ea typeface="Times New Roman"/>
                <a:cs typeface="B Titr" pitchFamily="2" charset="-78"/>
              </a:rPr>
              <a:t>الْ: حرف تعریف.</a:t>
            </a:r>
          </a:p>
          <a:p>
            <a:pPr algn="r" rtl="1"/>
            <a:r>
              <a:rPr lang="fa-IR" sz="3200" b="1" dirty="0" smtClean="0">
                <a:solidFill>
                  <a:schemeClr val="accent1"/>
                </a:solidFill>
                <a:latin typeface="Times New Roman"/>
                <a:ea typeface="Times New Roman"/>
                <a:cs typeface="B Titr" pitchFamily="2" charset="-78"/>
              </a:rPr>
              <a:t>إِيمَانِ: اسم.</a:t>
            </a:r>
          </a:p>
          <a:p>
            <a:pPr algn="r" rtl="1"/>
            <a:r>
              <a:rPr lang="fa-IR" sz="3200" b="1" dirty="0" smtClean="0">
                <a:solidFill>
                  <a:schemeClr val="accent1"/>
                </a:solidFill>
                <a:latin typeface="Times New Roman"/>
                <a:ea typeface="Times New Roman"/>
                <a:cs typeface="B Titr" pitchFamily="2" charset="-78"/>
              </a:rPr>
              <a:t>إِن: حرف مشبهه بالفعل.</a:t>
            </a:r>
          </a:p>
          <a:p>
            <a:pPr algn="r" rtl="1"/>
            <a:r>
              <a:rPr lang="fa-IR" sz="3200" b="1" dirty="0" smtClean="0">
                <a:solidFill>
                  <a:schemeClr val="accent1"/>
                </a:solidFill>
                <a:latin typeface="Times New Roman"/>
                <a:ea typeface="Times New Roman"/>
                <a:cs typeface="B Titr" pitchFamily="2" charset="-78"/>
              </a:rPr>
              <a:t>كُنتُمْ: فعل ماضی, از افعال ناقصه, جمع مذکر مخاطب.</a:t>
            </a:r>
          </a:p>
          <a:p>
            <a:pPr algn="r" rtl="1"/>
            <a:r>
              <a:rPr lang="fa-IR" sz="3200" b="1" dirty="0" smtClean="0">
                <a:solidFill>
                  <a:schemeClr val="accent1"/>
                </a:solidFill>
                <a:latin typeface="Times New Roman"/>
                <a:ea typeface="Times New Roman"/>
                <a:cs typeface="B Titr" pitchFamily="2" charset="-78"/>
              </a:rPr>
              <a:t>صَادِقِينَ‏: اسم فاعل, جمع مذکر سالم.</a:t>
            </a:r>
            <a:endParaRPr lang="en-US" sz="3200" dirty="0"/>
          </a:p>
        </p:txBody>
      </p:sp>
    </p:spTree>
    <p:extLst>
      <p:ext uri="{BB962C8B-B14F-4D97-AF65-F5344CB8AC3E}">
        <p14:creationId xmlns="" xmlns:p14="http://schemas.microsoft.com/office/powerpoint/2010/main" val="763341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9"/>
          <p:cNvSpPr>
            <a:spLocks noChangeArrowheads="1"/>
          </p:cNvSpPr>
          <p:nvPr/>
        </p:nvSpPr>
        <p:spPr bwMode="auto">
          <a:xfrm>
            <a:off x="0" y="381000"/>
            <a:ext cx="9144000" cy="457200"/>
          </a:xfrm>
          <a:prstGeom prst="rect">
            <a:avLst/>
          </a:prstGeom>
          <a:noFill/>
          <a:ln w="9525">
            <a:noFill/>
            <a:miter lim="800000"/>
            <a:headEnd/>
            <a:tailEnd/>
          </a:ln>
        </p:spPr>
        <p:txBody>
          <a:bodyPr wrap="none" anchor="ctr">
            <a:spAutoFit/>
          </a:bodyPr>
          <a:lstStyle/>
          <a:p>
            <a:pPr eaLnBrk="0" hangingPunct="0">
              <a:tabLst>
                <a:tab pos="1843088" algn="l"/>
              </a:tabLst>
            </a:pPr>
            <a:r>
              <a:rPr lang="en-US" sz="1100"/>
              <a:t/>
            </a:r>
            <a:br>
              <a:rPr lang="en-US" sz="1100"/>
            </a:br>
            <a:endParaRPr lang="en-US"/>
          </a:p>
          <a:p>
            <a:pPr eaLnBrk="0" hangingPunct="0">
              <a:tabLst>
                <a:tab pos="1843088" algn="l"/>
              </a:tabLst>
            </a:pPr>
            <a:endParaRPr lang="en-US"/>
          </a:p>
        </p:txBody>
      </p:sp>
      <p:pic>
        <p:nvPicPr>
          <p:cNvPr id="8209" name="Picture 1" descr="Description: http://www.qaraati.net/images/tab.gif"/>
          <p:cNvPicPr>
            <a:picLocks noChangeAspect="1" noChangeArrowheads="1"/>
          </p:cNvPicPr>
          <p:nvPr/>
        </p:nvPicPr>
        <p:blipFill>
          <a:blip r:embed="rId2" cstate="print"/>
          <a:srcRect/>
          <a:stretch>
            <a:fillRect/>
          </a:stretch>
        </p:blipFill>
        <p:spPr bwMode="auto">
          <a:xfrm>
            <a:off x="0" y="0"/>
            <a:ext cx="133350" cy="142875"/>
          </a:xfrm>
          <a:prstGeom prst="rect">
            <a:avLst/>
          </a:prstGeom>
          <a:noFill/>
          <a:ln w="9525">
            <a:noFill/>
            <a:miter lim="800000"/>
            <a:headEnd/>
            <a:tailEnd/>
          </a:ln>
        </p:spPr>
      </p:pic>
      <p:pic>
        <p:nvPicPr>
          <p:cNvPr id="8210" name="Picture 2" descr="Description: http://www.qaraati.net/images/tab.gif"/>
          <p:cNvPicPr>
            <a:picLocks noChangeAspect="1" noChangeArrowheads="1"/>
          </p:cNvPicPr>
          <p:nvPr/>
        </p:nvPicPr>
        <p:blipFill>
          <a:blip r:embed="rId2" cstate="print"/>
          <a:srcRect/>
          <a:stretch>
            <a:fillRect/>
          </a:stretch>
        </p:blipFill>
        <p:spPr bwMode="auto">
          <a:xfrm>
            <a:off x="0" y="0"/>
            <a:ext cx="133350" cy="142875"/>
          </a:xfrm>
          <a:prstGeom prst="rect">
            <a:avLst/>
          </a:prstGeom>
          <a:noFill/>
          <a:ln w="9525">
            <a:noFill/>
            <a:miter lim="800000"/>
            <a:headEnd/>
            <a:tailEnd/>
          </a:ln>
        </p:spPr>
      </p:pic>
      <p:sp>
        <p:nvSpPr>
          <p:cNvPr id="8212" name="Rectangle 31"/>
          <p:cNvSpPr>
            <a:spLocks noChangeArrowheads="1"/>
          </p:cNvSpPr>
          <p:nvPr/>
        </p:nvSpPr>
        <p:spPr bwMode="auto">
          <a:xfrm>
            <a:off x="0" y="457200"/>
            <a:ext cx="9144000" cy="457200"/>
          </a:xfrm>
          <a:prstGeom prst="rect">
            <a:avLst/>
          </a:prstGeom>
          <a:noFill/>
          <a:ln w="9525">
            <a:noFill/>
            <a:miter lim="800000"/>
            <a:headEnd/>
            <a:tailEnd/>
          </a:ln>
        </p:spPr>
        <p:txBody>
          <a:bodyPr wrap="none" anchor="ctr">
            <a:spAutoFit/>
          </a:bodyPr>
          <a:lstStyle/>
          <a:p>
            <a:pPr eaLnBrk="0" hangingPunct="0"/>
            <a:endParaRPr lang="en-US"/>
          </a:p>
        </p:txBody>
      </p:sp>
      <p:graphicFrame>
        <p:nvGraphicFramePr>
          <p:cNvPr id="7" name="Table 6"/>
          <p:cNvGraphicFramePr>
            <a:graphicFrameLocks noGrp="1"/>
          </p:cNvGraphicFramePr>
          <p:nvPr>
            <p:extLst>
              <p:ext uri="{D42A27DB-BD31-4B8C-83A1-F6EECF244321}">
                <p14:modId xmlns="" xmlns:p14="http://schemas.microsoft.com/office/powerpoint/2010/main" val="2082202822"/>
              </p:ext>
            </p:extLst>
          </p:nvPr>
        </p:nvGraphicFramePr>
        <p:xfrm>
          <a:off x="152400" y="304801"/>
          <a:ext cx="8793480" cy="6380804"/>
        </p:xfrm>
        <a:graphic>
          <a:graphicData uri="http://schemas.openxmlformats.org/drawingml/2006/table">
            <a:tbl>
              <a:tblPr rtl="1"/>
              <a:tblGrid>
                <a:gridCol w="1889851"/>
                <a:gridCol w="26455"/>
                <a:gridCol w="6877174"/>
              </a:tblGrid>
              <a:tr h="867018">
                <a:tc>
                  <a:txBody>
                    <a:bodyPr/>
                    <a:lstStyle/>
                    <a:p>
                      <a:pPr marL="0" marR="0" algn="ctr" rtl="1">
                        <a:spcBef>
                          <a:spcPts val="600"/>
                        </a:spcBef>
                        <a:spcAft>
                          <a:spcPts val="1600"/>
                        </a:spcAft>
                      </a:pPr>
                      <a:r>
                        <a:rPr lang="fa-IR" sz="3600" b="1" dirty="0">
                          <a:solidFill>
                            <a:srgbClr val="FFFFFF"/>
                          </a:solidFill>
                          <a:latin typeface="Calibri"/>
                          <a:ea typeface="Calibri"/>
                          <a:cs typeface="B Titr"/>
                        </a:rPr>
                        <a:t>آيه </a:t>
                      </a:r>
                      <a:endParaRPr lang="en-US" sz="3600" dirty="0">
                        <a:solidFill>
                          <a:srgbClr val="FFFFFF"/>
                        </a:solidFill>
                        <a:latin typeface="Calibri"/>
                        <a:ea typeface="Calibri"/>
                        <a:cs typeface="B Titr"/>
                      </a:endParaRPr>
                    </a:p>
                  </a:txBody>
                  <a:tcPr marL="0" marR="146047" marT="0" marB="0" anchor="ctr">
                    <a:lnL>
                      <a:noFill/>
                    </a:lnL>
                    <a:lnR>
                      <a:noFill/>
                    </a:lnR>
                    <a:lnT>
                      <a:noFill/>
                    </a:lnT>
                    <a:lnB>
                      <a:noFill/>
                    </a:lnB>
                    <a:solidFill>
                      <a:srgbClr val="344A78"/>
                    </a:solidFill>
                  </a:tcPr>
                </a:tc>
                <a:tc>
                  <a:txBody>
                    <a:bodyPr/>
                    <a:lstStyle/>
                    <a:p>
                      <a:pPr marL="0" marR="0" algn="r" rtl="0">
                        <a:spcBef>
                          <a:spcPts val="600"/>
                        </a:spcBef>
                        <a:spcAft>
                          <a:spcPts val="0"/>
                        </a:spcAft>
                      </a:pPr>
                      <a:endParaRPr lang="en-US" sz="3600" dirty="0">
                        <a:latin typeface="Times New Roman"/>
                        <a:ea typeface="Times New Roman"/>
                        <a:cs typeface="B Mitra"/>
                      </a:endParaRPr>
                    </a:p>
                  </a:txBody>
                  <a:tcPr marL="0" marR="0" marT="0" marB="0">
                    <a:lnL>
                      <a:noFill/>
                    </a:lnL>
                    <a:lnR>
                      <a:noFill/>
                    </a:lnR>
                    <a:lnT>
                      <a:noFill/>
                    </a:lnT>
                    <a:lnB>
                      <a:noFill/>
                    </a:lnB>
                    <a:solidFill>
                      <a:srgbClr val="344A78"/>
                    </a:solidFill>
                  </a:tcPr>
                </a:tc>
                <a:tc>
                  <a:txBody>
                    <a:bodyPr/>
                    <a:lstStyle/>
                    <a:p>
                      <a:pPr marL="0" marR="0" algn="r" rtl="1">
                        <a:spcBef>
                          <a:spcPts val="600"/>
                        </a:spcBef>
                        <a:spcAft>
                          <a:spcPts val="1600"/>
                        </a:spcAft>
                      </a:pPr>
                      <a:r>
                        <a:rPr lang="fa-IR" sz="3600" b="1" dirty="0">
                          <a:latin typeface="Calibri"/>
                          <a:ea typeface="Calibri"/>
                          <a:cs typeface="B Mitra"/>
                        </a:rPr>
                        <a:t>  </a:t>
                      </a:r>
                      <a:r>
                        <a:rPr lang="fa-IR" sz="3600" b="1" dirty="0">
                          <a:latin typeface="Calibri"/>
                          <a:ea typeface="Calibri"/>
                          <a:cs typeface="2  Titr" pitchFamily="2" charset="-78"/>
                        </a:rPr>
                        <a:t>سوره حجرات </a:t>
                      </a:r>
                      <a:endParaRPr lang="en-US" sz="3600" dirty="0">
                        <a:latin typeface="Calibri"/>
                        <a:ea typeface="Calibri"/>
                        <a:cs typeface="2  Titr" pitchFamily="2" charset="-78"/>
                      </a:endParaRPr>
                    </a:p>
                  </a:txBody>
                  <a:tcPr marL="0" marR="0" marT="0" marB="0" anchor="ctr">
                    <a:lnL>
                      <a:noFill/>
                    </a:lnL>
                    <a:lnR>
                      <a:noFill/>
                    </a:lnR>
                    <a:lnT>
                      <a:noFill/>
                    </a:lnT>
                    <a:lnB>
                      <a:noFill/>
                    </a:lnB>
                    <a:solidFill>
                      <a:srgbClr val="FFFFFF"/>
                    </a:solidFill>
                  </a:tcPr>
                </a:tc>
              </a:tr>
              <a:tr h="502368">
                <a:tc gridSpan="3">
                  <a:txBody>
                    <a:bodyPr/>
                    <a:lstStyle/>
                    <a:p>
                      <a:pPr rtl="1"/>
                      <a:endParaRPr lang="en-US" sz="1100">
                        <a:latin typeface="Calibri"/>
                        <a:ea typeface="Times New Roman"/>
                        <a:cs typeface="Arial"/>
                      </a:endParaRPr>
                    </a:p>
                  </a:txBody>
                  <a:tcPr marL="0" marR="0" marT="0" marB="0" anchor="ctr">
                    <a:lnL>
                      <a:noFill/>
                    </a:lnL>
                    <a:lnT>
                      <a:noFill/>
                    </a:lnT>
                    <a:lnB>
                      <a:noFill/>
                    </a:lnB>
                    <a:solidFill>
                      <a:srgbClr val="344A78"/>
                    </a:solidFill>
                  </a:tcPr>
                </a:tc>
                <a:tc hMerge="1">
                  <a:txBody>
                    <a:bodyPr/>
                    <a:lstStyle/>
                    <a:p>
                      <a:endParaRPr lang="en-US"/>
                    </a:p>
                  </a:txBody>
                  <a:tcPr/>
                </a:tc>
                <a:tc hMerge="1">
                  <a:txBody>
                    <a:bodyPr/>
                    <a:lstStyle/>
                    <a:p>
                      <a:endParaRPr lang="en-US"/>
                    </a:p>
                  </a:txBody>
                  <a:tcPr/>
                </a:tc>
              </a:tr>
              <a:tr h="4726615">
                <a:tc gridSpan="3">
                  <a:txBody>
                    <a:bodyPr/>
                    <a:lstStyle/>
                    <a:p>
                      <a:pPr marL="0" marR="0" indent="0" algn="r" defTabSz="914400" rtl="1" eaLnBrk="1" fontAlgn="auto" latinLnBrk="0" hangingPunct="1">
                        <a:lnSpc>
                          <a:spcPct val="150000"/>
                        </a:lnSpc>
                        <a:spcBef>
                          <a:spcPts val="0"/>
                        </a:spcBef>
                        <a:spcAft>
                          <a:spcPts val="0"/>
                        </a:spcAft>
                        <a:buClrTx/>
                        <a:buSzTx/>
                        <a:buFontTx/>
                        <a:buNone/>
                        <a:tabLst/>
                        <a:defRPr/>
                      </a:pPr>
                      <a:r>
                        <a:rPr lang="fa-IR" sz="3600" b="1" dirty="0" smtClean="0">
                          <a:solidFill>
                            <a:srgbClr val="C00000"/>
                          </a:solidFill>
                          <a:latin typeface="Times New Roman"/>
                          <a:ea typeface="Times New Roman"/>
                          <a:cs typeface="B Titr" pitchFamily="2" charset="-78"/>
                        </a:rPr>
                        <a:t>قُلْ أَتُعَلِّمُونَ اللَّهَ بِدينِكُمْ وَ اللَّهُ يعْلَمُ ما فِي السَّماواتِ وَ ما فِي الْأَرْضِ وَ اللَّهُ بِكُلِّ شَي‏ءٍ عَليمٌ (16) يمُنُّونَ عَلَيكَ أنْ أَسْلَمُوا قُل لَّا تَمُنُّوا عَلَي إِسْلاَمَكُم بَلِ اللَّهُ يمُنُّ عَلَيكُم أنْ هَدَاكُمْ لِلْإِيمَانِ إِن كُنتُمْ صَادِقِينَ‏ (17) إِنَّ اللَّهَ يعْلَمُ غَيبَ السَّمَوَاتِ وَالْأرْضِ وَاللَّهُ بَصِيرٌ بِمَا تَعْمَلُونَ‏ (18)</a:t>
                      </a:r>
                      <a:endParaRPr lang="en-US" sz="3600" b="1" dirty="0" smtClean="0">
                        <a:solidFill>
                          <a:srgbClr val="C00000"/>
                        </a:solidFill>
                        <a:latin typeface="Times New Roman"/>
                        <a:ea typeface="Times New Roman"/>
                        <a:cs typeface="B Titr" pitchFamily="2" charset="-78"/>
                      </a:endParaRPr>
                    </a:p>
                    <a:p>
                      <a:pPr marL="0" marR="0" indent="0" algn="r" defTabSz="914400" rtl="1" eaLnBrk="1" fontAlgn="auto" latinLnBrk="0" hangingPunct="1">
                        <a:lnSpc>
                          <a:spcPct val="150000"/>
                        </a:lnSpc>
                        <a:spcBef>
                          <a:spcPts val="0"/>
                        </a:spcBef>
                        <a:spcAft>
                          <a:spcPts val="0"/>
                        </a:spcAft>
                        <a:buClrTx/>
                        <a:buSzTx/>
                        <a:buFontTx/>
                        <a:buNone/>
                        <a:tabLst/>
                        <a:defRPr/>
                      </a:pPr>
                      <a:endParaRPr lang="en-US" sz="3600" b="1" kern="0" dirty="0">
                        <a:solidFill>
                          <a:schemeClr val="tx1"/>
                        </a:solidFill>
                        <a:latin typeface="Calibri"/>
                        <a:ea typeface="Times New Roman"/>
                        <a:cs typeface="2  Titr" pitchFamily="2" charset="-78"/>
                      </a:endParaRPr>
                    </a:p>
                  </a:txBody>
                  <a:tcPr marL="36829" marR="36829" marT="36829" marB="36829" anchor="ctr">
                    <a:lnL>
                      <a:noFill/>
                    </a:lnL>
                    <a:lnT>
                      <a:noFill/>
                    </a:lnT>
                    <a:lnB>
                      <a:noFill/>
                    </a:lnB>
                    <a:solidFill>
                      <a:srgbClr val="FBD4B4"/>
                    </a:solidFill>
                  </a:tcPr>
                </a:tc>
                <a:tc hMerge="1">
                  <a:txBody>
                    <a:bodyPr/>
                    <a:lstStyle/>
                    <a:p>
                      <a:endParaRPr lang="en-US"/>
                    </a:p>
                  </a:txBody>
                  <a:tcPr/>
                </a:tc>
                <a:tc hMerge="1">
                  <a:txBody>
                    <a:bodyPr/>
                    <a:lstStyle/>
                    <a:p>
                      <a:endParaRPr lang="en-US"/>
                    </a:p>
                  </a:txBody>
                  <a:tcPr/>
                </a:tc>
              </a:tr>
            </a:tbl>
          </a:graphicData>
        </a:graphic>
      </p:graphicFrame>
      <p:pic>
        <p:nvPicPr>
          <p:cNvPr id="27649" name="Picture 1" descr="Description: http://www.qaraati.net/images/tab.gif"/>
          <p:cNvPicPr>
            <a:picLocks noChangeAspect="1" noChangeArrowheads="1"/>
          </p:cNvPicPr>
          <p:nvPr/>
        </p:nvPicPr>
        <p:blipFill>
          <a:blip r:embed="rId3" cstate="print"/>
          <a:srcRect/>
          <a:stretch>
            <a:fillRect/>
          </a:stretch>
        </p:blipFill>
        <p:spPr bwMode="auto">
          <a:xfrm>
            <a:off x="0" y="0"/>
            <a:ext cx="133350" cy="142875"/>
          </a:xfrm>
          <a:prstGeom prst="rect">
            <a:avLst/>
          </a:prstGeom>
          <a:noFill/>
        </p:spPr>
      </p:pic>
    </p:spTree>
  </p:cSld>
  <p:clrMapOvr>
    <a:masterClrMapping/>
  </p:clrMapOvr>
  <p:transition>
    <p:split orient="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703912"/>
          </a:xfrm>
        </p:spPr>
        <p:txBody>
          <a:bodyPr>
            <a:normAutofit fontScale="85000" lnSpcReduction="20000"/>
          </a:bodyPr>
          <a:lstStyle/>
          <a:p>
            <a:pPr algn="r" rtl="1"/>
            <a:r>
              <a:rPr lang="fa-IR" sz="2800" b="1" dirty="0">
                <a:solidFill>
                  <a:schemeClr val="accent1"/>
                </a:solidFill>
                <a:latin typeface="Times New Roman"/>
                <a:ea typeface="Times New Roman"/>
                <a:cs typeface="B Titr" pitchFamily="2" charset="-78"/>
              </a:rPr>
              <a:t> </a:t>
            </a:r>
            <a:r>
              <a:rPr lang="fa-IR" sz="2800" b="1" dirty="0" smtClean="0">
                <a:solidFill>
                  <a:schemeClr val="accent1"/>
                </a:solidFill>
                <a:latin typeface="Times New Roman"/>
                <a:ea typeface="Times New Roman"/>
                <a:cs typeface="B Titr" pitchFamily="2" charset="-78"/>
              </a:rPr>
              <a:t>إِنَّ: حرف مشبهه بالفعل.</a:t>
            </a:r>
          </a:p>
          <a:p>
            <a:pPr algn="r" rtl="1"/>
            <a:r>
              <a:rPr lang="fa-IR" sz="2800" b="1" dirty="0" smtClean="0">
                <a:solidFill>
                  <a:schemeClr val="accent1"/>
                </a:solidFill>
                <a:latin typeface="Times New Roman"/>
                <a:ea typeface="Times New Roman"/>
                <a:cs typeface="B Titr" pitchFamily="2" charset="-78"/>
              </a:rPr>
              <a:t>اللَّهَ: اسم.</a:t>
            </a:r>
          </a:p>
          <a:p>
            <a:pPr algn="r" rtl="1"/>
            <a:r>
              <a:rPr lang="fa-IR" sz="2800" b="1" dirty="0" smtClean="0">
                <a:solidFill>
                  <a:schemeClr val="accent1"/>
                </a:solidFill>
                <a:latin typeface="Times New Roman"/>
                <a:ea typeface="Times New Roman"/>
                <a:cs typeface="B Titr" pitchFamily="2" charset="-78"/>
              </a:rPr>
              <a:t>يعْلَمُ: فعل ماضی, مفرد مذکر غایب.</a:t>
            </a:r>
          </a:p>
          <a:p>
            <a:pPr algn="r" rtl="1"/>
            <a:r>
              <a:rPr lang="fa-IR" sz="2800" b="1" dirty="0" smtClean="0">
                <a:solidFill>
                  <a:schemeClr val="accent1"/>
                </a:solidFill>
                <a:latin typeface="Times New Roman"/>
                <a:ea typeface="Times New Roman"/>
                <a:cs typeface="B Titr" pitchFamily="2" charset="-78"/>
              </a:rPr>
              <a:t>غَيبَ: اسم.</a:t>
            </a:r>
          </a:p>
          <a:p>
            <a:pPr algn="r" rtl="1"/>
            <a:r>
              <a:rPr lang="fa-IR" sz="2800" b="1" dirty="0" smtClean="0">
                <a:solidFill>
                  <a:schemeClr val="accent1"/>
                </a:solidFill>
                <a:latin typeface="Times New Roman"/>
                <a:ea typeface="Times New Roman"/>
                <a:cs typeface="B Titr" pitchFamily="2" charset="-78"/>
              </a:rPr>
              <a:t>ال: حرف تعریف.</a:t>
            </a:r>
          </a:p>
          <a:p>
            <a:pPr algn="r" rtl="1"/>
            <a:r>
              <a:rPr lang="fa-IR" sz="2800" b="1" dirty="0" smtClean="0">
                <a:solidFill>
                  <a:schemeClr val="accent1"/>
                </a:solidFill>
                <a:latin typeface="Times New Roman"/>
                <a:ea typeface="Times New Roman"/>
                <a:cs typeface="B Titr" pitchFamily="2" charset="-78"/>
              </a:rPr>
              <a:t>سَّمَوَاتِ: اسم.</a:t>
            </a:r>
          </a:p>
          <a:p>
            <a:pPr algn="r" rtl="1"/>
            <a:r>
              <a:rPr lang="fa-IR" sz="2800" b="1" dirty="0" smtClean="0">
                <a:solidFill>
                  <a:schemeClr val="accent1"/>
                </a:solidFill>
                <a:latin typeface="Times New Roman"/>
                <a:ea typeface="Times New Roman"/>
                <a:cs typeface="B Titr" pitchFamily="2" charset="-78"/>
              </a:rPr>
              <a:t>وَ: حرف عطف.</a:t>
            </a:r>
          </a:p>
          <a:p>
            <a:pPr algn="r" rtl="1"/>
            <a:r>
              <a:rPr lang="fa-IR" sz="2800" b="1" dirty="0" smtClean="0">
                <a:solidFill>
                  <a:schemeClr val="accent1"/>
                </a:solidFill>
                <a:latin typeface="Times New Roman"/>
                <a:ea typeface="Times New Roman"/>
                <a:cs typeface="B Titr" pitchFamily="2" charset="-78"/>
              </a:rPr>
              <a:t>الْ: حرف تعریف.</a:t>
            </a:r>
          </a:p>
          <a:p>
            <a:pPr algn="r" rtl="1"/>
            <a:r>
              <a:rPr lang="fa-IR" sz="2800" b="1" dirty="0" smtClean="0">
                <a:solidFill>
                  <a:schemeClr val="accent1"/>
                </a:solidFill>
                <a:latin typeface="Times New Roman"/>
                <a:ea typeface="Times New Roman"/>
                <a:cs typeface="B Titr" pitchFamily="2" charset="-78"/>
              </a:rPr>
              <a:t>أرْضِ: اسم.</a:t>
            </a:r>
          </a:p>
          <a:p>
            <a:pPr algn="r" rtl="1"/>
            <a:r>
              <a:rPr lang="fa-IR" sz="2800" b="1" dirty="0" smtClean="0">
                <a:solidFill>
                  <a:schemeClr val="accent1"/>
                </a:solidFill>
                <a:latin typeface="Times New Roman"/>
                <a:ea typeface="Times New Roman"/>
                <a:cs typeface="B Titr" pitchFamily="2" charset="-78"/>
              </a:rPr>
              <a:t>وَ: حرف عطف.</a:t>
            </a:r>
          </a:p>
          <a:p>
            <a:pPr algn="r" rtl="1"/>
            <a:r>
              <a:rPr lang="fa-IR" sz="2800" b="1" dirty="0" smtClean="0">
                <a:solidFill>
                  <a:schemeClr val="accent1"/>
                </a:solidFill>
                <a:latin typeface="Times New Roman"/>
                <a:ea typeface="Times New Roman"/>
                <a:cs typeface="B Titr" pitchFamily="2" charset="-78"/>
              </a:rPr>
              <a:t>اللَّهُ: اسم.</a:t>
            </a:r>
          </a:p>
          <a:p>
            <a:pPr algn="r" rtl="1"/>
            <a:r>
              <a:rPr lang="fa-IR" sz="2800" b="1" dirty="0" smtClean="0">
                <a:solidFill>
                  <a:schemeClr val="accent1"/>
                </a:solidFill>
                <a:latin typeface="Times New Roman"/>
                <a:ea typeface="Times New Roman"/>
                <a:cs typeface="B Titr" pitchFamily="2" charset="-78"/>
              </a:rPr>
              <a:t>بَصِيرٌ: اسم, صفت مشبهه</a:t>
            </a:r>
          </a:p>
          <a:p>
            <a:pPr algn="r" rtl="1"/>
            <a:r>
              <a:rPr lang="fa-IR" sz="2800" b="1" dirty="0" smtClean="0">
                <a:solidFill>
                  <a:schemeClr val="accent1"/>
                </a:solidFill>
                <a:latin typeface="Times New Roman"/>
                <a:ea typeface="Times New Roman"/>
                <a:cs typeface="B Titr" pitchFamily="2" charset="-78"/>
              </a:rPr>
              <a:t>بِ: حرف جر.</a:t>
            </a:r>
          </a:p>
          <a:p>
            <a:pPr algn="r" rtl="1"/>
            <a:r>
              <a:rPr lang="fa-IR" sz="2800" b="1" dirty="0" smtClean="0">
                <a:solidFill>
                  <a:schemeClr val="accent1"/>
                </a:solidFill>
                <a:latin typeface="Times New Roman"/>
                <a:ea typeface="Times New Roman"/>
                <a:cs typeface="B Titr" pitchFamily="2" charset="-78"/>
              </a:rPr>
              <a:t>مَا: اسم موصول.</a:t>
            </a:r>
          </a:p>
          <a:p>
            <a:pPr algn="r" rtl="1"/>
            <a:r>
              <a:rPr lang="fa-IR" sz="2800" b="1" dirty="0" smtClean="0">
                <a:solidFill>
                  <a:schemeClr val="accent1"/>
                </a:solidFill>
                <a:latin typeface="Times New Roman"/>
                <a:ea typeface="Times New Roman"/>
                <a:cs typeface="B Titr" pitchFamily="2" charset="-78"/>
              </a:rPr>
              <a:t> </a:t>
            </a:r>
            <a:r>
              <a:rPr lang="fa-IR" sz="2800" b="1">
                <a:solidFill>
                  <a:schemeClr val="accent1"/>
                </a:solidFill>
                <a:latin typeface="Times New Roman"/>
                <a:ea typeface="Times New Roman"/>
                <a:cs typeface="B Titr" pitchFamily="2" charset="-78"/>
              </a:rPr>
              <a:t>تَعْمَلُونَ</a:t>
            </a:r>
            <a:r>
              <a:rPr lang="fa-IR" sz="2800" b="1" smtClean="0">
                <a:solidFill>
                  <a:schemeClr val="accent1"/>
                </a:solidFill>
                <a:latin typeface="Times New Roman"/>
                <a:ea typeface="Times New Roman"/>
                <a:cs typeface="B Titr" pitchFamily="2" charset="-78"/>
              </a:rPr>
              <a:t>‏: فعل مضارع, جمع مذکر مخاطب. </a:t>
            </a:r>
            <a:endParaRPr lang="en-US" dirty="0"/>
          </a:p>
        </p:txBody>
      </p:sp>
    </p:spTree>
    <p:extLst>
      <p:ext uri="{BB962C8B-B14F-4D97-AF65-F5344CB8AC3E}">
        <p14:creationId xmlns="" xmlns:p14="http://schemas.microsoft.com/office/powerpoint/2010/main" val="22348823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85794"/>
            <a:ext cx="8229600" cy="5538806"/>
          </a:xfrm>
        </p:spPr>
        <p:txBody>
          <a:bodyPr>
            <a:noAutofit/>
          </a:bodyPr>
          <a:lstStyle/>
          <a:p>
            <a:pPr algn="r" rtl="1"/>
            <a:r>
              <a:rPr lang="fa-IR" sz="3200" b="1" dirty="0" smtClean="0"/>
              <a:t>دعاي پايان سوره</a:t>
            </a:r>
            <a:endParaRPr lang="en-US" sz="3200" b="1" dirty="0" smtClean="0"/>
          </a:p>
          <a:p>
            <a:pPr algn="r" rtl="1"/>
            <a:r>
              <a:rPr lang="fa-IR" sz="3200" dirty="0" smtClean="0"/>
              <a:t>خداوندا! بر ما منت نهادي و نور ايمان را در دل ما تابيدي، تو را به نعمت عظيم هدايت سوگند كه ما را در اين راه ثابت‌قدم بدار و در مسير کمال رهبري فرما!</a:t>
            </a:r>
            <a:endParaRPr lang="en-US" sz="3200" dirty="0" smtClean="0"/>
          </a:p>
          <a:p>
            <a:pPr algn="r" rtl="1"/>
            <a:r>
              <a:rPr lang="fa-IR" sz="3200" dirty="0" smtClean="0"/>
              <a:t>پروردگارا! تو از ژرفاي درون ما آگاهي، نيات ما را به خوبي مي‏داني، عيوب ما را از بندگانت بپوشان و به كرمت اصلاح فرما!</a:t>
            </a:r>
            <a:endParaRPr lang="en-US" sz="3200" dirty="0" smtClean="0"/>
          </a:p>
          <a:p>
            <a:pPr algn="r" rtl="1"/>
            <a:r>
              <a:rPr lang="fa-IR" sz="3200" dirty="0" smtClean="0"/>
              <a:t>بار الها! به ما توفيق و قدرتي عطا فرما  كه ارزشهاي عظيم اخلاقي را كه در اين سوره پر عظمت بيان فرموده اي در وجود خود زنده كنيم و احترام آن را پاس داريم. آمين يا رب العالمين.</a:t>
            </a:r>
            <a:endParaRPr lang="en-US" sz="3200" dirty="0" smtClean="0"/>
          </a:p>
          <a:p>
            <a:pPr algn="r"/>
            <a:endParaRPr lang="en-US" sz="32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85794"/>
            <a:ext cx="8229600" cy="5538806"/>
          </a:xfrm>
        </p:spPr>
        <p:txBody>
          <a:bodyPr>
            <a:normAutofit/>
          </a:bodyPr>
          <a:lstStyle/>
          <a:p>
            <a:pPr algn="ctr"/>
            <a:r>
              <a:rPr lang="fa-IR" sz="7200" dirty="0" smtClean="0">
                <a:solidFill>
                  <a:srgbClr val="C00000"/>
                </a:solidFill>
              </a:rPr>
              <a:t>والسلام علیکم ورحمه الله وبرکاته</a:t>
            </a:r>
          </a:p>
          <a:p>
            <a:pPr algn="ctr"/>
            <a:r>
              <a:rPr lang="fa-IR" sz="7200" dirty="0" smtClean="0">
                <a:solidFill>
                  <a:srgbClr val="FF0000"/>
                </a:solidFill>
              </a:rPr>
              <a:t>تنظیم کننده محمدعلی محسن زاده</a:t>
            </a:r>
            <a:endParaRPr lang="en-US" sz="7200" dirty="0">
              <a:solidFill>
                <a:srgbClr val="FF00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G:\ولایت\emamkhomeyni\Photo Noorozahra (198).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3645379" y="5934670"/>
            <a:ext cx="5498621" cy="923330"/>
          </a:xfrm>
          <a:prstGeom prst="rect">
            <a:avLst/>
          </a:prstGeom>
          <a:noFill/>
        </p:spPr>
        <p:txBody>
          <a:bodyPr wrap="none">
            <a:spAutoFit/>
          </a:bodyPr>
          <a:lstStyle/>
          <a:p>
            <a:pPr algn="ctr" rtl="1">
              <a:defRPr/>
            </a:pPr>
            <a:r>
              <a:rPr lang="fa-IR"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cs typeface="Arial" charset="0"/>
              </a:rPr>
              <a:t>شادی روح امام </a:t>
            </a:r>
            <a:r>
              <a:rPr lang="fa-IR" sz="5400" b="1" dirty="0">
                <a:ln w="17780" cmpd="sng">
                  <a:solidFill>
                    <a:srgbClr val="FFFFFF"/>
                  </a:solidFill>
                  <a:prstDash val="solid"/>
                  <a:miter lim="800000"/>
                </a:ln>
                <a:solidFill>
                  <a:srgbClr val="FF0000"/>
                </a:solidFill>
                <a:effectLst>
                  <a:outerShdw blurRad="50800" algn="tl" rotWithShape="0">
                    <a:srgbClr val="000000"/>
                  </a:outerShdw>
                </a:effectLst>
                <a:latin typeface="Arial" charset="0"/>
                <a:cs typeface="Arial" charset="0"/>
              </a:rPr>
              <a:t>صلوات</a:t>
            </a:r>
            <a:endParaRPr lang="en-US" sz="5400" b="1" dirty="0">
              <a:ln w="17780" cmpd="sng">
                <a:solidFill>
                  <a:srgbClr val="FFFFFF"/>
                </a:solidFill>
                <a:prstDash val="solid"/>
                <a:miter lim="800000"/>
              </a:ln>
              <a:solidFill>
                <a:srgbClr val="FF0000"/>
              </a:solidFill>
              <a:effectLst>
                <a:outerShdw blurRad="50800" algn="tl" rotWithShape="0">
                  <a:srgbClr val="000000"/>
                </a:outerShdw>
              </a:effectLst>
              <a:latin typeface="Arial" charset="0"/>
              <a:cs typeface="Arial"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2590800"/>
            <a:ext cx="8458200" cy="1089529"/>
          </a:xfrm>
          <a:prstGeom prst="rect">
            <a:avLst/>
          </a:prstGeom>
        </p:spPr>
        <p:txBody>
          <a:bodyPr>
            <a:spAutoFit/>
          </a:bodyPr>
          <a:lstStyle/>
          <a:p>
            <a:pPr algn="ctr" fontAlgn="auto">
              <a:lnSpc>
                <a:spcPct val="120000"/>
              </a:lnSpc>
              <a:spcBef>
                <a:spcPts val="0"/>
              </a:spcBef>
              <a:spcAft>
                <a:spcPts val="0"/>
              </a:spcAft>
              <a:defRPr/>
            </a:pPr>
            <a:r>
              <a:rPr lang="fa-IR" sz="5400" b="1" dirty="0">
                <a:solidFill>
                  <a:srgbClr val="FF0000"/>
                </a:solidFill>
                <a:effectLst>
                  <a:reflection blurRad="6350" stA="60000" endA="900" endPos="60000" dist="60007" dir="5400000" sy="-100000" algn="bl" rotWithShape="0"/>
                </a:effectLst>
                <a:cs typeface="B Titr" pitchFamily="2" charset="-78"/>
              </a:rPr>
              <a:t>اللهم صلی علی محمد و آل محمد </a:t>
            </a:r>
          </a:p>
        </p:txBody>
      </p:sp>
      <p:sp>
        <p:nvSpPr>
          <p:cNvPr id="23555" name="Slide Number Placeholder 3"/>
          <p:cNvSpPr txBox="1">
            <a:spLocks noGrp="1"/>
          </p:cNvSpPr>
          <p:nvPr/>
        </p:nvSpPr>
        <p:spPr bwMode="auto">
          <a:xfrm>
            <a:off x="8229600" y="6477000"/>
            <a:ext cx="762000" cy="244475"/>
          </a:xfrm>
          <a:prstGeom prst="rect">
            <a:avLst/>
          </a:prstGeom>
          <a:noFill/>
          <a:ln w="9525">
            <a:noFill/>
            <a:miter lim="800000"/>
            <a:headEnd/>
            <a:tailEnd/>
          </a:ln>
        </p:spPr>
        <p:txBody>
          <a:bodyPr/>
          <a:lstStyle/>
          <a:p>
            <a:pPr algn="r"/>
            <a:fld id="{0201C544-ED53-4515-9427-49BB8639DBE0}" type="slidenum">
              <a:rPr lang="ar-SA" sz="1200">
                <a:solidFill>
                  <a:srgbClr val="D38E27"/>
                </a:solidFill>
              </a:rPr>
              <a:pPr algn="r"/>
              <a:t>34</a:t>
            </a:fld>
            <a:endParaRPr lang="en-US" sz="1200">
              <a:solidFill>
                <a:srgbClr val="D38E27"/>
              </a:solidFill>
            </a:endParaRP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24" y="1285860"/>
            <a:ext cx="7500990" cy="5209118"/>
          </a:xfrm>
          <a:prstGeom prst="rect">
            <a:avLst/>
          </a:prstGeom>
        </p:spPr>
        <p:txBody>
          <a:bodyPr wrap="square">
            <a:spAutoFit/>
          </a:bodyPr>
          <a:lstStyle/>
          <a:p>
            <a:pPr algn="r" rtl="1">
              <a:lnSpc>
                <a:spcPct val="150000"/>
              </a:lnSpc>
              <a:defRPr/>
            </a:pPr>
            <a:r>
              <a:rPr lang="fa-IR" sz="2800" b="1" dirty="0" smtClean="0">
                <a:solidFill>
                  <a:schemeClr val="accent1">
                    <a:lumMod val="75000"/>
                  </a:schemeClr>
                </a:solidFill>
                <a:latin typeface="Times New Roman"/>
                <a:ea typeface="Times New Roman"/>
                <a:cs typeface="B Zar" pitchFamily="2" charset="-78"/>
              </a:rPr>
              <a:t>بگو: «آيا خدا را از دين‏[داري‏] خود خبر مي‏دهيد؟ و حال آنكه خدا آنچه را كه در آسمانها و آنچه را كه در زمين است مي‏داند، و خدا به همه چيز داناست. از اينكه اسلام آورده‏اند بر تو منّت مي‏نهند؛ بگو: «بر من از اسلام‏آوردنتان منّت مگذاريد، بلكه [اين‏] خداست كه با هدايت‏كردن شما به ايمان، بر شما منّت مي‏گذارد، اگر راستگو باشيد. خداست كه نهفته آسمانها</a:t>
            </a:r>
            <a:r>
              <a:rPr lang="en-US" sz="2800" b="1" dirty="0" smtClean="0">
                <a:solidFill>
                  <a:schemeClr val="accent1">
                    <a:lumMod val="75000"/>
                  </a:schemeClr>
                </a:solidFill>
                <a:latin typeface="Times New Roman"/>
                <a:ea typeface="Times New Roman"/>
                <a:cs typeface="B Zar" pitchFamily="2" charset="-78"/>
              </a:rPr>
              <a:t> </a:t>
            </a:r>
            <a:r>
              <a:rPr lang="fa-IR" sz="2800" b="1" dirty="0" smtClean="0">
                <a:solidFill>
                  <a:schemeClr val="accent1">
                    <a:lumMod val="75000"/>
                  </a:schemeClr>
                </a:solidFill>
                <a:latin typeface="Times New Roman"/>
                <a:ea typeface="Times New Roman"/>
                <a:cs typeface="B Zar" pitchFamily="2" charset="-78"/>
              </a:rPr>
              <a:t>و زمين را مي‏داند و خدا[ست كه‏] به آنچه مي‏كنيد بيناست</a:t>
            </a:r>
            <a:r>
              <a:rPr lang="en-US" sz="2800" b="1" dirty="0" smtClean="0">
                <a:solidFill>
                  <a:schemeClr val="accent1">
                    <a:lumMod val="75000"/>
                  </a:schemeClr>
                </a:solidFill>
                <a:latin typeface="Times New Roman"/>
                <a:ea typeface="Times New Roman"/>
                <a:cs typeface="B Zar" pitchFamily="2" charset="-78"/>
              </a:rPr>
              <a:t>.</a:t>
            </a:r>
            <a:endParaRPr lang="en-US" sz="2800" b="1" kern="0" dirty="0">
              <a:latin typeface="Calibri"/>
              <a:ea typeface="Times New Roman"/>
              <a:cs typeface="2  Titr"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228600" y="95855"/>
            <a:ext cx="8415366" cy="1190005"/>
          </a:xfrm>
          <a:prstGeom prst="rect">
            <a:avLst/>
          </a:prstGeom>
          <a:noFill/>
          <a:ln w="9525">
            <a:noFill/>
            <a:miter lim="800000"/>
            <a:headEnd/>
            <a:tailEnd/>
          </a:ln>
          <a:effectLst/>
        </p:spPr>
        <p:txBody>
          <a:bodyPr vert="horz" wrap="square" lIns="0" tIns="203136" rIns="0" bIns="0" numCol="1" anchor="ctr" anchorCtr="0" compatLnSpc="1">
            <a:prstTxWarp prst="textNoShape">
              <a:avLst/>
            </a:prstTxWarp>
            <a:spAutoFit/>
          </a:bodyPr>
          <a:lstStyle/>
          <a:p>
            <a:pPr marL="0" marR="0" lvl="0" indent="0" algn="r" defTabSz="914400" rtl="1" eaLnBrk="1" fontAlgn="base" latinLnBrk="0" hangingPunct="1">
              <a:spcBef>
                <a:spcPct val="0"/>
              </a:spcBef>
              <a:spcAft>
                <a:spcPct val="0"/>
              </a:spcAft>
              <a:buClrTx/>
              <a:buSzTx/>
              <a:buFontTx/>
              <a:buNone/>
              <a:tabLst/>
            </a:pPr>
            <a:r>
              <a:rPr lang="fa-IR" sz="3600" dirty="0">
                <a:solidFill>
                  <a:srgbClr val="C00000"/>
                </a:solidFill>
                <a:latin typeface="B Mitra" pitchFamily="2" charset="-78"/>
                <a:ea typeface="Calibri" pitchFamily="34" charset="0"/>
                <a:cs typeface="B Titr" pitchFamily="2" charset="-78"/>
              </a:rPr>
              <a:t>ش</a:t>
            </a:r>
            <a:r>
              <a:rPr lang="fa-IR" sz="3600" dirty="0" bmk="">
                <a:solidFill>
                  <a:srgbClr val="C00000"/>
                </a:solidFill>
                <a:latin typeface="B Mitra" pitchFamily="2" charset="-78"/>
                <a:ea typeface="Calibri" pitchFamily="34" charset="0"/>
                <a:cs typeface="B Titr" pitchFamily="2" charset="-78"/>
              </a:rPr>
              <a:t>أن نزول</a:t>
            </a:r>
            <a:endParaRPr lang="en-US" sz="3600" dirty="0" bmk="">
              <a:solidFill>
                <a:srgbClr val="C00000"/>
              </a:solidFill>
              <a:latin typeface="B Mitra" pitchFamily="2" charset="-78"/>
              <a:ea typeface="Calibri" pitchFamily="34" charset="0"/>
              <a:cs typeface="B Titr" pitchFamily="2" charset="-78"/>
            </a:endParaRPr>
          </a:p>
          <a:p>
            <a:pPr marL="0" marR="0" lvl="0" indent="0" algn="r" defTabSz="914400" rtl="1" eaLnBrk="1" fontAlgn="base" latinLnBrk="0" hangingPunct="1">
              <a:spcBef>
                <a:spcPct val="0"/>
              </a:spcBef>
              <a:spcAft>
                <a:spcPct val="0"/>
              </a:spcAft>
              <a:buClrTx/>
              <a:buSzTx/>
              <a:buFontTx/>
              <a:buNone/>
              <a:tabLst/>
            </a:pPr>
            <a:r>
              <a:rPr kumimoji="0" lang="fa-IR" sz="2800" b="1" i="0" u="none" strike="noStrike" cap="none" normalizeH="0" baseline="0" dirty="0" smtClean="0" bmk="">
                <a:ln>
                  <a:noFill/>
                </a:ln>
                <a:solidFill>
                  <a:schemeClr val="tx1"/>
                </a:solidFill>
                <a:effectLst/>
                <a:latin typeface="Arial" pitchFamily="34" charset="0"/>
                <a:ea typeface="Calibri" pitchFamily="34" charset="0"/>
                <a:cs typeface="B Mitra" pitchFamily="2" charset="-78"/>
              </a:rPr>
              <a:t>	</a:t>
            </a: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Lotus" pitchFamily="2" charset="-78"/>
              <a:sym typeface="AGA Arabesque"/>
            </a:endParaRPr>
          </a:p>
        </p:txBody>
      </p:sp>
      <p:sp>
        <p:nvSpPr>
          <p:cNvPr id="23553" name="Rectangle 1"/>
          <p:cNvSpPr>
            <a:spLocks noChangeArrowheads="1"/>
          </p:cNvSpPr>
          <p:nvPr/>
        </p:nvSpPr>
        <p:spPr bwMode="auto">
          <a:xfrm>
            <a:off x="152400" y="2889885"/>
            <a:ext cx="88392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r" rtl="1" fontAlgn="base">
              <a:lnSpc>
                <a:spcPct val="200000"/>
              </a:lnSpc>
              <a:spcBef>
                <a:spcPct val="0"/>
              </a:spcBef>
              <a:spcAft>
                <a:spcPct val="0"/>
              </a:spcAft>
            </a:pPr>
            <a:r>
              <a:rPr kumimoji="0" lang="fa-IR" sz="3200" b="0" i="0" u="none" strike="noStrike" cap="none" normalizeH="0" baseline="0" dirty="0" smtClean="0">
                <a:ln>
                  <a:noFill/>
                </a:ln>
                <a:solidFill>
                  <a:schemeClr val="tx1"/>
                </a:solidFill>
                <a:effectLst/>
                <a:latin typeface="Times New Roman" pitchFamily="18" charset="0"/>
                <a:ea typeface="Calibri" pitchFamily="34" charset="0"/>
                <a:cs typeface="2  Titr" pitchFamily="2" charset="-78"/>
              </a:rPr>
              <a:t> </a:t>
            </a:r>
            <a:endParaRPr lang="fa-IR" sz="2000" dirty="0">
              <a:solidFill>
                <a:schemeClr val="accent1">
                  <a:lumMod val="75000"/>
                </a:schemeClr>
              </a:solidFill>
              <a:latin typeface="Times New Roman" pitchFamily="18" charset="0"/>
              <a:ea typeface="Calibri" pitchFamily="34" charset="0"/>
              <a:cs typeface="B Titr" pitchFamily="2" charset="-78"/>
              <a:sym typeface="AGA Arabesque"/>
            </a:endParaRPr>
          </a:p>
          <a:p>
            <a:pPr marL="0" marR="0" lvl="0" indent="0" algn="r" defTabSz="914400" rtl="0" eaLnBrk="0" fontAlgn="base" latinLnBrk="0" hangingPunct="0">
              <a:lnSpc>
                <a:spcPct val="100000"/>
              </a:lnSpc>
              <a:spcBef>
                <a:spcPct val="0"/>
              </a:spcBef>
              <a:spcAft>
                <a:spcPct val="0"/>
              </a:spcAft>
              <a:buClrTx/>
              <a:buSzTx/>
              <a:buFontTx/>
              <a:buNone/>
              <a:tabLst/>
            </a:pPr>
            <a:endParaRPr lang="en-US" sz="3200" dirty="0">
              <a:latin typeface="Times New Roman" pitchFamily="18" charset="0"/>
              <a:ea typeface="Calibri" pitchFamily="34" charset="0"/>
              <a:cs typeface="2  Titr" pitchFamily="2" charset="-78"/>
              <a:sym typeface="AGA Arabesque"/>
            </a:endParaRPr>
          </a:p>
        </p:txBody>
      </p:sp>
      <p:sp>
        <p:nvSpPr>
          <p:cNvPr id="18433" name="Rectangle 1"/>
          <p:cNvSpPr>
            <a:spLocks noChangeArrowheads="1"/>
          </p:cNvSpPr>
          <p:nvPr/>
        </p:nvSpPr>
        <p:spPr bwMode="auto">
          <a:xfrm>
            <a:off x="571472" y="1101275"/>
            <a:ext cx="8001056"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3200" b="0" i="0" u="none" strike="noStrike" cap="none" normalizeH="0" baseline="0" dirty="0" smtClean="0">
                <a:ln>
                  <a:noFill/>
                </a:ln>
                <a:solidFill>
                  <a:schemeClr val="tx1"/>
                </a:solidFill>
                <a:effectLst/>
                <a:latin typeface="Lotus"/>
                <a:ea typeface="Calibri" pitchFamily="34" charset="0"/>
                <a:cs typeface="Times New Roman" pitchFamily="18" charset="0"/>
              </a:rPr>
              <a:t>علي بن ابراهيم </a:t>
            </a:r>
            <a:r>
              <a:rPr kumimoji="0" lang="fa-IR" sz="3200" b="0" i="0" u="none" strike="noStrike" cap="none" normalizeH="0" baseline="0" dirty="0" smtClean="0">
                <a:ln>
                  <a:noFill/>
                </a:ln>
                <a:solidFill>
                  <a:schemeClr val="tx1"/>
                </a:solidFill>
                <a:effectLst/>
                <a:latin typeface="Lotus"/>
                <a:ea typeface="Calibri" pitchFamily="34" charset="0"/>
                <a:cs typeface="Times New Roman" pitchFamily="18" charset="0"/>
              </a:rPr>
              <a:t>قمي </a:t>
            </a:r>
            <a:r>
              <a:rPr kumimoji="0" lang="fa-IR" sz="3200" b="0" i="0" u="none" strike="noStrike" cap="none" normalizeH="0" baseline="0" dirty="0" smtClean="0">
                <a:ln>
                  <a:noFill/>
                </a:ln>
                <a:solidFill>
                  <a:schemeClr val="tx1"/>
                </a:solidFill>
                <a:effectLst/>
                <a:latin typeface="Lotus"/>
                <a:ea typeface="Calibri" pitchFamily="34" charset="0"/>
                <a:cs typeface="Times New Roman" pitchFamily="18" charset="0"/>
              </a:rPr>
              <a:t>در سبب نزول آيه هفدهم مي‌گويد:</a:t>
            </a:r>
            <a:endParaRPr kumimoji="0" lang="en-US" sz="3200" b="0" i="0" u="none" strike="noStrike" cap="none" normalizeH="0" baseline="0" dirty="0" smtClean="0">
              <a:ln>
                <a:noFill/>
              </a:ln>
              <a:solidFill>
                <a:schemeClr val="tx1"/>
              </a:solidFill>
              <a:effectLst/>
              <a:latin typeface="Arial" pitchFamily="34" charset="0"/>
              <a:cs typeface="Arial" pitchFamily="34" charset="0"/>
              <a:sym typeface="AGA Arabesque"/>
            </a:endParaRPr>
          </a:p>
          <a:p>
            <a:pPr marL="0" marR="0" lvl="0" indent="180975" algn="r" defTabSz="914400" rtl="1" eaLnBrk="0" fontAlgn="base" latinLnBrk="0" hangingPunct="0">
              <a:lnSpc>
                <a:spcPct val="100000"/>
              </a:lnSpc>
              <a:spcBef>
                <a:spcPct val="0"/>
              </a:spcBef>
              <a:spcAft>
                <a:spcPct val="0"/>
              </a:spcAft>
              <a:buClrTx/>
              <a:buSzTx/>
              <a:buFontTx/>
              <a:buNone/>
              <a:tabLst/>
            </a:pPr>
            <a:r>
              <a:rPr kumimoji="0" lang="fa-IR" sz="3200" b="0" i="0" u="none" strike="noStrike" cap="none" normalizeH="0" baseline="0" dirty="0" smtClean="0">
                <a:ln>
                  <a:noFill/>
                </a:ln>
                <a:solidFill>
                  <a:schemeClr val="tx1"/>
                </a:solidFill>
                <a:effectLst/>
                <a:latin typeface="Lotus"/>
                <a:ea typeface="Calibri" pitchFamily="34" charset="0"/>
                <a:cs typeface="Times New Roman" pitchFamily="18" charset="0"/>
                <a:sym typeface="AGA Arabesque"/>
              </a:rPr>
              <a:t>عمار در جنگ خندق، در حال کندن خندق بود و (از اثر کلنگ او) غبار از زمين بلند مي شد، عثمان گذرش بر وي افتاد، آستين خود را بر بيني نهاده</a:t>
            </a:r>
            <a:br>
              <a:rPr kumimoji="0" lang="fa-IR" sz="3200" b="0" i="0" u="none" strike="noStrike" cap="none" normalizeH="0" baseline="0" dirty="0" smtClean="0">
                <a:ln>
                  <a:noFill/>
                </a:ln>
                <a:solidFill>
                  <a:schemeClr val="tx1"/>
                </a:solidFill>
                <a:effectLst/>
                <a:latin typeface="Lotus"/>
                <a:ea typeface="Calibri" pitchFamily="34" charset="0"/>
                <a:cs typeface="Times New Roman" pitchFamily="18" charset="0"/>
                <a:sym typeface="AGA Arabesque"/>
              </a:rPr>
            </a:br>
            <a:r>
              <a:rPr kumimoji="0" lang="fa-IR" sz="3200" b="0" i="0" u="none" strike="noStrike" cap="none" normalizeH="0" baseline="0" dirty="0" smtClean="0">
                <a:ln>
                  <a:noFill/>
                </a:ln>
                <a:solidFill>
                  <a:schemeClr val="tx1"/>
                </a:solidFill>
                <a:effectLst/>
                <a:latin typeface="Lotus"/>
                <a:ea typeface="Calibri" pitchFamily="34" charset="0"/>
                <a:cs typeface="Times New Roman" pitchFamily="18" charset="0"/>
                <a:sym typeface="AGA Arabesque"/>
              </a:rPr>
              <a:t>و گذشت. اين عمل عثمان درنگاه عمار ناخوش آمد و گفت: كسي كه مسجد بنا كند و نماز كامل با تمام ركوع و سجود در آن به جاي آورد با كسي كه از غبار خندق نفرت و كراهت دارد برابر نيست.</a:t>
            </a:r>
            <a:endParaRPr kumimoji="0" lang="en-US" sz="3200" b="0" i="0" u="none" strike="noStrike" cap="none" normalizeH="0" baseline="0" dirty="0" smtClean="0">
              <a:ln>
                <a:noFill/>
              </a:ln>
              <a:solidFill>
                <a:schemeClr val="tx1"/>
              </a:solidFill>
              <a:effectLst/>
              <a:latin typeface="Arial" pitchFamily="34" charset="0"/>
              <a:cs typeface="Arial" pitchFamily="34" charset="0"/>
              <a:sym typeface="AGA Arabesque"/>
            </a:endParaRPr>
          </a:p>
          <a:p>
            <a:pPr marL="0" marR="0" lvl="0" indent="180975" algn="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AGA Arabesque"/>
              </a:rPr>
              <a:t/>
            </a:r>
            <a:b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AGA Arabesque"/>
              </a:rPr>
            </a:br>
            <a:endPar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AGA Arabesque"/>
            </a:endParaRPr>
          </a:p>
        </p:txBody>
      </p:sp>
      <p:sp>
        <p:nvSpPr>
          <p:cNvPr id="18434" name="Rectangle 2"/>
          <p:cNvSpPr>
            <a:spLocks noChangeArrowheads="1"/>
          </p:cNvSpPr>
          <p:nvPr/>
        </p:nvSpPr>
        <p:spPr bwMode="auto">
          <a:xfrm>
            <a:off x="0" y="457200"/>
            <a:ext cx="3017838" cy="95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5" name="Rectangle 3"/>
          <p:cNvSpPr>
            <a:spLocks noChangeArrowheads="1"/>
          </p:cNvSpPr>
          <p:nvPr/>
        </p:nvSpPr>
        <p:spPr bwMode="auto">
          <a:xfrm>
            <a:off x="4375472" y="564520"/>
            <a:ext cx="393056"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Browallia New" pitchFamily="34" charset="-34"/>
                <a:ea typeface="Calibri" pitchFamily="34" charset="0"/>
                <a:cs typeface="Lotus"/>
                <a:hlinkClick r:id="rId2"/>
              </a:rPr>
              <a:t>[</a:t>
            </a:r>
            <a:r>
              <a:rPr kumimoji="0" lang="en-US" sz="1100" b="0" i="0" u="none" strike="noStrike" cap="none" normalizeH="0" baseline="0" dirty="0" smtClean="0" bmk="">
                <a:ln>
                  <a:noFill/>
                </a:ln>
                <a:solidFill>
                  <a:schemeClr val="tx1"/>
                </a:solidFill>
                <a:effectLst/>
                <a:latin typeface="Browallia New" pitchFamily="34" charset="-34"/>
                <a:ea typeface="Calibri" pitchFamily="34" charset="0"/>
                <a:cs typeface="Lotus"/>
                <a:hlinkClick r:id="rId3"/>
              </a:rPr>
              <a:t>1]</a:t>
            </a:r>
            <a:r>
              <a:rPr kumimoji="0" lang="en-US" sz="1000" b="0" i="0" u="none" strike="noStrike" cap="none" normalizeH="0" baseline="0" dirty="0" smtClean="0">
                <a:ln>
                  <a:noFill/>
                </a:ln>
                <a:solidFill>
                  <a:schemeClr val="tx1"/>
                </a:solidFill>
                <a:effectLst/>
                <a:latin typeface="Lotus"/>
                <a:ea typeface="Calibri" pitchFamily="34" charset="0"/>
                <a:cs typeface="Browallia New" pitchFamily="34" charset="-34"/>
              </a:rPr>
              <a:t> </a:t>
            </a:r>
            <a:r>
              <a:rPr kumimoji="0" lang="fa-IR" sz="1000" b="0" i="0" u="none" strike="noStrike" cap="none" normalizeH="0" baseline="0" dirty="0" smtClean="0">
                <a:ln>
                  <a:noFill/>
                </a:ln>
                <a:solidFill>
                  <a:schemeClr val="tx1"/>
                </a:solidFill>
                <a:effectLst/>
                <a:latin typeface="Lotus"/>
                <a:ea typeface="Calibri" pitchFamily="34" charset="0"/>
                <a:cs typeface="Arial" pitchFamily="34" charset="0"/>
              </a:rPr>
              <a:t>. </a:t>
            </a:r>
            <a:endParaRPr kumimoji="0" lang="fa-I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Tm="4000">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85794"/>
            <a:ext cx="8229600" cy="5538806"/>
          </a:xfrm>
        </p:spPr>
        <p:txBody>
          <a:bodyPr>
            <a:normAutofit/>
          </a:bodyPr>
          <a:lstStyle/>
          <a:p>
            <a:pPr lvl="0" algn="r"/>
            <a:r>
              <a:rPr lang="fa-IR" sz="3600" dirty="0" smtClean="0">
                <a:latin typeface="Times New Roman" pitchFamily="18" charset="0"/>
                <a:ea typeface="Calibri" pitchFamily="34" charset="0"/>
                <a:cs typeface="Times New Roman" pitchFamily="18" charset="0"/>
                <a:sym typeface="AGA Arabesque"/>
              </a:rPr>
              <a:t>عثمان سخن عمار را شنيد و برآشفت و گفت: «يا بن السوداء؛ اي فرزند کنيز</a:t>
            </a:r>
            <a:r>
              <a:rPr lang="fa-IR" sz="3600" dirty="0" smtClean="0">
                <a:latin typeface="Lotus"/>
                <a:ea typeface="Calibri" pitchFamily="34" charset="0"/>
                <a:cs typeface="Times New Roman" pitchFamily="18" charset="0"/>
                <a:sym typeface="AGA Arabesque"/>
              </a:rPr>
              <a:t> سيه رو مرا گفتي؟» و از آنجا خدمت رسول </a:t>
            </a:r>
            <a:r>
              <a:rPr lang="fa-IR" sz="3600" dirty="0" smtClean="0">
                <a:latin typeface="Lotus"/>
                <a:ea typeface="Calibri" pitchFamily="34" charset="0"/>
                <a:cs typeface="Times New Roman" pitchFamily="18" charset="0"/>
                <a:sym typeface="AGA Arabesque"/>
              </a:rPr>
              <a:t>اكرم</a:t>
            </a:r>
            <a:r>
              <a:rPr lang="en-US" sz="3600" dirty="0" smtClean="0">
                <a:latin typeface="Lotus"/>
                <a:ea typeface="Calibri" pitchFamily="34" charset="0"/>
                <a:cs typeface="Times New Roman" pitchFamily="18" charset="0"/>
              </a:rPr>
              <a:t> </a:t>
            </a:r>
            <a:r>
              <a:rPr lang="fa-IR" sz="3600" dirty="0" smtClean="0">
                <a:latin typeface="Lotus"/>
                <a:ea typeface="Calibri" pitchFamily="34" charset="0"/>
                <a:cs typeface="Times New Roman" pitchFamily="18" charset="0"/>
                <a:sym typeface="AGA Arabesque"/>
              </a:rPr>
              <a:t>آمد و با منت گفت: ما با تو مسلمان نشديم تا ما را دشنام دهند. آن حضرت در پاسخ وي فرمود: من بيعت </a:t>
            </a:r>
            <a:r>
              <a:rPr lang="fa-IR" sz="3600" dirty="0" smtClean="0">
                <a:latin typeface="Times New Roman" pitchFamily="18" charset="0"/>
                <a:ea typeface="Calibri" pitchFamily="34" charset="0"/>
                <a:cs typeface="Times New Roman" pitchFamily="18" charset="0"/>
                <a:sym typeface="AGA Arabesque"/>
              </a:rPr>
              <a:t>اسلام را از تو برداشتم، هر جا كه خواهي برو؛ زيرا اسلامي كه چنين (با منت همراه) </a:t>
            </a:r>
            <a:r>
              <a:rPr lang="fa-IR" sz="3600" dirty="0" smtClean="0">
                <a:latin typeface="Lotus"/>
                <a:ea typeface="Calibri" pitchFamily="34" charset="0"/>
                <a:cs typeface="Times New Roman" pitchFamily="18" charset="0"/>
                <a:sym typeface="AGA Arabesque"/>
              </a:rPr>
              <a:t>باشد به كار ما نمي‌آيد. آن گاه اين آيه نازل گرديد كه </a:t>
            </a:r>
            <a:r>
              <a:rPr lang="fa-IR" sz="3600" b="1" dirty="0" smtClean="0">
                <a:latin typeface="Times New Roman" pitchFamily="18" charset="0"/>
                <a:ea typeface="Calibri" pitchFamily="34" charset="0"/>
                <a:cs typeface="B Badr" pitchFamily="2" charset="-78"/>
                <a:sym typeface="AGA Arabesque"/>
              </a:rPr>
              <a:t>يمُنُّونَ عَلَيكَ أَنْ أَسْلَمُوا...</a:t>
            </a:r>
            <a:r>
              <a:rPr lang="fa-IR" sz="3600" baseline="30000" dirty="0" smtClean="0">
                <a:latin typeface="Times New Roman" pitchFamily="18" charset="0"/>
                <a:ea typeface="Calibri" pitchFamily="34" charset="0"/>
                <a:cs typeface="Times New Roman" pitchFamily="18" charset="0"/>
                <a:sym typeface="AGA Arabesque"/>
                <a:hlinkClick r:id="rId2"/>
              </a:rPr>
              <a:t>[</a:t>
            </a:r>
            <a:r>
              <a:rPr lang="fa-IR" sz="3600" baseline="30000" dirty="0" smtClean="0" bmk="">
                <a:latin typeface="Times New Roman" pitchFamily="18" charset="0"/>
                <a:ea typeface="Calibri" pitchFamily="34" charset="0"/>
                <a:cs typeface="Times New Roman" pitchFamily="18" charset="0"/>
                <a:sym typeface="AGA Arabesque"/>
                <a:hlinkClick r:id="rId3"/>
              </a:rPr>
              <a:t>1]</a:t>
            </a:r>
            <a:r>
              <a:rPr lang="fa-IR" sz="3600" dirty="0" smtClean="0">
                <a:latin typeface="Lotus"/>
                <a:ea typeface="Calibri" pitchFamily="34" charset="0"/>
                <a:cs typeface="Arial" pitchFamily="34" charset="0"/>
              </a:rPr>
              <a:t> تفسير البرهان، ج ‏5، ص 122 و تفسير الصافي، ج ‏5، ص 56.</a:t>
            </a:r>
            <a:endParaRPr lang="en-US" sz="3600" dirty="0" smtClean="0">
              <a:latin typeface="Arial" pitchFamily="34" charset="0"/>
              <a:cs typeface="Arial" pitchFamily="34" charset="0"/>
              <a:sym typeface="AGA Arabesque"/>
            </a:endParaRPr>
          </a:p>
          <a:p>
            <a:pPr algn="r"/>
            <a:endParaRPr lang="en-US"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 xmlns:p14="http://schemas.microsoft.com/office/powerpoint/2010/main" val="3831170255"/>
              </p:ext>
            </p:extLst>
          </p:nvPr>
        </p:nvGraphicFramePr>
        <p:xfrm>
          <a:off x="152400" y="228599"/>
          <a:ext cx="8763000" cy="6418139"/>
        </p:xfrm>
        <a:graphic>
          <a:graphicData uri="http://schemas.openxmlformats.org/drawingml/2006/table">
            <a:tbl>
              <a:tblPr rtl="1"/>
              <a:tblGrid>
                <a:gridCol w="3143396"/>
                <a:gridCol w="5619604"/>
              </a:tblGrid>
              <a:tr h="990601">
                <a:tc>
                  <a:txBody>
                    <a:bodyPr/>
                    <a:lstStyle/>
                    <a:p>
                      <a:pPr marL="0" marR="0" algn="r" rtl="1">
                        <a:spcBef>
                          <a:spcPts val="600"/>
                        </a:spcBef>
                        <a:spcAft>
                          <a:spcPts val="0"/>
                        </a:spcAft>
                      </a:pPr>
                      <a:r>
                        <a:rPr lang="fa-IR" sz="3200" b="1" dirty="0" smtClean="0">
                          <a:solidFill>
                            <a:srgbClr val="FFFFFF"/>
                          </a:solidFill>
                          <a:latin typeface="Times New Roman"/>
                          <a:ea typeface="Times New Roman"/>
                          <a:cs typeface="B Titr" pitchFamily="2" charset="-78"/>
                        </a:rPr>
                        <a:t>نکات</a:t>
                      </a:r>
                      <a:r>
                        <a:rPr lang="fa-IR" sz="3200" b="1" baseline="0" dirty="0" smtClean="0">
                          <a:solidFill>
                            <a:srgbClr val="FFFFFF"/>
                          </a:solidFill>
                          <a:latin typeface="Times New Roman"/>
                          <a:ea typeface="Times New Roman"/>
                          <a:cs typeface="B Titr" pitchFamily="2" charset="-78"/>
                        </a:rPr>
                        <a:t> </a:t>
                      </a:r>
                      <a:r>
                        <a:rPr lang="fa-IR" sz="3200" b="1" dirty="0" smtClean="0">
                          <a:solidFill>
                            <a:srgbClr val="FFFFFF"/>
                          </a:solidFill>
                          <a:latin typeface="Times New Roman"/>
                          <a:ea typeface="Times New Roman"/>
                          <a:cs typeface="B Titr" pitchFamily="2" charset="-78"/>
                        </a:rPr>
                        <a:t>تفسیری</a:t>
                      </a:r>
                      <a:r>
                        <a:rPr lang="fa-IR" sz="3200" b="1" dirty="0">
                          <a:solidFill>
                            <a:srgbClr val="FFFFFF"/>
                          </a:solidFill>
                          <a:latin typeface="Times New Roman"/>
                          <a:ea typeface="Times New Roman"/>
                          <a:cs typeface="B Titr" pitchFamily="2" charset="-78"/>
                        </a:rPr>
                        <a:t>:</a:t>
                      </a:r>
                      <a:endParaRPr lang="en-US" sz="3200" dirty="0">
                        <a:latin typeface="Calibri"/>
                        <a:ea typeface="Calibri"/>
                        <a:cs typeface="B Titr" pitchFamily="2" charset="-78"/>
                      </a:endParaRPr>
                    </a:p>
                  </a:txBody>
                  <a:tcPr marL="0" marR="117016" marT="0" marB="0" anchor="ctr">
                    <a:lnL>
                      <a:noFill/>
                    </a:lnL>
                    <a:lnR>
                      <a:noFill/>
                    </a:lnR>
                    <a:lnT>
                      <a:noFill/>
                    </a:lnT>
                    <a:lnB>
                      <a:noFill/>
                    </a:lnB>
                    <a:solidFill>
                      <a:srgbClr val="344A78"/>
                    </a:solidFill>
                  </a:tcPr>
                </a:tc>
                <a:tc>
                  <a:txBody>
                    <a:bodyPr/>
                    <a:lstStyle/>
                    <a:p>
                      <a:pPr marL="0" marR="0" algn="r" rtl="1">
                        <a:spcBef>
                          <a:spcPts val="600"/>
                        </a:spcBef>
                        <a:spcAft>
                          <a:spcPts val="1600"/>
                        </a:spcAft>
                      </a:pPr>
                      <a:r>
                        <a:rPr lang="en-US" sz="900" dirty="0">
                          <a:latin typeface="Calibri"/>
                          <a:ea typeface="Calibri"/>
                          <a:cs typeface="B Mitra"/>
                        </a:rPr>
                        <a:t> </a:t>
                      </a:r>
                    </a:p>
                  </a:txBody>
                  <a:tcPr marL="0" marR="0" marT="0" marB="0" anchor="ctr">
                    <a:lnL>
                      <a:noFill/>
                    </a:lnL>
                    <a:lnR>
                      <a:noFill/>
                    </a:lnR>
                    <a:lnT>
                      <a:noFill/>
                    </a:lnT>
                    <a:lnB>
                      <a:noFill/>
                    </a:lnB>
                  </a:tcPr>
                </a:tc>
              </a:tr>
              <a:tr h="211166">
                <a:tc gridSpan="2">
                  <a:txBody>
                    <a:bodyPr/>
                    <a:lstStyle/>
                    <a:p>
                      <a:pPr algn="r" rtl="1"/>
                      <a:endParaRPr lang="en-US" sz="800">
                        <a:latin typeface="Calibri"/>
                      </a:endParaRPr>
                    </a:p>
                  </a:txBody>
                  <a:tcPr marL="0" marR="0" marT="0" marB="0" anchor="ctr">
                    <a:lnL>
                      <a:noFill/>
                    </a:lnL>
                    <a:lnT>
                      <a:noFill/>
                    </a:lnT>
                    <a:lnB>
                      <a:noFill/>
                    </a:lnB>
                    <a:solidFill>
                      <a:srgbClr val="344A78"/>
                    </a:solidFill>
                  </a:tcPr>
                </a:tc>
                <a:tc hMerge="1">
                  <a:txBody>
                    <a:bodyPr/>
                    <a:lstStyle/>
                    <a:p>
                      <a:endParaRPr lang="en-US"/>
                    </a:p>
                  </a:txBody>
                  <a:tcPr/>
                </a:tc>
              </a:tr>
              <a:tr h="5216372">
                <a:tc gridSpan="2">
                  <a:txBody>
                    <a:bodyPr/>
                    <a:lstStyle/>
                    <a:p>
                      <a:pPr algn="ctr"/>
                      <a:r>
                        <a:rPr lang="fa-IR" sz="3200" dirty="0" smtClean="0"/>
                        <a:t>1. گروهي از اعراب اصرار مي‌ورزيدندکه حقيقت ايمان در قلب آنها راه يافته است. قرآن به آنان و به همه كساني كه همانند آنان هستند اعلام مي‌دارد، نيازي به اصرار و سوگند نيست، در مساله «ايمان» و «كفر» سر و كار شما با خدايي است كه از همه چيز باخبر است و با لحني عتاب‌آلود در نخستين آيه مي‏فرمايد: «به آنها بگو: آيا مي‏خواهيد خداوند را از ايمان خود با خبر سازيد، او تمام آنچه را در آسمانها و زمين است مي‏داند.»</a:t>
                      </a:r>
                      <a:endParaRPr lang="en-US" sz="3200" dirty="0" smtClean="0"/>
                    </a:p>
                    <a:p>
                      <a:pPr algn="ctr"/>
                      <a:endParaRPr lang="en-US" sz="3200" dirty="0" smtClean="0"/>
                    </a:p>
                    <a:p>
                      <a:pPr marL="514350" marR="0" indent="-514350" algn="r" defTabSz="914400" rtl="1" eaLnBrk="1" fontAlgn="auto" latinLnBrk="0" hangingPunct="1">
                        <a:lnSpc>
                          <a:spcPct val="150000"/>
                        </a:lnSpc>
                        <a:spcBef>
                          <a:spcPts val="0"/>
                        </a:spcBef>
                        <a:spcAft>
                          <a:spcPts val="0"/>
                        </a:spcAft>
                        <a:buClrTx/>
                        <a:buSzTx/>
                        <a:buFontTx/>
                        <a:buAutoNum type="arabicPeriod"/>
                        <a:tabLst/>
                        <a:defRPr/>
                      </a:pPr>
                      <a:endParaRPr lang="en-US" sz="3200" dirty="0">
                        <a:solidFill>
                          <a:srgbClr val="000000"/>
                        </a:solidFill>
                        <a:latin typeface="Tahoma"/>
                        <a:ea typeface="Times New Roman"/>
                        <a:cs typeface="2  Titr" pitchFamily="2" charset="-78"/>
                      </a:endParaRPr>
                    </a:p>
                  </a:txBody>
                  <a:tcPr marL="29508" marR="29508" marT="29508" marB="29508" anchor="ctr">
                    <a:lnL>
                      <a:noFill/>
                    </a:lnL>
                    <a:lnT>
                      <a:noFill/>
                    </a:lnT>
                    <a:lnB>
                      <a:noFill/>
                    </a:lnB>
                    <a:solidFill>
                      <a:srgbClr val="C2D69B"/>
                    </a:solidFill>
                  </a:tcPr>
                </a:tc>
                <a:tc hMerge="1">
                  <a:txBody>
                    <a:bodyPr/>
                    <a:lstStyle/>
                    <a:p>
                      <a:endParaRPr lang="en-US" dirty="0"/>
                    </a:p>
                  </a:txBody>
                  <a:tcPr/>
                </a:tc>
              </a:tr>
            </a:tbl>
          </a:graphicData>
        </a:graphic>
      </p:graphicFrame>
      <p:sp>
        <p:nvSpPr>
          <p:cNvPr id="25601" name="Rectangle 1"/>
          <p:cNvSpPr>
            <a:spLocks noChangeArrowheads="1"/>
          </p:cNvSpPr>
          <p:nvPr/>
        </p:nvSpPr>
        <p:spPr bwMode="auto">
          <a:xfrm>
            <a:off x="5867400" y="281266"/>
            <a:ext cx="3048000"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962275" algn="ctr"/>
              </a:tabLst>
            </a:pPr>
            <a:r>
              <a:rPr kumimoji="0" lang="fa-IR" sz="1200" b="0" i="0" u="none" strike="noStrike" cap="none" normalizeH="0" baseline="0" dirty="0" smtClean="0">
                <a:ln>
                  <a:noFill/>
                </a:ln>
                <a:solidFill>
                  <a:srgbClr val="C00000"/>
                </a:solidFill>
                <a:effectLst/>
                <a:latin typeface="Arial" pitchFamily="34" charset="0"/>
                <a:ea typeface="Calibri" pitchFamily="34" charset="0"/>
                <a:cs typeface="B Titr" pitchFamily="2" charset="-78"/>
              </a:rPr>
              <a:t>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962275" algn="ctr"/>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Tm="4000">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85794"/>
            <a:ext cx="8229600" cy="5538806"/>
          </a:xfrm>
        </p:spPr>
        <p:txBody>
          <a:bodyPr>
            <a:normAutofit/>
          </a:bodyPr>
          <a:lstStyle/>
          <a:p>
            <a:pPr algn="ctr"/>
            <a:r>
              <a:rPr lang="fa-IR" sz="3600" dirty="0" smtClean="0"/>
              <a:t>خداوند همه جا حضور دارد، و از رگ گردن به شما نزديكتر است ، با اين حال نيازي به ادعاي شما نيست، او راستگويان را از مدعيان كاذب به خوبي مي‏شناسد، و از اعماق جانشان با خبر است، حتي درجات ايمان آنها را كه گاه از خودشان نيز پوشيده است، نزد او روشن است، با اين همه چرا اصرار داريد كه خدا را از ايمان خود با خبر سازيد؟!</a:t>
            </a:r>
            <a:endParaRPr lang="en-US" sz="3600" dirty="0" smtClean="0"/>
          </a:p>
          <a:p>
            <a:pPr algn="ctr"/>
            <a:endParaRPr lang="en-US"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14356"/>
            <a:ext cx="8229600" cy="5610244"/>
          </a:xfrm>
        </p:spPr>
        <p:txBody>
          <a:bodyPr>
            <a:normAutofit/>
          </a:bodyPr>
          <a:lstStyle/>
          <a:p>
            <a:pPr algn="r" rtl="1"/>
            <a:r>
              <a:rPr lang="fa-IR" dirty="0" smtClean="0"/>
              <a:t>يعني: اي پيامبر! بر تو منت مي‏نهند كه اسلام آورده‏اند، و چه خطايي در اين منت گذاري مرتكب شده‏اند؛ زيرا ايمان كه كليد سعادت دنيا و آخرت است، شايسته منت ‏گذاري است، نه اسلامي كه جز برکات ظاهري؛ مانند تامين جاني و شركت با مسلمانان در جواز نكاح و ارث، اثري ندارد. همين اسلام را هم نبايد بر پيامبر منت گذارند، زيرا آن جناب از سوي خداي تعالي مامور است، اسلام را به شما برساند (نه اسلام آوردن مسلمانان چيزي عايد پيامبر مي‌کند</a:t>
            </a:r>
            <a:br>
              <a:rPr lang="fa-IR" dirty="0" smtClean="0"/>
            </a:br>
            <a:r>
              <a:rPr lang="fa-IR" dirty="0" smtClean="0"/>
              <a:t>و نه کفر آنان چيزي از او مي‌کاهد)، پس کسي از مسلمانان بر او منتي ندارد.</a:t>
            </a:r>
            <a:br>
              <a:rPr lang="fa-IR" dirty="0" smtClean="0"/>
            </a:br>
            <a:r>
              <a:rPr lang="fa-IR" dirty="0" smtClean="0"/>
              <a:t>و اگر منتي باشد براي خداي سبحان است كه ايشان را هدايت فرموده.</a:t>
            </a:r>
            <a:endParaRPr lang="en-US" dirty="0" smtClean="0"/>
          </a:p>
          <a:p>
            <a:pPr algn="r" rtl="1"/>
            <a:r>
              <a:rPr lang="fa-IR" dirty="0" smtClean="0"/>
              <a:t>. الميزان، ج 18، ص 494.</a:t>
            </a:r>
            <a:endParaRPr lang="en-US" dirty="0" smtClean="0"/>
          </a:p>
          <a:p>
            <a:pPr algn="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717</TotalTime>
  <Words>2078</Words>
  <Application>Microsoft Office PowerPoint</Application>
  <PresentationFormat>On-screen Show (4:3)</PresentationFormat>
  <Paragraphs>157</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iran</dc:creator>
  <cp:lastModifiedBy>fatemeh</cp:lastModifiedBy>
  <cp:revision>272</cp:revision>
  <dcterms:created xsi:type="dcterms:W3CDTF">2012-05-01T14:37:37Z</dcterms:created>
  <dcterms:modified xsi:type="dcterms:W3CDTF">2007-10-20T00:57:28Z</dcterms:modified>
</cp:coreProperties>
</file>