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3">
  <p:sldMasterIdLst>
    <p:sldMasterId id="2147483708" r:id="rId1"/>
  </p:sldMasterIdLst>
  <p:notesMasterIdLst>
    <p:notesMasterId r:id="rId53"/>
  </p:notesMasterIdLst>
  <p:sldIdLst>
    <p:sldId id="267" r:id="rId2"/>
    <p:sldId id="258"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 id="356" r:id="rId43"/>
    <p:sldId id="357" r:id="rId44"/>
    <p:sldId id="358" r:id="rId45"/>
    <p:sldId id="359" r:id="rId46"/>
    <p:sldId id="360" r:id="rId47"/>
    <p:sldId id="361" r:id="rId48"/>
    <p:sldId id="362" r:id="rId49"/>
    <p:sldId id="363" r:id="rId50"/>
    <p:sldId id="315" r:id="rId51"/>
    <p:sldId id="31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51" autoAdjust="0"/>
  </p:normalViewPr>
  <p:slideViewPr>
    <p:cSldViewPr>
      <p:cViewPr varScale="1">
        <p:scale>
          <a:sx n="70" d="100"/>
          <a:sy n="70" d="100"/>
        </p:scale>
        <p:origin x="51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847A7-EB4E-4228-ACCC-9F74079926E1}" type="datetimeFigureOut">
              <a:rPr lang="en-US" smtClean="0"/>
              <a:pPr/>
              <a:t>6/27/2014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E2C121-7319-49AB-A3AA-57F61400CAFB}" type="slidenum">
              <a:rPr lang="en-US" smtClean="0"/>
              <a:pPr/>
              <a:t>‹#›</a:t>
            </a:fld>
            <a:endParaRPr lang="en-US"/>
          </a:p>
        </p:txBody>
      </p:sp>
    </p:spTree>
    <p:extLst>
      <p:ext uri="{BB962C8B-B14F-4D97-AF65-F5344CB8AC3E}">
        <p14:creationId xmlns:p14="http://schemas.microsoft.com/office/powerpoint/2010/main" val="337319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EDE2C121-7319-49AB-A3AA-57F61400CAFB}" type="slidenum">
              <a:rPr lang="en-US" smtClean="0"/>
              <a:pPr/>
              <a:t>5</a:t>
            </a:fld>
            <a:endParaRPr lang="en-US"/>
          </a:p>
        </p:txBody>
      </p:sp>
    </p:spTree>
    <p:extLst>
      <p:ext uri="{BB962C8B-B14F-4D97-AF65-F5344CB8AC3E}">
        <p14:creationId xmlns:p14="http://schemas.microsoft.com/office/powerpoint/2010/main" val="403885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4B68034-B2D7-42BA-805D-736E86B2C36F}" type="datetimeFigureOut">
              <a:rPr lang="en-US" smtClean="0"/>
              <a:pPr/>
              <a:t>6/27/2014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89F8ADC-7E52-4859-B476-687E05F7F81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B68034-B2D7-42BA-805D-736E86B2C36F}" type="datetimeFigureOut">
              <a:rPr lang="en-US" smtClean="0"/>
              <a:pPr/>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F8ADC-7E52-4859-B476-687E05F7F8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B68034-B2D7-42BA-805D-736E86B2C36F}" type="datetimeFigureOut">
              <a:rPr lang="en-US" smtClean="0"/>
              <a:pPr/>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F8ADC-7E52-4859-B476-687E05F7F8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B68034-B2D7-42BA-805D-736E86B2C36F}" type="datetimeFigureOut">
              <a:rPr lang="en-US" smtClean="0"/>
              <a:pPr/>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F8ADC-7E52-4859-B476-687E05F7F8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B68034-B2D7-42BA-805D-736E86B2C36F}" type="datetimeFigureOut">
              <a:rPr lang="en-US" smtClean="0"/>
              <a:pPr/>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F8ADC-7E52-4859-B476-687E05F7F81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B68034-B2D7-42BA-805D-736E86B2C36F}" type="datetimeFigureOut">
              <a:rPr lang="en-US" smtClean="0"/>
              <a:pPr/>
              <a:t>6/27/2014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F8ADC-7E52-4859-B476-687E05F7F8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4B68034-B2D7-42BA-805D-736E86B2C36F}" type="datetimeFigureOut">
              <a:rPr lang="en-US" smtClean="0"/>
              <a:pPr/>
              <a:t>6/27/2014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9F8ADC-7E52-4859-B476-687E05F7F8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4B68034-B2D7-42BA-805D-736E86B2C36F}" type="datetimeFigureOut">
              <a:rPr lang="en-US" smtClean="0"/>
              <a:pPr/>
              <a:t>6/27/2014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9F8ADC-7E52-4859-B476-687E05F7F8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68034-B2D7-42BA-805D-736E86B2C36F}" type="datetimeFigureOut">
              <a:rPr lang="en-US" smtClean="0"/>
              <a:pPr/>
              <a:t>6/27/2014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9F8ADC-7E52-4859-B476-687E05F7F8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B68034-B2D7-42BA-805D-736E86B2C36F}" type="datetimeFigureOut">
              <a:rPr lang="en-US" smtClean="0"/>
              <a:pPr/>
              <a:t>6/27/2014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F8ADC-7E52-4859-B476-687E05F7F8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B68034-B2D7-42BA-805D-736E86B2C36F}" type="datetimeFigureOut">
              <a:rPr lang="en-US" smtClean="0"/>
              <a:pPr/>
              <a:t>6/27/2014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89F8ADC-7E52-4859-B476-687E05F7F81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4B68034-B2D7-42BA-805D-736E86B2C36F}" type="datetimeFigureOut">
              <a:rPr lang="en-US" smtClean="0"/>
              <a:pPr/>
              <a:t>6/27/2014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89F8ADC-7E52-4859-B476-687E05F7F81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tanzil.net/#22:1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tanzil.net/#33:1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tanzil.net/#49:1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tanzil.net/#24:12" TargetMode="External"/><Relationship Id="rId2" Type="http://schemas.openxmlformats.org/officeDocument/2006/relationships/hyperlink" Target="http://tanzil.net/#24:1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tanzil.net/#49:1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tanzil.net/#24:12" TargetMode="External"/><Relationship Id="rId2" Type="http://schemas.openxmlformats.org/officeDocument/2006/relationships/hyperlink" Target="http://tanzil.net/#24:11"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tanzil.net/#48: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tanzil.net/#48:1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9"/>
          <p:cNvSpPr>
            <a:spLocks noChangeArrowheads="1"/>
          </p:cNvSpPr>
          <p:nvPr/>
        </p:nvSpPr>
        <p:spPr bwMode="auto">
          <a:xfrm>
            <a:off x="304800" y="533400"/>
            <a:ext cx="9144000" cy="457200"/>
          </a:xfrm>
          <a:prstGeom prst="rect">
            <a:avLst/>
          </a:prstGeom>
          <a:noFill/>
          <a:ln w="9525">
            <a:noFill/>
            <a:miter lim="800000"/>
            <a:headEnd/>
            <a:tailEnd/>
          </a:ln>
        </p:spPr>
        <p:txBody>
          <a:bodyPr wrap="none" anchor="ctr">
            <a:spAutoFit/>
          </a:bodyPr>
          <a:lstStyle/>
          <a:p>
            <a:pPr eaLnBrk="0" hangingPunct="0">
              <a:tabLst>
                <a:tab pos="1843088" algn="l"/>
              </a:tabLst>
            </a:pPr>
            <a:r>
              <a:rPr lang="en-US" sz="1100"/>
              <a:t/>
            </a:r>
            <a:br>
              <a:rPr lang="en-US" sz="1100"/>
            </a:br>
            <a:endParaRPr lang="en-US"/>
          </a:p>
          <a:p>
            <a:pPr eaLnBrk="0" hangingPunct="0">
              <a:tabLst>
                <a:tab pos="1843088" algn="l"/>
              </a:tabLst>
            </a:pPr>
            <a:endParaRPr lang="en-US"/>
          </a:p>
        </p:txBody>
      </p:sp>
      <p:pic>
        <p:nvPicPr>
          <p:cNvPr id="8209" name="Picture 1" descr="Description: http://www.qaraati.net/images/tab.gif"/>
          <p:cNvPicPr>
            <a:picLocks noChangeAspect="1" noChangeArrowheads="1"/>
          </p:cNvPicPr>
          <p:nvPr/>
        </p:nvPicPr>
        <p:blipFill>
          <a:blip r:embed="rId2" cstate="print"/>
          <a:srcRect/>
          <a:stretch>
            <a:fillRect/>
          </a:stretch>
        </p:blipFill>
        <p:spPr bwMode="auto">
          <a:xfrm>
            <a:off x="0" y="0"/>
            <a:ext cx="133350" cy="142875"/>
          </a:xfrm>
          <a:prstGeom prst="rect">
            <a:avLst/>
          </a:prstGeom>
          <a:noFill/>
          <a:ln w="9525">
            <a:noFill/>
            <a:miter lim="800000"/>
            <a:headEnd/>
            <a:tailEnd/>
          </a:ln>
        </p:spPr>
      </p:pic>
      <p:pic>
        <p:nvPicPr>
          <p:cNvPr id="8210" name="Picture 2" descr="Description: http://www.qaraati.net/images/tab.gif"/>
          <p:cNvPicPr>
            <a:picLocks noChangeAspect="1" noChangeArrowheads="1"/>
          </p:cNvPicPr>
          <p:nvPr/>
        </p:nvPicPr>
        <p:blipFill>
          <a:blip r:embed="rId2" cstate="print"/>
          <a:srcRect/>
          <a:stretch>
            <a:fillRect/>
          </a:stretch>
        </p:blipFill>
        <p:spPr bwMode="auto">
          <a:xfrm>
            <a:off x="0" y="0"/>
            <a:ext cx="133350" cy="142875"/>
          </a:xfrm>
          <a:prstGeom prst="rect">
            <a:avLst/>
          </a:prstGeom>
          <a:noFill/>
          <a:ln w="9525">
            <a:noFill/>
            <a:miter lim="800000"/>
            <a:headEnd/>
            <a:tailEnd/>
          </a:ln>
        </p:spPr>
      </p:pic>
      <p:sp>
        <p:nvSpPr>
          <p:cNvPr id="8212" name="Rectangle 31"/>
          <p:cNvSpPr>
            <a:spLocks noChangeArrowheads="1"/>
          </p:cNvSpPr>
          <p:nvPr/>
        </p:nvSpPr>
        <p:spPr bwMode="auto">
          <a:xfrm>
            <a:off x="685800" y="53340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8214" name="Rectangle 15"/>
          <p:cNvSpPr>
            <a:spLocks noChangeArrowheads="1"/>
          </p:cNvSpPr>
          <p:nvPr/>
        </p:nvSpPr>
        <p:spPr bwMode="auto">
          <a:xfrm>
            <a:off x="0" y="2362200"/>
            <a:ext cx="9144000" cy="3046988"/>
          </a:xfrm>
          <a:prstGeom prst="rect">
            <a:avLst/>
          </a:prstGeom>
          <a:noFill/>
          <a:ln w="9525">
            <a:noFill/>
            <a:miter lim="800000"/>
            <a:headEnd/>
            <a:tailEnd/>
          </a:ln>
        </p:spPr>
        <p:txBody>
          <a:bodyPr wrap="square">
            <a:spAutoFit/>
          </a:bodyPr>
          <a:lstStyle/>
          <a:p>
            <a:pPr algn="ctr" rtl="1" eaLnBrk="0" hangingPunct="0"/>
            <a:r>
              <a:rPr lang="fa-IR" sz="9600" dirty="0" smtClean="0">
                <a:solidFill>
                  <a:srgbClr val="C00000"/>
                </a:solidFill>
                <a:latin typeface="B Mitra" pitchFamily="2" charset="-78"/>
                <a:cs typeface="B Titr" pitchFamily="2" charset="-78"/>
              </a:rPr>
              <a:t>حسن ظن وپرهیز از بد گمانی</a:t>
            </a:r>
            <a:endParaRPr lang="en-US" sz="9600" dirty="0">
              <a:latin typeface="B Mitra" pitchFamily="2" charset="-78"/>
              <a:cs typeface="B Titr" pitchFamily="2" charset="-78"/>
            </a:endParaRP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4800" dirty="0"/>
              <a:t>به «ظنّ سَوْء» (گمان بد يا ناپسند) اشاره شده است كه تقريباً همان معانى را می رساند. در ديگر كاربردهاى قرآنىِ واژه ظَنّ و مشتقات آن نيز، باتوجه به قرائن، می توان در مواردى معنا و مفهوم دو اصطلاح ياد شده را بر آنها حمل نمود </a:t>
            </a:r>
          </a:p>
        </p:txBody>
      </p:sp>
    </p:spTree>
    <p:extLst>
      <p:ext uri="{BB962C8B-B14F-4D97-AF65-F5344CB8AC3E}">
        <p14:creationId xmlns:p14="http://schemas.microsoft.com/office/powerpoint/2010/main" val="1110423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6000" dirty="0"/>
              <a:t>(از جمله </a:t>
            </a:r>
            <a:r>
              <a:rPr lang="fa-IR" sz="6000" dirty="0" smtClean="0"/>
              <a:t>در» </a:t>
            </a:r>
            <a:r>
              <a:rPr lang="fa-IR" sz="6000" dirty="0"/>
              <a:t>مَن كَانَ يَظُنُّ أَن لَّن يَنصُرَهُ اللَّـهُ فِي الدُّنْيَا وَالْآخِرَةِ فَلْيَمْدُدْ بِسَبَبٍ إِلَى السَّمَاءِ ثُمَّ لْيَقْطَعْ فَلْيَنظُرْ هَلْ يُذْهِبَنَّ كَيْدُهُ مَا يَغِيظُ ﴿</a:t>
            </a:r>
            <a:r>
              <a:rPr lang="fa-IR" sz="6000" dirty="0">
                <a:hlinkClick r:id="rId2"/>
              </a:rPr>
              <a:t>١٥</a:t>
            </a:r>
            <a:r>
              <a:rPr lang="fa-IR" sz="6000" dirty="0"/>
              <a:t>/حج﴾ </a:t>
            </a:r>
          </a:p>
        </p:txBody>
      </p:sp>
    </p:spTree>
    <p:extLst>
      <p:ext uri="{BB962C8B-B14F-4D97-AF65-F5344CB8AC3E}">
        <p14:creationId xmlns:p14="http://schemas.microsoft.com/office/powerpoint/2010/main" val="2854013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4000" dirty="0" smtClean="0"/>
              <a:t>ترجمه</a:t>
            </a:r>
          </a:p>
          <a:p>
            <a:pPr algn="ctr"/>
            <a:r>
              <a:rPr lang="fa-IR" sz="4000" dirty="0"/>
              <a:t>"هر کس گمان می‌کند که خدا پیامبرش را در دنیا و آخرت یاری نخواهد کرد (و از این نظر عصبانی است، هر کاری از دستش ساخته است بکند)، ریسمانی به سقف خانه خود بیاویزد، و خود را حلق آویز و نفس خود را قطع کند (و تا لبه پرتگاه مرگ پیش رود)؛ ببیند آیا این کار خشم او را فرو می‌نشاند؟! "</a:t>
            </a:r>
          </a:p>
        </p:txBody>
      </p:sp>
    </p:spTree>
    <p:extLst>
      <p:ext uri="{BB962C8B-B14F-4D97-AF65-F5344CB8AC3E}">
        <p14:creationId xmlns:p14="http://schemas.microsoft.com/office/powerpoint/2010/main" val="1255233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6600" dirty="0" smtClean="0"/>
              <a:t>اِذْ </a:t>
            </a:r>
            <a:r>
              <a:rPr lang="fa-IR" sz="6600" dirty="0"/>
              <a:t>جَاءُوكُم مِّن فَوْقِكُمْ وَمِنْ أَسْفَلَ مِنكُمْ وَإِذْ زَاغَتِ الْأَبْصَارُ وَبَلَغَتِ الْقُلُوبُ الْحَنَاجِرَ وَتَظُنُّونَ بِاللَّـهِ الظُّنُونَا ﴿احزاب/</a:t>
            </a:r>
            <a:r>
              <a:rPr lang="fa-IR" sz="6600" dirty="0">
                <a:hlinkClick r:id="rId2"/>
              </a:rPr>
              <a:t>١٠</a:t>
            </a:r>
            <a:r>
              <a:rPr lang="fa-IR" sz="6600" dirty="0"/>
              <a:t>﴾</a:t>
            </a:r>
          </a:p>
        </p:txBody>
      </p:sp>
    </p:spTree>
    <p:extLst>
      <p:ext uri="{BB962C8B-B14F-4D97-AF65-F5344CB8AC3E}">
        <p14:creationId xmlns:p14="http://schemas.microsoft.com/office/powerpoint/2010/main" val="3543732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457200" y="704088"/>
            <a:ext cx="8229600" cy="5620512"/>
          </a:xfrm>
        </p:spPr>
        <p:txBody>
          <a:bodyPr>
            <a:normAutofit lnSpcReduction="10000"/>
          </a:bodyPr>
          <a:lstStyle/>
          <a:p>
            <a:pPr algn="ctr"/>
            <a:r>
              <a:rPr lang="fa-IR" sz="4800" dirty="0" smtClean="0"/>
              <a:t>ترجمه:</a:t>
            </a:r>
          </a:p>
          <a:p>
            <a:pPr algn="ctr"/>
            <a:r>
              <a:rPr lang="fa-IR" sz="4800" dirty="0" smtClean="0"/>
              <a:t>"(</a:t>
            </a:r>
            <a:r>
              <a:rPr lang="fa-IR" sz="4800" dirty="0"/>
              <a:t>به خاطر بیاورید) زمانی را که آنها از طرف بالا و پایین (شهر) بر شما وارد شدند (و مدینه را محاصره کردند) و زمانی را که چشمها از شدّت وحشت خیره شده و جانها به لب رسیده بود، و گمانهای گوناگون بدی به خدا می‌بردید. "</a:t>
            </a:r>
            <a:endParaRPr lang="en-US" sz="4800" dirty="0"/>
          </a:p>
          <a:p>
            <a:pPr algn="ctr"/>
            <a:endParaRPr lang="fa-IR" sz="4800" dirty="0"/>
          </a:p>
        </p:txBody>
      </p:sp>
    </p:spTree>
    <p:extLst>
      <p:ext uri="{BB962C8B-B14F-4D97-AF65-F5344CB8AC3E}">
        <p14:creationId xmlns:p14="http://schemas.microsoft.com/office/powerpoint/2010/main" val="3595391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5400" dirty="0"/>
              <a:t>و در ایه"يَا أَيُّهَا الَّذِينَ آمَنُوا اجْتَنِبُوا كَثِيرًا مِّنَ الظَّنِّ إِنَّ بَعْضَ الظَّنِّ إِثْمٌ ۖ وَلَا تَجَسَّسُوا وَلَا يَغْتَب بَّعْضُكُم بَعْضًا ۚ أَيُحِبُّ أَحَدُكُمْ أَن يَأْكُلَ لَحْمَ أَخِيهِ مَيْتًا فَكَرِهْتُمُوهُ ۚ وَاتَّقُوا اللَّـهَ ۚ إِنَّ اللَّـهَ تَوَّابٌ رَّحِيمٌ ﴿</a:t>
            </a:r>
            <a:r>
              <a:rPr lang="fa-IR" sz="5400" dirty="0">
                <a:hlinkClick r:id="rId2"/>
              </a:rPr>
              <a:t>١٢</a:t>
            </a:r>
            <a:r>
              <a:rPr lang="fa-IR" sz="5400" dirty="0"/>
              <a:t>/حجرات</a:t>
            </a:r>
            <a:r>
              <a:rPr lang="fa-IR" sz="5400" dirty="0" smtClean="0"/>
              <a:t>﴾</a:t>
            </a:r>
            <a:endParaRPr lang="fa-IR" sz="5400" dirty="0"/>
          </a:p>
        </p:txBody>
      </p:sp>
    </p:spTree>
    <p:extLst>
      <p:ext uri="{BB962C8B-B14F-4D97-AF65-F5344CB8AC3E}">
        <p14:creationId xmlns:p14="http://schemas.microsoft.com/office/powerpoint/2010/main" val="2146878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Autofit/>
          </a:bodyPr>
          <a:lstStyle/>
          <a:p>
            <a:pPr algn="ctr"/>
            <a:r>
              <a:rPr lang="fa-IR" sz="4000" dirty="0" smtClean="0"/>
              <a:t>ترجمه:</a:t>
            </a:r>
          </a:p>
          <a:p>
            <a:pPr algn="ctr"/>
            <a:r>
              <a:rPr lang="fa-IR" sz="4000" dirty="0"/>
              <a:t>"ای کسانی که ایمان آورده‌اید! از بسیاری از گمانها بپرهیزید، چرا که بعضی از گمانها گناه است؛ و هرگز (در کار دیگران) تجسّس نکنید؛ و هیچ یک از شما دیگری را غیبت نکند، آیا کسی از شما دوست دارد که گوشت برادر مرده خود را بخورد؟! (به یقین) همه شما از این امر کراهت دارید؛ تقوای الهی پیشه کنید که خداوند توبه‌پذیر و مهربان است! "</a:t>
            </a:r>
            <a:endParaRPr lang="en-US" sz="4000" dirty="0"/>
          </a:p>
          <a:p>
            <a:pPr algn="ctr"/>
            <a:endParaRPr lang="fa-IR" sz="4000" dirty="0"/>
          </a:p>
        </p:txBody>
      </p:sp>
    </p:spTree>
    <p:extLst>
      <p:ext uri="{BB962C8B-B14F-4D97-AF65-F5344CB8AC3E}">
        <p14:creationId xmlns:p14="http://schemas.microsoft.com/office/powerpoint/2010/main" val="184596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4400" dirty="0"/>
              <a:t>بنابر تصريح قرآن كريم : إِنَّ الَّذِينَ جَاءُوا بِالْإِفْكِ عُصْبَةٌ مِّنكُمْ ۚ لَا تَحْسَبُوهُ شَرًّا لَّكُم ۖ بَلْ هُوَ خَيْرٌ لَّكُمْ ۚ لِكُلِّ امْرِئٍ مِّنْهُم مَّا اكْتَسَبَ مِنَ الْإِثْمِ ۚ وَالَّذِي تَوَلَّىٰ كِبْرَهُ مِنْهُمْ لَهُ عَذَابٌ عَظِيمٌ ﴿</a:t>
            </a:r>
            <a:r>
              <a:rPr lang="fa-IR" sz="4400" dirty="0">
                <a:hlinkClick r:id="rId2"/>
              </a:rPr>
              <a:t>١١</a:t>
            </a:r>
            <a:r>
              <a:rPr lang="fa-IR" sz="4400" dirty="0"/>
              <a:t>﴾ لَّوْلَا إِذْ سَمِعْتُمُوهُ ظَنَّ الْمُؤْمِنُونَ وَالْمُؤْمِنَاتُ بِأَنفُسِهِمْ خَيْرًا وَقَالُوا هَـٰذَا إِفْكٌ مُّبِينٌ ﴿1</a:t>
            </a:r>
            <a:r>
              <a:rPr lang="fa-IR" sz="4400" dirty="0">
                <a:hlinkClick r:id="rId3"/>
              </a:rPr>
              <a:t>٢</a:t>
            </a:r>
            <a:r>
              <a:rPr lang="fa-IR" sz="4400" dirty="0"/>
              <a:t>/النور</a:t>
            </a:r>
            <a:r>
              <a:rPr lang="fa-IR" sz="4400" dirty="0" smtClean="0"/>
              <a:t>﴾</a:t>
            </a:r>
            <a:endParaRPr lang="fa-IR" sz="4400" dirty="0"/>
          </a:p>
        </p:txBody>
      </p:sp>
    </p:spTree>
    <p:extLst>
      <p:ext uri="{BB962C8B-B14F-4D97-AF65-F5344CB8AC3E}">
        <p14:creationId xmlns:p14="http://schemas.microsoft.com/office/powerpoint/2010/main" val="3381746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3200" dirty="0" smtClean="0"/>
              <a:t>ترجمه:</a:t>
            </a:r>
          </a:p>
          <a:p>
            <a:pPr algn="ctr" rtl="1"/>
            <a:r>
              <a:rPr lang="fa-IR" sz="3200" dirty="0"/>
              <a:t>"مسلّماً کسانی که آن تهمت عظیم را عنوان کردند گروهی (متشکّل و توطئه‌گر) از شما بودند؛ امّا گمان نکنید این ماجرا برای شما بد است، بلکه خیر شما در آن است؛ آنها هر کدام سهم خود را از این گناهی که مرتکب شدند دارند؛ و از آنان کسی که بخش مهمّ آن را بر عهده داشت عذاب عظیمی برای اوست! </a:t>
            </a:r>
            <a:endParaRPr lang="en-US" sz="3200" dirty="0"/>
          </a:p>
          <a:p>
            <a:pPr algn="ctr" rtl="1"/>
            <a:r>
              <a:rPr lang="fa-IR" sz="3200" dirty="0"/>
              <a:t>چرا هنگامی که این (تهمت) را شنیدید، مردان و زنان با ایمان نسبت به خود (و کسی که همچون خود آنها بود) گمان خیر نبردند و نگفتند این دروغی بزرگ و آشکار است؟! "</a:t>
            </a:r>
            <a:endParaRPr lang="en-US" sz="3200" dirty="0"/>
          </a:p>
          <a:p>
            <a:pPr algn="ctr"/>
            <a:endParaRPr lang="fa-IR" sz="3200" dirty="0"/>
          </a:p>
        </p:txBody>
      </p:sp>
    </p:spTree>
    <p:extLst>
      <p:ext uri="{BB962C8B-B14F-4D97-AF65-F5344CB8AC3E}">
        <p14:creationId xmlns:p14="http://schemas.microsoft.com/office/powerpoint/2010/main" val="4218425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Autofit/>
          </a:bodyPr>
          <a:lstStyle/>
          <a:p>
            <a:pPr algn="ctr"/>
            <a:r>
              <a:rPr lang="fa-IR" sz="4400" dirty="0"/>
              <a:t>مؤمنان بايد به يكديگر حسن ظن داشته باشند. به نوشته مفسران، مؤمنان نبايد به گفتار كسى كه با تهمت زدن به ديگران باعث بدگمانى مؤمنان به يكديگر می شود، وقعى بنهند، زيرا اصل بر اين است كه همگان به دور از زشتيها و بر طريق عدالت‌اند، مگر اينكه خلاف آن به صورت يقينى ثابت </a:t>
            </a:r>
            <a:r>
              <a:rPr lang="fa-IR" sz="4400" dirty="0" smtClean="0"/>
              <a:t>شود</a:t>
            </a:r>
            <a:endParaRPr lang="fa-IR" sz="4400" dirty="0"/>
          </a:p>
        </p:txBody>
      </p:sp>
    </p:spTree>
    <p:extLst>
      <p:ext uri="{BB962C8B-B14F-4D97-AF65-F5344CB8AC3E}">
        <p14:creationId xmlns:p14="http://schemas.microsoft.com/office/powerpoint/2010/main" val="1705821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descr="BESM15"/>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347663" y="944563"/>
            <a:ext cx="8448675" cy="5076825"/>
          </a:xfrm>
          <a:prstGeom prst="rect">
            <a:avLst/>
          </a:prstGeom>
          <a:noFill/>
          <a:ln w="9525">
            <a:noFill/>
            <a:miter lim="800000"/>
            <a:headEnd/>
            <a:tailEnd/>
          </a:ln>
        </p:spPr>
      </p:pic>
    </p:spTree>
  </p:cSld>
  <p:clrMapOvr>
    <a:masterClrMapping/>
  </p:clrMapOvr>
  <p:transition advTm="4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p:cTn id="7" dur="500" fill="hold"/>
                                        <p:tgtEl>
                                          <p:spTgt spid="47109"/>
                                        </p:tgtEl>
                                        <p:attrNameLst>
                                          <p:attrName>ppt_w</p:attrName>
                                        </p:attrNameLst>
                                      </p:cBhvr>
                                      <p:tavLst>
                                        <p:tav tm="0">
                                          <p:val>
                                            <p:fltVal val="0"/>
                                          </p:val>
                                        </p:tav>
                                        <p:tav tm="100000">
                                          <p:val>
                                            <p:strVal val="#ppt_w"/>
                                          </p:val>
                                        </p:tav>
                                      </p:tavLst>
                                    </p:anim>
                                    <p:anim calcmode="lin" valueType="num">
                                      <p:cBhvr>
                                        <p:cTn id="8" dur="500" fill="hold"/>
                                        <p:tgtEl>
                                          <p:spTgt spid="471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6000" dirty="0"/>
              <a:t>بر همين اساس، فقيهان و اصوليانْ اصالتِ صحتِ عملِ غير (اصالةالصحة) را اصلى متفقٌعليه كه در همه ابواب عبادات و معاملات جارى است، </a:t>
            </a:r>
            <a:r>
              <a:rPr lang="fa-IR" sz="6000" dirty="0" smtClean="0"/>
              <a:t>پذيرفته‌اند.</a:t>
            </a:r>
            <a:endParaRPr lang="fa-IR" sz="6000" dirty="0"/>
          </a:p>
        </p:txBody>
      </p:sp>
    </p:spTree>
    <p:extLst>
      <p:ext uri="{BB962C8B-B14F-4D97-AF65-F5344CB8AC3E}">
        <p14:creationId xmlns:p14="http://schemas.microsoft.com/office/powerpoint/2010/main" val="2225850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4800" dirty="0"/>
              <a:t>به نوشته فخررازى ذیل ایه:يَا أَيُّهَا الَّذِينَ آمَنُوا اجْتَنِبُوا كَثِيرًا مِّنَ الظَّنِّ إِنَّ بَعْضَ الظَّنِّ إِثْمٌ ۖ وَلَا تَجَسَّسُوا وَلَا يَغْتَب بَّعْضُكُم بَعْضًا ۚ أَيُحِبُّ أَحَدُكُمْ أَن يَأْكُلَ لَحْمَ أَخِيهِ مَيْتًا فَكَرِهْتُمُوهُ ۚ وَاتَّقُوا اللَّـهَ ۚ إِنَّ اللَّـهَ تَوَّابٌ رَّحِيمٌ ﴿</a:t>
            </a:r>
            <a:r>
              <a:rPr lang="fa-IR" sz="4800" dirty="0">
                <a:hlinkClick r:id="rId2"/>
              </a:rPr>
              <a:t>١٢</a:t>
            </a:r>
            <a:r>
              <a:rPr lang="fa-IR" sz="4800" dirty="0"/>
              <a:t>/حجرات﴾ </a:t>
            </a:r>
          </a:p>
        </p:txBody>
      </p:sp>
    </p:spTree>
    <p:extLst>
      <p:ext uri="{BB962C8B-B14F-4D97-AF65-F5344CB8AC3E}">
        <p14:creationId xmlns:p14="http://schemas.microsoft.com/office/powerpoint/2010/main" val="4240573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5400" dirty="0"/>
              <a:t>دليل نهى قرآن از سوءظن ورزيدن مؤمنان به يكديگر آن است كه اين رذيلت اخلاقى باعث بروز رذيلتهاى ديگرى می </a:t>
            </a:r>
            <a:r>
              <a:rPr lang="fa-IR" sz="5400" dirty="0" smtClean="0"/>
              <a:t>شود. </a:t>
            </a:r>
            <a:endParaRPr lang="fa-IR" sz="5400" dirty="0"/>
          </a:p>
        </p:txBody>
      </p:sp>
    </p:spTree>
    <p:extLst>
      <p:ext uri="{BB962C8B-B14F-4D97-AF65-F5344CB8AC3E}">
        <p14:creationId xmlns:p14="http://schemas.microsoft.com/office/powerpoint/2010/main" val="4186774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4000" dirty="0"/>
              <a:t>از سوى ديگر به نظر شيخ‌طوسى (التبيان، ذيل حجرات: 12)، خداوند در اين آيه گمان ورزيدنى را نهى كرده است كه صاحب آن با اينكه می تواند، براى اطمينان از صحت آن، به تحقيق بپردازد، چنين نكند و به همان گمانى كه راهى به علم و يقين نبرده است، عمل نمايد. در عين حال، گفته شده است كه سوءظن نهى شده در اين آيه نسبت به اهل خير است وگرنه بدگمانى به اهل فسق قبحى ندارد </a:t>
            </a:r>
          </a:p>
        </p:txBody>
      </p:sp>
    </p:spTree>
    <p:extLst>
      <p:ext uri="{BB962C8B-B14F-4D97-AF65-F5344CB8AC3E}">
        <p14:creationId xmlns:p14="http://schemas.microsoft.com/office/powerpoint/2010/main" val="1487432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4400" dirty="0"/>
              <a:t>در احاديث مطالب متنوعى درباره حسن‌ظن و سوءظن و ريشه‌ها و پيامدهاى آن آمده است؛ از جمله اينكه بنابر حديثى از رسول خدا صلی اللّه‌عليه‌وآله‌وسلم، حُسنِ ظن به خدا، از حسن عبادت آدمى ناشى می شود (ورّام، ج 1، ص 52) و ايمان و سلامت درون خاستگاه </a:t>
            </a:r>
            <a:r>
              <a:rPr lang="fa-IR" sz="4400"/>
              <a:t>آن </a:t>
            </a:r>
            <a:r>
              <a:rPr lang="fa-IR" sz="4400" smtClean="0"/>
              <a:t>است.</a:t>
            </a:r>
          </a:p>
          <a:p>
            <a:pPr algn="ctr"/>
            <a:r>
              <a:rPr lang="fa-IR" sz="4400" smtClean="0"/>
              <a:t> </a:t>
            </a:r>
            <a:r>
              <a:rPr lang="fa-IR" sz="4400" dirty="0"/>
              <a:t>(مصباح‌الشريعة، ص 173). </a:t>
            </a:r>
          </a:p>
        </p:txBody>
      </p:sp>
    </p:spTree>
    <p:extLst>
      <p:ext uri="{BB962C8B-B14F-4D97-AF65-F5344CB8AC3E}">
        <p14:creationId xmlns:p14="http://schemas.microsoft.com/office/powerpoint/2010/main" val="550518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Autofit/>
          </a:bodyPr>
          <a:lstStyle/>
          <a:p>
            <a:pPr algn="ctr"/>
            <a:r>
              <a:rPr lang="fa-IR" sz="4800" dirty="0"/>
              <a:t>طبق روايتى از امام صادق عليه‌السلام، داراشدن صفاى درونى و قلبى از پيامدهاى تخلّق به اين خوى نيكوست و همچنين سبب می شود كه آدمى با ديده احترام و تواضع به ديگران بنگرد . شايد از همين‌رو باشد كه در ادعيه آراسته شدن به اين خوى از خدا خواسته شده است </a:t>
            </a:r>
            <a:r>
              <a:rPr lang="fa-IR" sz="1000" dirty="0"/>
              <a:t>(براى نمونه رجوع کنید به الصحيفه السجادية، ص 182؛ طوسى، مصباح المتهجّد، ص 42، 325) </a:t>
            </a:r>
            <a:endParaRPr lang="fa-IR" sz="1000" dirty="0"/>
          </a:p>
        </p:txBody>
      </p:sp>
    </p:spTree>
    <p:extLst>
      <p:ext uri="{BB962C8B-B14F-4D97-AF65-F5344CB8AC3E}">
        <p14:creationId xmlns:p14="http://schemas.microsoft.com/office/powerpoint/2010/main" val="1953057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609600"/>
            <a:ext cx="8229600" cy="5715000"/>
          </a:xfrm>
        </p:spPr>
        <p:txBody>
          <a:bodyPr>
            <a:noAutofit/>
          </a:bodyPr>
          <a:lstStyle/>
          <a:p>
            <a:pPr algn="ctr"/>
            <a:r>
              <a:rPr lang="fa-IR" sz="4800" dirty="0"/>
              <a:t>و جملگى امامان شيعه، پيروان خود را به خوش‌گمانى به ديگران فراخوانده و از بدگمانى بازداشته‌اند </a:t>
            </a:r>
            <a:r>
              <a:rPr lang="fa-IR" sz="1400" dirty="0"/>
              <a:t>(رجوع کنید به نهج‌البلاغة، حكمت 360؛ حلوانى، ص 109؛ ابن‌طاووس، ص 167؛ مجلسى، ج10، ص 103، ج 72، ص 195). </a:t>
            </a:r>
            <a:r>
              <a:rPr lang="fa-IR" sz="4800" dirty="0"/>
              <a:t>حتى بنابر حديثى نبوى، بدگمانى به مؤمن، يكى از سه خصلتى است كه خداوند حرام كرده است </a:t>
            </a:r>
            <a:endParaRPr lang="fa-IR" sz="4800" dirty="0"/>
          </a:p>
        </p:txBody>
      </p:sp>
    </p:spTree>
    <p:extLst>
      <p:ext uri="{BB962C8B-B14F-4D97-AF65-F5344CB8AC3E}">
        <p14:creationId xmlns:p14="http://schemas.microsoft.com/office/powerpoint/2010/main" val="1085008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5400" dirty="0"/>
              <a:t>از ديگر سو، بنابر سخنى از على عليه‌السلام، آدمى نه تنها بايد از بدبينى مؤمنان به خود بيم داشته باشد بلكه بايد بكوشد خوش‌گمانى ديگران به او از ميان نرود (نهج‌البلاغة، حكمت 248)؛ </a:t>
            </a:r>
            <a:endParaRPr lang="fa-IR" sz="5400" dirty="0"/>
          </a:p>
        </p:txBody>
      </p:sp>
    </p:spTree>
    <p:extLst>
      <p:ext uri="{BB962C8B-B14F-4D97-AF65-F5344CB8AC3E}">
        <p14:creationId xmlns:p14="http://schemas.microsoft.com/office/powerpoint/2010/main" val="3348779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4400" dirty="0"/>
              <a:t>از جمله اينكه حاكمان بايد با احسان به مردم موجبات برقرارىِ حسن ظن دوجانبه را فراهم آورند (همان، نامه 53). با همه اينها، طبق حديثى از على عليه‌السلام، در صورت غلبه فساد بر جامعه، جايى براى حسن‌ظن نمی ماند؛ برعكس، در حالتى كه صلاح بر جامعه حاكم باشد، سوءظن از مصاديق ظلم است (حكمت 114؛ </a:t>
            </a:r>
            <a:endParaRPr lang="fa-IR" sz="4400" dirty="0"/>
          </a:p>
        </p:txBody>
      </p:sp>
    </p:spTree>
    <p:extLst>
      <p:ext uri="{BB962C8B-B14F-4D97-AF65-F5344CB8AC3E}">
        <p14:creationId xmlns:p14="http://schemas.microsoft.com/office/powerpoint/2010/main" val="225287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4800" dirty="0"/>
              <a:t>نيز براى روايتى از امام هادى عليه‌السلام در اين باره رجوع کنید به مجلسى، ج 72، ص 197). همچنين بنابر حديثى ديگر از على عليه‌السلام، از زمانهايى كه حسن‌ظن روا نيست، هنگام گزينش كارگزاران حكومتى است (نامه 53).</a:t>
            </a:r>
            <a:endParaRPr lang="fa-IR" sz="4800" dirty="0"/>
          </a:p>
        </p:txBody>
      </p:sp>
    </p:spTree>
    <p:extLst>
      <p:ext uri="{BB962C8B-B14F-4D97-AF65-F5344CB8AC3E}">
        <p14:creationId xmlns:p14="http://schemas.microsoft.com/office/powerpoint/2010/main" val="357682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4800" b="1" dirty="0"/>
              <a:t>حُسنِ ظَنّ ، </a:t>
            </a:r>
            <a:r>
              <a:rPr lang="fa-IR" sz="4800" dirty="0"/>
              <a:t>از صفات نيك و پسنديده اخلاقى، به معناى خوش‌بينى و گمان‌نيك در حق ديگران، در برابرِ سوءظن به معناى بدبينى و بدگمانى به ديگران. در قرآن كريم اين دو اصطلاح دقيقاً به همين شكل نيامده، </a:t>
            </a:r>
          </a:p>
        </p:txBody>
      </p:sp>
    </p:spTree>
    <p:extLst>
      <p:ext uri="{BB962C8B-B14F-4D97-AF65-F5344CB8AC3E}">
        <p14:creationId xmlns:p14="http://schemas.microsoft.com/office/powerpoint/2010/main" val="388683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Autofit/>
          </a:bodyPr>
          <a:lstStyle/>
          <a:p>
            <a:pPr algn="ctr"/>
            <a:r>
              <a:rPr lang="fa-IR" sz="4000" dirty="0"/>
              <a:t>طبق احاديث، حسن‌ظن به خدا به معناى اميد نبستن به غير خدا و ترس از گناهان خويشتن </a:t>
            </a:r>
            <a:r>
              <a:rPr lang="fa-IR" sz="1200" dirty="0"/>
              <a:t>(رجوع کنید به متقى، ج 3، ص 704؛ حرّعاملى، ج 15، ص230)، </a:t>
            </a:r>
            <a:r>
              <a:rPr lang="fa-IR" sz="4000" dirty="0"/>
              <a:t>با مفهوم رجا معنايى تقريباً يكسان دارد </a:t>
            </a:r>
            <a:r>
              <a:rPr lang="fa-IR" sz="1200" dirty="0"/>
              <a:t>(مجلسى، ج 67، ص 399). </a:t>
            </a:r>
            <a:r>
              <a:rPr lang="fa-IR" sz="4000" dirty="0"/>
              <a:t>شايد از همين‌روست كه در برخى كتابهاى اخلاقى و عرفانى، ذيل بحث رجا مطالبى ذكر شده كه ناظر به موضوع حسن ظن به خداوند است </a:t>
            </a:r>
            <a:r>
              <a:rPr lang="fa-IR" sz="1200" dirty="0"/>
              <a:t>(براى نمونه رجوع کنید به ابوطالب مكى، ج 1، ص 217ـ221؛ قشيرى، ص 202؛ غزالى، ج 4، ص 145؛ فتال نيشابورى، ج 2، ص 501ـ503)</a:t>
            </a:r>
            <a:endParaRPr lang="fa-IR" sz="1200" dirty="0"/>
          </a:p>
        </p:txBody>
      </p:sp>
    </p:spTree>
    <p:extLst>
      <p:ext uri="{BB962C8B-B14F-4D97-AF65-F5344CB8AC3E}">
        <p14:creationId xmlns:p14="http://schemas.microsoft.com/office/powerpoint/2010/main" val="1972960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Autofit/>
          </a:bodyPr>
          <a:lstStyle/>
          <a:p>
            <a:pPr algn="ctr"/>
            <a:r>
              <a:rPr lang="fa-IR" sz="4800" dirty="0"/>
              <a:t>مُفاد برخى احاديث، در عين حال كه مؤمنان را از سوءظن و بدگمانى به يكديگر بازمی دارد </a:t>
            </a:r>
            <a:r>
              <a:rPr lang="fa-IR" sz="1200" dirty="0"/>
              <a:t>(رجوع کنید به كلينى، ج 2، ص 362؛ ابن‌بابويه، 1362ش، ج 2، ص 624؛ مجلسى، ج 72، ص 194ـ 202)، </a:t>
            </a:r>
            <a:r>
              <a:rPr lang="fa-IR" sz="4800" dirty="0"/>
              <a:t>از آنان می خواهد از كارهايى كه سوءظن ديگران را برمی انگيزد، خوددارى كنند تا رذيلت اخلاقى تهمت، كه از نتايج سوءظن است، فراگير نشود </a:t>
            </a:r>
            <a:r>
              <a:rPr lang="fa-IR" sz="1200" dirty="0"/>
              <a:t>(نهج‌البلاغة، حكمت 159؛ نيز رجوع کنید به نراقى، ج 1، ص 318). </a:t>
            </a:r>
            <a:endParaRPr lang="fa-IR" sz="1200" dirty="0"/>
          </a:p>
        </p:txBody>
      </p:sp>
    </p:spTree>
    <p:extLst>
      <p:ext uri="{BB962C8B-B14F-4D97-AF65-F5344CB8AC3E}">
        <p14:creationId xmlns:p14="http://schemas.microsoft.com/office/powerpoint/2010/main" val="978481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Autofit/>
          </a:bodyPr>
          <a:lstStyle/>
          <a:p>
            <a:r>
              <a:rPr lang="fa-IR" sz="4400" dirty="0"/>
              <a:t>با اين حال مطابق برخى گزارشها، گاهى انسان براى احتياط و دورانديشى </a:t>
            </a:r>
            <a:r>
              <a:rPr lang="fa-IR" sz="1200" dirty="0"/>
              <a:t>(رجوع کنید به مُناوى، ج 3، ص 546) </a:t>
            </a:r>
            <a:r>
              <a:rPr lang="fa-IR" sz="4400" dirty="0"/>
              <a:t>و حفظ آبرو و مال خويش </a:t>
            </a:r>
            <a:r>
              <a:rPr lang="fa-IR" sz="1200" dirty="0"/>
              <a:t>(مجلسى، ج 74، ص158)</a:t>
            </a:r>
            <a:r>
              <a:rPr lang="fa-IR" sz="4400" dirty="0"/>
              <a:t> بايد به ديگران بدگمان باشد؛ لذا به نظر میرسد كه سوءظن در اين مورد مذموم نيست </a:t>
            </a:r>
            <a:r>
              <a:rPr lang="fa-IR" sz="1200" dirty="0"/>
              <a:t>(رجوع کنید به ابن‌جوزى، ذيل حجرات: 12؛ مناوى، همانجا).</a:t>
            </a:r>
            <a:r>
              <a:rPr lang="fa-IR" sz="4400" dirty="0"/>
              <a:t> همچنين به مؤمنان توصيه شده است كه در به‌جا آوردن حق بندگى خدا، به خود سوءظن داشته باشند </a:t>
            </a:r>
            <a:r>
              <a:rPr lang="fa-IR" sz="1100" dirty="0"/>
              <a:t>(نهج‌البلاغة، خطبه 176).</a:t>
            </a:r>
          </a:p>
          <a:p>
            <a:endParaRPr lang="fa-IR" sz="4400" dirty="0"/>
          </a:p>
        </p:txBody>
      </p:sp>
    </p:spTree>
    <p:extLst>
      <p:ext uri="{BB962C8B-B14F-4D97-AF65-F5344CB8AC3E}">
        <p14:creationId xmlns:p14="http://schemas.microsoft.com/office/powerpoint/2010/main" val="2109791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Autofit/>
          </a:bodyPr>
          <a:lstStyle/>
          <a:p>
            <a:pPr algn="ctr"/>
            <a:r>
              <a:rPr lang="fa-IR" sz="3600" dirty="0"/>
              <a:t>بنابر احاديث، حسن ظن به خدا بالاتر از همه عبادتهاست </a:t>
            </a:r>
            <a:r>
              <a:rPr lang="fa-IR" sz="1200" dirty="0"/>
              <a:t>(رجوع کنید به متقى، ج 3، ص 134؛ مجلسى، ج 51، ص 258). </a:t>
            </a:r>
            <a:r>
              <a:rPr lang="fa-IR" sz="3600" dirty="0"/>
              <a:t>از همين روست كه مردم براى نيل به اين صفت سخت تشويق و ترغيب شده‌اند و اين صفت در شمار حاجتهايى آمده است كه پيشوايان دين، در دعاهاى خويش، از درگاه خدا مسئلت كرده‌اند </a:t>
            </a:r>
            <a:r>
              <a:rPr lang="fa-IR" sz="1200" dirty="0"/>
              <a:t>(كلينى، ج 4، ص 433؛ ابن‌بابويه، 1363ش، ج 2، ص 3ـ4؛ مجلسى، ج 82، ص 231، ج 87، ص30، ج 88، ص 81) </a:t>
            </a:r>
            <a:r>
              <a:rPr lang="fa-IR" sz="3600" dirty="0"/>
              <a:t>و خير دنيا و آخرت </a:t>
            </a:r>
            <a:r>
              <a:rPr lang="fa-IR" sz="1200" dirty="0"/>
              <a:t>(كلينى، ج 2، ص 72) </a:t>
            </a:r>
            <a:r>
              <a:rPr lang="fa-IR" sz="3600" dirty="0"/>
              <a:t>و نيل بهشت </a:t>
            </a:r>
            <a:r>
              <a:rPr lang="fa-IR" sz="1200" dirty="0"/>
              <a:t>(فتال نيشابورى، ج 2، ص 503) </a:t>
            </a:r>
            <a:r>
              <a:rPr lang="fa-IR" sz="3600" dirty="0"/>
              <a:t>را از ثمرات آن دانسته‌اند.</a:t>
            </a:r>
            <a:endParaRPr lang="fa-IR" sz="3600" dirty="0"/>
          </a:p>
        </p:txBody>
      </p:sp>
    </p:spTree>
    <p:extLst>
      <p:ext uri="{BB962C8B-B14F-4D97-AF65-F5344CB8AC3E}">
        <p14:creationId xmlns:p14="http://schemas.microsoft.com/office/powerpoint/2010/main" val="2031259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81000" y="304800"/>
            <a:ext cx="8534400" cy="6019800"/>
          </a:xfrm>
        </p:spPr>
        <p:txBody>
          <a:bodyPr>
            <a:noAutofit/>
          </a:bodyPr>
          <a:lstStyle/>
          <a:p>
            <a:pPr algn="ctr"/>
            <a:r>
              <a:rPr lang="fa-IR" sz="4400" dirty="0"/>
              <a:t>حسن‌ظن و نقطه مقابل آن، سوءظن، در منابع اخلاقى و عرفانى به مناسبتهاى گوناگون، بحث و بررسى شده است. به نوشته ابوطالب مكّى </a:t>
            </a:r>
            <a:r>
              <a:rPr lang="fa-IR" sz="1000" dirty="0"/>
              <a:t>(ج 1، ص 219)، </a:t>
            </a:r>
            <a:r>
              <a:rPr lang="fa-IR" sz="4400" dirty="0"/>
              <a:t>علوّ سالك در مقام محبت، با ميزان اميدوارى و حسن‌ظن او به خدا رابطه مستقيم دارد. وى از نشانه‌هاى مؤمنان را سوءظن داشتن به خود و خوش‌گمان بودن به ديگران میداند و عكس اين حالت را سزاوار منافقان می شمارد </a:t>
            </a:r>
            <a:r>
              <a:rPr lang="fa-IR" sz="1200" dirty="0"/>
              <a:t>(همان، ج 1، ص 217).</a:t>
            </a:r>
            <a:endParaRPr lang="fa-IR" sz="1200" dirty="0"/>
          </a:p>
        </p:txBody>
      </p:sp>
    </p:spTree>
    <p:extLst>
      <p:ext uri="{BB962C8B-B14F-4D97-AF65-F5344CB8AC3E}">
        <p14:creationId xmlns:p14="http://schemas.microsoft.com/office/powerpoint/2010/main" val="219750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381000"/>
            <a:ext cx="8229600" cy="5943600"/>
          </a:xfrm>
        </p:spPr>
        <p:txBody>
          <a:bodyPr>
            <a:noAutofit/>
          </a:bodyPr>
          <a:lstStyle/>
          <a:p>
            <a:pPr algn="ctr"/>
            <a:r>
              <a:rPr lang="fa-IR" sz="4800" dirty="0"/>
              <a:t>ژنده‌پيل </a:t>
            </a:r>
            <a:r>
              <a:rPr lang="fa-IR" sz="1000" dirty="0"/>
              <a:t>(ص 94) </a:t>
            </a:r>
            <a:r>
              <a:rPr lang="fa-IR" sz="4800" dirty="0"/>
              <a:t>بازماندن سالك از طى طريق كمال را ناشى از حسن‌ظن و اعتماد مطلق به خود و سوءظن به خدا می داند كه به بروز رذيلت اخلاقىِ عُجب می انجامد. به نظر می رسد سوءظن آدمى به خداوند، از نداشتن معرفتِ صحيح به آن ذاتِ حكيم و قادر مطلق نشئت می گيرد </a:t>
            </a:r>
            <a:r>
              <a:rPr lang="fa-IR" sz="1200" dirty="0"/>
              <a:t>(رجوع کنید به طريحى، ذيل «ظنن»). </a:t>
            </a:r>
            <a:endParaRPr lang="fa-IR" sz="1200" dirty="0"/>
          </a:p>
        </p:txBody>
      </p:sp>
    </p:spTree>
    <p:extLst>
      <p:ext uri="{BB962C8B-B14F-4D97-AF65-F5344CB8AC3E}">
        <p14:creationId xmlns:p14="http://schemas.microsoft.com/office/powerpoint/2010/main" val="1072210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28600" y="228600"/>
            <a:ext cx="8686800" cy="6096000"/>
          </a:xfrm>
        </p:spPr>
        <p:txBody>
          <a:bodyPr>
            <a:noAutofit/>
          </a:bodyPr>
          <a:lstStyle/>
          <a:p>
            <a:pPr algn="ctr"/>
            <a:r>
              <a:rPr lang="fa-IR" sz="4400" dirty="0"/>
              <a:t>از سوى ديگر، نراقى </a:t>
            </a:r>
            <a:r>
              <a:rPr lang="fa-IR" sz="1200" dirty="0"/>
              <a:t>(ج 1، ص 316) </a:t>
            </a:r>
            <a:r>
              <a:rPr lang="fa-IR" sz="4400" dirty="0"/>
              <a:t>سوءظن را از رذايل و منشأ آن را قوه غضبيّه می داند و به باور وى، چنان‌كه حسن‌ظن ريشه در قوّت و ثبات نفس آدمى دارد، سوءظن از جُبن و ضعف نفس سرچشمه می گيرد. حارث محاسبى </a:t>
            </a:r>
            <a:r>
              <a:rPr lang="fa-IR" sz="1200" dirty="0"/>
              <a:t>(ص 151) </a:t>
            </a:r>
            <a:r>
              <a:rPr lang="fa-IR" sz="4400" dirty="0"/>
              <a:t>نيز سوءظن را از گناهان قلب می شمرد و پس از او غزالى </a:t>
            </a:r>
            <a:r>
              <a:rPr lang="fa-IR" sz="1200" dirty="0"/>
              <a:t>(ج 3، ص150) </a:t>
            </a:r>
            <a:r>
              <a:rPr lang="fa-IR" sz="4400" dirty="0"/>
              <a:t>آن را غيبت با قلب و همانند غيبت با زبان، حرام می شمارد. </a:t>
            </a:r>
            <a:endParaRPr lang="fa-IR" sz="4400" dirty="0"/>
          </a:p>
        </p:txBody>
      </p:sp>
    </p:spTree>
    <p:extLst>
      <p:ext uri="{BB962C8B-B14F-4D97-AF65-F5344CB8AC3E}">
        <p14:creationId xmlns:p14="http://schemas.microsoft.com/office/powerpoint/2010/main" val="2740732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762000" y="228600"/>
            <a:ext cx="8229600" cy="6019800"/>
          </a:xfrm>
        </p:spPr>
        <p:txBody>
          <a:bodyPr>
            <a:noAutofit/>
          </a:bodyPr>
          <a:lstStyle/>
          <a:p>
            <a:r>
              <a:rPr lang="fa-IR" sz="4800" dirty="0"/>
              <a:t>در سبب تحريم سوءظن هم برخى آورده‌اند كه چون فقط خدا از اسرار انسانها آگاه است، بنابراين كسى را شايستگى آن نيست كه در وجود كس ديگرى به امر سوء و زشتى معتقد شود، مگر آنكه آن زشتى بر او عيان شود و قابل تأويل به خير هم </a:t>
            </a:r>
            <a:r>
              <a:rPr lang="fa-IR" sz="4800" dirty="0" smtClean="0"/>
              <a:t>نباشد</a:t>
            </a:r>
          </a:p>
          <a:p>
            <a:r>
              <a:rPr lang="fa-IR" sz="4800" dirty="0" smtClean="0"/>
              <a:t> </a:t>
            </a:r>
            <a:r>
              <a:rPr lang="fa-IR" sz="1200" dirty="0"/>
              <a:t>(رجوع کنید به همانجا؛ شهيدثانى، ص40ـ41). </a:t>
            </a:r>
          </a:p>
          <a:p>
            <a:endParaRPr lang="fa-IR" sz="4800" dirty="0"/>
          </a:p>
        </p:txBody>
      </p:sp>
    </p:spTree>
    <p:extLst>
      <p:ext uri="{BB962C8B-B14F-4D97-AF65-F5344CB8AC3E}">
        <p14:creationId xmlns:p14="http://schemas.microsoft.com/office/powerpoint/2010/main" val="1228903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381000"/>
            <a:ext cx="8458200" cy="5943600"/>
          </a:xfrm>
        </p:spPr>
        <p:txBody>
          <a:bodyPr>
            <a:noAutofit/>
          </a:bodyPr>
          <a:lstStyle/>
          <a:p>
            <a:r>
              <a:rPr lang="fa-IR" sz="4800" dirty="0"/>
              <a:t>بنابراين، حسن‌ظن به ديگران يعنى تأويل افعال آنان به بهترين وجهِ ممكن و نه بر وجهِ فاسد </a:t>
            </a:r>
            <a:r>
              <a:rPr lang="fa-IR" sz="1200" dirty="0"/>
              <a:t>(نراقى، ج 1، ص320). </a:t>
            </a:r>
            <a:r>
              <a:rPr lang="fa-IR" sz="4800" dirty="0"/>
              <a:t>در منابع اخلاقى، به نتايج سوءظن هم اشاره شده كه غيبت و تجسس در امور ديگران از جمله آنهاست </a:t>
            </a:r>
            <a:r>
              <a:rPr lang="fa-IR" sz="1200" dirty="0"/>
              <a:t>(براى نمونه رجوع کنید به غزالى، ج 3، ص 151ـ152؛ شهيدثانى، ص 42؛ نراقى، همانجا). </a:t>
            </a:r>
            <a:r>
              <a:rPr lang="fa-IR" sz="4800" dirty="0"/>
              <a:t>همچنين براى درمان آن، مجموعه‌اى از راههاى نظرى و عملى ارائه شده است </a:t>
            </a:r>
            <a:r>
              <a:rPr lang="fa-IR" sz="900" dirty="0"/>
              <a:t>(رجوع کنید به شهيدثانى، ص 41ـ42؛ نراقى، ج 1، ص320).</a:t>
            </a:r>
            <a:endParaRPr lang="en-US" sz="900" dirty="0"/>
          </a:p>
          <a:p>
            <a:endParaRPr lang="fa-IR" sz="4800" dirty="0"/>
          </a:p>
        </p:txBody>
      </p:sp>
    </p:spTree>
    <p:extLst>
      <p:ext uri="{BB962C8B-B14F-4D97-AF65-F5344CB8AC3E}">
        <p14:creationId xmlns:p14="http://schemas.microsoft.com/office/powerpoint/2010/main" val="3474789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fa-IR" b="1" dirty="0"/>
              <a:t>آیا حسن ظن همیشه خوب است؟</a:t>
            </a:r>
            <a:r>
              <a:rPr lang="en-US" dirty="0"/>
              <a:t/>
            </a:r>
            <a:br>
              <a:rPr lang="en-US" dirty="0"/>
            </a:br>
            <a:endParaRPr lang="fa-IR" dirty="0"/>
          </a:p>
        </p:txBody>
      </p:sp>
      <p:sp>
        <p:nvSpPr>
          <p:cNvPr id="3" name="Content Placeholder 2"/>
          <p:cNvSpPr>
            <a:spLocks noGrp="1"/>
          </p:cNvSpPr>
          <p:nvPr>
            <p:ph idx="1"/>
          </p:nvPr>
        </p:nvSpPr>
        <p:spPr>
          <a:xfrm>
            <a:off x="228600" y="990600"/>
            <a:ext cx="8686800" cy="5334000"/>
          </a:xfrm>
        </p:spPr>
        <p:txBody>
          <a:bodyPr>
            <a:noAutofit/>
          </a:bodyPr>
          <a:lstStyle/>
          <a:p>
            <a:pPr algn="ctr"/>
            <a:r>
              <a:rPr lang="fa-IR" sz="3600" dirty="0" smtClean="0"/>
              <a:t>و </a:t>
            </a:r>
            <a:r>
              <a:rPr lang="fa-IR" sz="3600" dirty="0"/>
              <a:t>قال علی(علیه السلام) :" إِذَا اسْتَوْلَى الصَّلاَحُ عَلَى الزَّمَانِ وَأَهْلِهِ ثُمَّ أَسَاءَ رَجُلٌ الظَّنَّ بِرَجُلٍ لَمْ تَظْهَرْ مِنْهُ حوبةٌفَقَدْ ظَلَمَ! وَإِذَا اسْتَوْلَى الْفَسَادُ عَلَى الزَّمَانِ وأَهْلِهِ فَأَحْسَنَ رَجُلٌ الظَّنَّ بِرَجُلٍ فَقَدْ </a:t>
            </a:r>
            <a:r>
              <a:rPr lang="fa-IR" sz="3600" dirty="0" smtClean="0"/>
              <a:t>غَرَّرَ«</a:t>
            </a:r>
          </a:p>
          <a:p>
            <a:pPr algn="ctr"/>
            <a:r>
              <a:rPr lang="fa-IR" sz="1800" dirty="0" smtClean="0"/>
              <a:t>(</a:t>
            </a:r>
            <a:r>
              <a:rPr lang="fa-IR" sz="1800" dirty="0"/>
              <a:t>نهج البلاغه،حکمت </a:t>
            </a:r>
            <a:r>
              <a:rPr lang="fa-IR" sz="1800" dirty="0" smtClean="0"/>
              <a:t>/114)</a:t>
            </a:r>
            <a:r>
              <a:rPr lang="fa-IR" sz="3600" b="1" dirty="0" smtClean="0"/>
              <a:t>هنگامى </a:t>
            </a:r>
            <a:r>
              <a:rPr lang="fa-IR" sz="3600" b="1" dirty="0"/>
              <a:t>كه صلاح و نیكى بر زمان و مردم زمان گسترش یابد،دراین حال اگر كسى گمان بد به دیگرى ببرد كه از او گناهى ظاهر نشده به اوستم كرده است!و هنگامى كه فساد بر زمان و اهل زمان مستولى شود هر كسى‏گمان خوب به دیگرى ببرد خود را فریب داده است</a:t>
            </a:r>
            <a:endParaRPr lang="fa-IR" sz="3600" dirty="0"/>
          </a:p>
        </p:txBody>
      </p:sp>
    </p:spTree>
    <p:extLst>
      <p:ext uri="{BB962C8B-B14F-4D97-AF65-F5344CB8AC3E}">
        <p14:creationId xmlns:p14="http://schemas.microsoft.com/office/powerpoint/2010/main" val="456553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Autofit/>
          </a:bodyPr>
          <a:lstStyle/>
          <a:p>
            <a:pPr algn="ctr"/>
            <a:r>
              <a:rPr lang="fa-IR" sz="4800" dirty="0"/>
              <a:t>اما در آيه "إِنَّ الَّذِينَ جَاءُوا بِالْإِفْكِ عُصْبَةٌ مِّنكُمْ ۚ لَا تَحْسَبُوهُ شَرًّا لَّكُم ۖ بَلْ هُوَ خَيْرٌ لَّكُمْ ۚ لِكُلِّ امْرِئٍ مِّنْهُم مَّا اكْتَسَبَ مِنَ الْإِثْمِ ۚ وَالَّذِي تَوَلَّىٰ كِبْرَهُ مِنْهُمْ لَهُ عَذَابٌ عَظِيمٌ ﴿</a:t>
            </a:r>
            <a:r>
              <a:rPr lang="fa-IR" sz="4800" dirty="0">
                <a:hlinkClick r:id="rId2"/>
              </a:rPr>
              <a:t>١١</a:t>
            </a:r>
            <a:r>
              <a:rPr lang="fa-IR" sz="4800" dirty="0"/>
              <a:t>﴾ لَّوْلَا إِذْ سَمِعْتُمُوهُ ظَنَّ الْمُؤْمِنُونَ وَالْمُؤْمِنَاتُ بِأَنفُسِهِمْ خَيْرًا وَقَالُوا هَـٰذَا إِفْكٌ مُّبِينٌ ﴿</a:t>
            </a:r>
            <a:r>
              <a:rPr lang="fa-IR" sz="4800" dirty="0">
                <a:hlinkClick r:id="rId3"/>
              </a:rPr>
              <a:t>١٢</a:t>
            </a:r>
            <a:r>
              <a:rPr lang="fa-IR" sz="4800" dirty="0"/>
              <a:t>/النور﴾ </a:t>
            </a:r>
            <a:r>
              <a:rPr lang="fa-IR" sz="4800" dirty="0" smtClean="0"/>
              <a:t>"</a:t>
            </a:r>
            <a:r>
              <a:rPr lang="fa-IR" sz="4800" dirty="0"/>
              <a:t>به «ظنّ خير» </a:t>
            </a:r>
          </a:p>
        </p:txBody>
      </p:sp>
    </p:spTree>
    <p:extLst>
      <p:ext uri="{BB962C8B-B14F-4D97-AF65-F5344CB8AC3E}">
        <p14:creationId xmlns:p14="http://schemas.microsoft.com/office/powerpoint/2010/main" val="4155335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4400" dirty="0"/>
              <a:t>این مطلب مربوط به زمانی است که چهره اسلام در محیط نمایان باشد وغالب مردم راه صلاح بپویند؛اما زمانی که فساد غالب بر زمان شد و اکثر مردم به راه خلاف می روند حسن ظن نسبت به افراد سبب می شود انسان خودش را فریب دهد وباید جانب احتیاط را نگه دارد تا گرفتار توطئه ها و مفسده ها نگردد</a:t>
            </a:r>
            <a:endParaRPr lang="fa-IR" sz="4400" dirty="0"/>
          </a:p>
        </p:txBody>
      </p:sp>
    </p:spTree>
    <p:extLst>
      <p:ext uri="{BB962C8B-B14F-4D97-AF65-F5344CB8AC3E}">
        <p14:creationId xmlns:p14="http://schemas.microsoft.com/office/powerpoint/2010/main" val="230722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Autofit/>
          </a:bodyPr>
          <a:lstStyle/>
          <a:p>
            <a:pPr algn="ctr"/>
            <a:r>
              <a:rPr lang="fa-IR" sz="5400" dirty="0"/>
              <a:t>این بدان معنا نیست که انسان سوء ظن خود را به اشخاص آشکار سازد و آنها را متهم کند، بلکه منظور این است که بدون اینکه عکس العمل منفی که سبب اهانت به مۆمن می شود ظاهر سازد، در عمل جانب احتیاط را از دست ندهد</a:t>
            </a:r>
            <a:endParaRPr lang="fa-IR" sz="5400" dirty="0"/>
          </a:p>
        </p:txBody>
      </p:sp>
    </p:spTree>
    <p:extLst>
      <p:ext uri="{BB962C8B-B14F-4D97-AF65-F5344CB8AC3E}">
        <p14:creationId xmlns:p14="http://schemas.microsoft.com/office/powerpoint/2010/main" val="2380460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4800" dirty="0"/>
              <a:t>گاه افرادی که در یک زمان زندگی می کنند با هم متفاوتند،برخی سوابق خوبی دارند که باید به آنها حسن ظن داشت  و برخی دارای سوابق سوء هستند که باید در مورد آنان جانب احتیاط را رعایت کرد.بنابراین معیار، فساد تمام مردم زمین نیست </a:t>
            </a:r>
            <a:endParaRPr lang="fa-IR" sz="4800" dirty="0"/>
          </a:p>
        </p:txBody>
      </p:sp>
    </p:spTree>
    <p:extLst>
      <p:ext uri="{BB962C8B-B14F-4D97-AF65-F5344CB8AC3E}">
        <p14:creationId xmlns:p14="http://schemas.microsoft.com/office/powerpoint/2010/main" val="576080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4400" dirty="0"/>
              <a:t>این سخن در روابط ملت ها و دولت ها نیز کاملاً صادق است؛ هرگاه دولت های ستمگری که غالباً برای حفظ منافع خود حقوق دیگران را زیر پا می گذارند در باغ سبز به ما نشان بدهند هرگز نباید کار آنها را حمل بر صحت کنیم ،بلکه باید فرض بر این باشد که آنان برای فریب ما دامی گسترده اند</a:t>
            </a:r>
            <a:endParaRPr lang="fa-IR" sz="4400" dirty="0"/>
          </a:p>
        </p:txBody>
      </p:sp>
    </p:spTree>
    <p:extLst>
      <p:ext uri="{BB962C8B-B14F-4D97-AF65-F5344CB8AC3E}">
        <p14:creationId xmlns:p14="http://schemas.microsoft.com/office/powerpoint/2010/main" val="3350616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3600" dirty="0"/>
              <a:t>بدگمانی حکایت از بد دلی دارد.قلبی که صفت بخل،حسد، کبرو...را در خود دارد چگونه ممکن است که نسبت به دیگران خوش بین باشد.از کوزه همان تراود که در اوست ،دلهای متکبر وجبار اعمال برادران ایمانی را حمل به صحت و سلامت نمی کنند و بلکه همه را حمل بر فساد و خلاف می کنند.باید توجه داشت که نبود حسن ظن مربوط به نبود ایمان و تقواست و الا چطور ممکن است کسی قلب خاشع و لبریز از ایمان داشته باشد و بدون جهت به این و آن بدگمان باشد</a:t>
            </a:r>
            <a:endParaRPr lang="en-US" sz="3600" dirty="0"/>
          </a:p>
          <a:p>
            <a:pPr algn="ctr"/>
            <a:endParaRPr lang="fa-IR" sz="3600" dirty="0"/>
          </a:p>
        </p:txBody>
      </p:sp>
    </p:spTree>
    <p:extLst>
      <p:ext uri="{BB962C8B-B14F-4D97-AF65-F5344CB8AC3E}">
        <p14:creationId xmlns:p14="http://schemas.microsoft.com/office/powerpoint/2010/main" val="537837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Autofit/>
          </a:bodyPr>
          <a:lstStyle/>
          <a:p>
            <a:pPr algn="ctr"/>
            <a:r>
              <a:rPr lang="fa-IR" sz="3200" dirty="0"/>
              <a:t>در روایات اسلامی نیز تأکید شده که کار برادر مسلمانت را حمل بر صحت کن و از سوء ظن بپرهیز،در حدیثی از امیرمۆمنان می خوانیم:" ضَعْ‏ أَمْرَ أَخِیكَ‏ عَلَى أَحْسَنِهِ حَتَّى یَأْتِیَكَ مَا یَغْلِبُكَ مِنْهُ وَ لَا تَظُنَّنَّ بِكَلِمَةٍ خَرَجَتْ مِنْ أَخِیكَ سُوءاً وَ أَنْتَ تَجِدُ لَهَا فِی الْخَیْرِ مَحْمِلًا</a:t>
            </a:r>
            <a:r>
              <a:rPr lang="fa-IR" sz="3200" dirty="0" smtClean="0"/>
              <a:t>.«</a:t>
            </a:r>
          </a:p>
          <a:p>
            <a:pPr algn="ctr"/>
            <a:r>
              <a:rPr lang="fa-IR" sz="3200" dirty="0" smtClean="0"/>
              <a:t>(</a:t>
            </a:r>
            <a:r>
              <a:rPr lang="fa-IR" sz="3200" dirty="0"/>
              <a:t>الکافی، ج2، </a:t>
            </a:r>
            <a:r>
              <a:rPr lang="fa-IR" sz="3200" dirty="0" smtClean="0"/>
              <a:t>ص362</a:t>
            </a:r>
          </a:p>
          <a:p>
            <a:pPr algn="ctr"/>
            <a:r>
              <a:rPr lang="fa-IR" sz="3200" b="1" dirty="0" smtClean="0"/>
              <a:t>عمل </a:t>
            </a:r>
            <a:r>
              <a:rPr lang="fa-IR" sz="3200" b="1" dirty="0"/>
              <a:t>برادر مسلمانت را بر نیکوترین وجه ممکن </a:t>
            </a:r>
            <a:endParaRPr lang="fa-IR" sz="3200" b="1" dirty="0" smtClean="0"/>
          </a:p>
          <a:p>
            <a:pPr algn="ctr"/>
            <a:r>
              <a:rPr lang="fa-IR" sz="3200" b="1" dirty="0" smtClean="0"/>
              <a:t>حمل </a:t>
            </a:r>
            <a:r>
              <a:rPr lang="fa-IR" sz="3200" b="1" dirty="0"/>
              <a:t>کن </a:t>
            </a:r>
            <a:r>
              <a:rPr lang="fa-IR" sz="3200" b="1" dirty="0" smtClean="0"/>
              <a:t>مگر </a:t>
            </a:r>
            <a:r>
              <a:rPr lang="fa-IR" sz="3200" b="1" dirty="0"/>
              <a:t>اینکه دلیلی بر خلاف آن قائم شود وهرگز نسبت به سخنی که از برادر مسلمانت صادر شده گمان بد مبر و مادامی که می توانی محمل نیکی برای آن بیابی حمل بر صحت کن</a:t>
            </a:r>
            <a:endParaRPr lang="fa-IR" sz="3200" dirty="0"/>
          </a:p>
        </p:txBody>
      </p:sp>
    </p:spTree>
    <p:extLst>
      <p:ext uri="{BB962C8B-B14F-4D97-AF65-F5344CB8AC3E}">
        <p14:creationId xmlns:p14="http://schemas.microsoft.com/office/powerpoint/2010/main" val="851304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Autofit/>
          </a:bodyPr>
          <a:lstStyle/>
          <a:p>
            <a:pPr algn="ctr"/>
            <a:r>
              <a:rPr lang="fa-IR" sz="5400" dirty="0"/>
              <a:t>در جای دیگر می فرمایند:" وَ قَالَ علی (علیه السلام)‏ لَیْسَ‏ مِنَ الْعَدْلِ‏ الْقَضَاءُ عَلَى الثِّقَةِ بِالظَّن</a:t>
            </a:r>
            <a:r>
              <a:rPr lang="fa-IR" sz="5400" dirty="0" smtClean="0"/>
              <a:t>‏«</a:t>
            </a:r>
          </a:p>
          <a:p>
            <a:pPr algn="ctr"/>
            <a:r>
              <a:rPr lang="fa-IR" sz="1600" dirty="0" smtClean="0"/>
              <a:t>(نهج </a:t>
            </a:r>
            <a:r>
              <a:rPr lang="fa-IR" sz="1600" dirty="0"/>
              <a:t>البلاغه،حکمت 220</a:t>
            </a:r>
            <a:r>
              <a:rPr lang="en-US" sz="1600" dirty="0"/>
              <a:t>.</a:t>
            </a:r>
          </a:p>
          <a:p>
            <a:pPr algn="ctr"/>
            <a:r>
              <a:rPr lang="fa-IR" sz="5400" b="1" dirty="0" smtClean="0"/>
              <a:t>داورى </a:t>
            </a:r>
            <a:r>
              <a:rPr lang="fa-IR" sz="5400" b="1" dirty="0"/>
              <a:t>در حق افراد مورد اطمینان،با تكیه بر گمان از عدالت دوراست</a:t>
            </a:r>
            <a:endParaRPr lang="fa-IR" sz="5400" dirty="0"/>
          </a:p>
        </p:txBody>
      </p:sp>
    </p:spTree>
    <p:extLst>
      <p:ext uri="{BB962C8B-B14F-4D97-AF65-F5344CB8AC3E}">
        <p14:creationId xmlns:p14="http://schemas.microsoft.com/office/powerpoint/2010/main" val="1280843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28600" y="152400"/>
            <a:ext cx="8763000" cy="6172200"/>
          </a:xfrm>
        </p:spPr>
        <p:txBody>
          <a:bodyPr>
            <a:noAutofit/>
          </a:bodyPr>
          <a:lstStyle/>
          <a:p>
            <a:pPr algn="ctr"/>
            <a:r>
              <a:rPr lang="fa-IR" sz="6600" dirty="0"/>
              <a:t>قال علی(علیه السلام):"سوء الظنّ‏ بالمحسن‏ شرّ الإثم و أقبح </a:t>
            </a:r>
            <a:r>
              <a:rPr lang="fa-IR" sz="6600" dirty="0" smtClean="0"/>
              <a:t>الظّلم</a:t>
            </a:r>
            <a:r>
              <a:rPr lang="fa-IR" sz="2400" dirty="0"/>
              <a:t>"( غررالحکم و دررالکلم ،ص399</a:t>
            </a:r>
            <a:r>
              <a:rPr lang="en-US" sz="9600" dirty="0"/>
              <a:t>.</a:t>
            </a:r>
          </a:p>
          <a:p>
            <a:pPr algn="ctr"/>
            <a:r>
              <a:rPr lang="fa-IR" sz="6600" dirty="0" smtClean="0"/>
              <a:t>‏</a:t>
            </a:r>
            <a:r>
              <a:rPr lang="en-US" sz="6600" dirty="0" smtClean="0"/>
              <a:t> </a:t>
            </a:r>
            <a:r>
              <a:rPr lang="fa-IR" sz="5400" b="1" dirty="0"/>
              <a:t>بدگمانی به انسان شریف و با فضیلت بدترین گناه وزشت ترین ستم است</a:t>
            </a:r>
            <a:endParaRPr lang="fa-IR" sz="5400" dirty="0"/>
          </a:p>
        </p:txBody>
      </p:sp>
    </p:spTree>
    <p:extLst>
      <p:ext uri="{BB962C8B-B14F-4D97-AF65-F5344CB8AC3E}">
        <p14:creationId xmlns:p14="http://schemas.microsoft.com/office/powerpoint/2010/main" val="465339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228600"/>
            <a:ext cx="8229600" cy="6096000"/>
          </a:xfrm>
        </p:spPr>
        <p:txBody>
          <a:bodyPr>
            <a:noAutofit/>
          </a:bodyPr>
          <a:lstStyle/>
          <a:p>
            <a:pPr algn="ctr"/>
            <a:r>
              <a:rPr lang="fa-IR" sz="3600" dirty="0"/>
              <a:t>در روایت است که رسول خدا(صلی الله علیه و آله) با همسر خودشان صفیه دختر حی بن اخطب صحبت می کردند در این هنگام مردی از انصار از کنار آن حضرت عبور کرد و ظاهراً به گونه خاصی به آن حضرت نگریست.پیامبر او را صدا زدند و فرمودند :این زن همسر من صفیه است.پاسخ داد آیا کسی می تواند به شما غیر خوبی ظن دیگری داشته باشد.رسول الله فرمودند:شیطان همانند خونی که در رگهای بدن انسان در جریان است در وجود فرزندان آدم جریان دارد ترسیدم که در وجود تو نیز داخل شده باشد.( جامع السعادات،ج1،ص283</a:t>
            </a:r>
            <a:endParaRPr lang="fa-IR" sz="3600" dirty="0"/>
          </a:p>
        </p:txBody>
      </p:sp>
    </p:spTree>
    <p:extLst>
      <p:ext uri="{BB962C8B-B14F-4D97-AF65-F5344CB8AC3E}">
        <p14:creationId xmlns:p14="http://schemas.microsoft.com/office/powerpoint/2010/main" val="2197093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1600200"/>
            <a:ext cx="8229600" cy="4724400"/>
          </a:xfrm>
        </p:spPr>
        <p:txBody>
          <a:bodyPr>
            <a:normAutofit/>
          </a:bodyPr>
          <a:lstStyle/>
          <a:p>
            <a:pPr algn="ctr"/>
            <a:r>
              <a:rPr lang="fa-IR" sz="3200" b="1" dirty="0"/>
              <a:t>ما نگوییم بد ومیل به ناحق نکنیم </a:t>
            </a:r>
            <a:endParaRPr lang="en-US" sz="3200" dirty="0"/>
          </a:p>
          <a:p>
            <a:pPr algn="ctr"/>
            <a:r>
              <a:rPr lang="fa-IR" sz="3200" b="1" dirty="0"/>
              <a:t>جامه کس سیه ودلق خود ازرق نکنیم</a:t>
            </a:r>
            <a:endParaRPr lang="en-US" sz="3200" dirty="0"/>
          </a:p>
          <a:p>
            <a:pPr algn="ctr"/>
            <a:r>
              <a:rPr lang="en-US" sz="3200" b="1" dirty="0"/>
              <a:t>              </a:t>
            </a:r>
            <a:r>
              <a:rPr lang="fa-IR" sz="3200" b="1" dirty="0"/>
              <a:t>عیب درویش وتوانگر به کم وبیش بد است </a:t>
            </a:r>
            <a:endParaRPr lang="en-US" sz="3200" dirty="0"/>
          </a:p>
          <a:p>
            <a:pPr algn="ctr"/>
            <a:r>
              <a:rPr lang="fa-IR" sz="3200" b="1" dirty="0"/>
              <a:t> کار بد مصلحت آن است که مطلق نکنیم</a:t>
            </a:r>
            <a:endParaRPr lang="en-US" sz="3200" dirty="0"/>
          </a:p>
          <a:p>
            <a:pPr algn="ctr"/>
            <a:r>
              <a:rPr lang="en-US" sz="3200" b="1" dirty="0"/>
              <a:t>              </a:t>
            </a:r>
            <a:r>
              <a:rPr lang="fa-IR" sz="3200" b="1" dirty="0"/>
              <a:t>گر بدی گفت حسودی ورفیقی رنجید </a:t>
            </a:r>
            <a:endParaRPr lang="en-US" sz="3200" dirty="0"/>
          </a:p>
          <a:p>
            <a:pPr algn="ctr"/>
            <a:r>
              <a:rPr lang="fa-IR" sz="3200" b="1" dirty="0"/>
              <a:t>گو تو خوش باش که ما گوش به احمق نکنیم</a:t>
            </a:r>
            <a:endParaRPr lang="en-US" sz="3200" dirty="0"/>
          </a:p>
          <a:p>
            <a:pPr algn="ctr"/>
            <a:endParaRPr lang="fa-IR" sz="3200" dirty="0"/>
          </a:p>
        </p:txBody>
      </p:sp>
    </p:spTree>
    <p:extLst>
      <p:ext uri="{BB962C8B-B14F-4D97-AF65-F5344CB8AC3E}">
        <p14:creationId xmlns:p14="http://schemas.microsoft.com/office/powerpoint/2010/main" val="97281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6200"/>
            <a:ext cx="8229600" cy="6248400"/>
          </a:xfrm>
        </p:spPr>
        <p:txBody>
          <a:bodyPr>
            <a:noAutofit/>
          </a:bodyPr>
          <a:lstStyle/>
          <a:p>
            <a:pPr algn="ctr" rtl="1"/>
            <a:r>
              <a:rPr lang="fa-IR" sz="3600" dirty="0" smtClean="0"/>
              <a:t>ترجمه:</a:t>
            </a:r>
          </a:p>
          <a:p>
            <a:pPr algn="ctr" rtl="1"/>
            <a:r>
              <a:rPr lang="fa-IR" sz="3600" dirty="0" smtClean="0"/>
              <a:t>مسلّماً </a:t>
            </a:r>
            <a:r>
              <a:rPr lang="fa-IR" sz="3600" dirty="0"/>
              <a:t>کسانی که آن تهمت عظیم را عنوان کردند گروهی (متشکّل و توطئه‌گر) از شما بودند؛ امّا گمان نکنید این ماجرا برای شما بد است، بلکه خیر شما در آن است؛ آنها هر کدام سهم خود را از این گناهی که مرتکب شدند دارند؛ و از آنان کسی که بخش مهمّ آن را بر عهده داشت عذاب عظیمی برای اوست! </a:t>
            </a:r>
            <a:endParaRPr lang="en-US" sz="3600" dirty="0"/>
          </a:p>
          <a:p>
            <a:pPr algn="ctr" rtl="1"/>
            <a:r>
              <a:rPr lang="en-US" sz="3600" dirty="0"/>
              <a:t> </a:t>
            </a:r>
            <a:r>
              <a:rPr lang="fa-IR" sz="3600" dirty="0"/>
              <a:t>چرا هنگامی که این (تهمت) را شنیدید، مردان و زنان با ایمان نسبت به خود (و کسی که همچون خود آنها بود) گمان خیر نبردند و نگفتند این دروغی بزرگ و آشکار است؟! </a:t>
            </a:r>
            <a:endParaRPr lang="en-US" sz="3600" dirty="0"/>
          </a:p>
          <a:p>
            <a:pPr algn="ctr"/>
            <a:endParaRPr lang="fa-IR" sz="3600" dirty="0"/>
          </a:p>
        </p:txBody>
      </p:sp>
    </p:spTree>
    <p:extLst>
      <p:ext uri="{BB962C8B-B14F-4D97-AF65-F5344CB8AC3E}">
        <p14:creationId xmlns:p14="http://schemas.microsoft.com/office/powerpoint/2010/main" val="865575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ولایت\emamkhomeyni\Photo Noorozahra (19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645379" y="5934670"/>
            <a:ext cx="5498621" cy="923330"/>
          </a:xfrm>
          <a:prstGeom prst="rect">
            <a:avLst/>
          </a:prstGeom>
          <a:noFill/>
        </p:spPr>
        <p:txBody>
          <a:bodyPr wrap="none">
            <a:spAutoFit/>
          </a:bodyPr>
          <a:lstStyle/>
          <a:p>
            <a:pPr algn="ctr" rtl="1">
              <a:defRPr/>
            </a:pPr>
            <a:r>
              <a:rPr lang="fa-I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cs typeface="Arial" charset="0"/>
              </a:rPr>
              <a:t>شادی روح امام </a:t>
            </a:r>
            <a:r>
              <a:rPr lang="fa-IR" sz="5400" b="1" dirty="0">
                <a:ln w="17780" cmpd="sng">
                  <a:solidFill>
                    <a:srgbClr val="FFFFFF"/>
                  </a:solidFill>
                  <a:prstDash val="solid"/>
                  <a:miter lim="800000"/>
                </a:ln>
                <a:solidFill>
                  <a:srgbClr val="FF0000"/>
                </a:solidFill>
                <a:effectLst>
                  <a:outerShdw blurRad="50800" algn="tl" rotWithShape="0">
                    <a:srgbClr val="000000"/>
                  </a:outerShdw>
                </a:effectLst>
                <a:latin typeface="Arial" charset="0"/>
                <a:cs typeface="Arial" charset="0"/>
              </a:rPr>
              <a:t>صلوات</a:t>
            </a:r>
            <a:endParaRPr lang="en-US" sz="5400" b="1" dirty="0">
              <a:ln w="17780" cmpd="sng">
                <a:solidFill>
                  <a:srgbClr val="FFFFFF"/>
                </a:solidFill>
                <a:prstDash val="solid"/>
                <a:miter lim="800000"/>
              </a:ln>
              <a:solidFill>
                <a:srgbClr val="FF0000"/>
              </a:solidFill>
              <a:effectLst>
                <a:outerShdw blurRad="50800" algn="tl" rotWithShape="0">
                  <a:srgbClr val="000000"/>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85800"/>
            <a:ext cx="9144000" cy="6172200"/>
          </a:xfrm>
          <a:prstGeom prst="rect">
            <a:avLst/>
          </a:prstGeom>
        </p:spPr>
      </p:pic>
    </p:spTree>
    <p:extLst>
      <p:ext uri="{BB962C8B-B14F-4D97-AF65-F5344CB8AC3E}">
        <p14:creationId xmlns:p14="http://schemas.microsoft.com/office/powerpoint/2010/main" val="56239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5400" dirty="0"/>
              <a:t>و در برابر آن، در آيه وَيُعَذِّبَ الْمُنَافِقِينَ وَالْمُنَافِقَاتِ وَالْمُشْرِكِينَ وَالْمُشْرِكَاتِ الظَّانِّينَ بِاللَّـهِ ظَنَّ السَّوْءِ ۚ عَلَيْهِمْ دَائِرَةُ السَّوْءِ ۖ وَغَضِبَ اللَّـهُ عَلَيْهِمْ وَلَعَنَهُمْ وَأَعَدَّ لَهُمْ جَهَنَّمَ ۖ وَسَاءَتْ مَصِيرًا ﴿فتح/</a:t>
            </a:r>
            <a:r>
              <a:rPr lang="fa-IR" sz="5400" dirty="0">
                <a:hlinkClick r:id="rId2"/>
              </a:rPr>
              <a:t>٦</a:t>
            </a:r>
            <a:r>
              <a:rPr lang="fa-IR" sz="5400" dirty="0"/>
              <a:t>﴾</a:t>
            </a:r>
            <a:r>
              <a:rPr lang="en-US" sz="5400" dirty="0"/>
              <a:t>"</a:t>
            </a:r>
            <a:r>
              <a:rPr lang="fa-IR" sz="5400" dirty="0"/>
              <a:t> </a:t>
            </a:r>
          </a:p>
        </p:txBody>
      </p:sp>
    </p:spTree>
    <p:extLst>
      <p:ext uri="{BB962C8B-B14F-4D97-AF65-F5344CB8AC3E}">
        <p14:creationId xmlns:p14="http://schemas.microsoft.com/office/powerpoint/2010/main" val="874869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4000" dirty="0" smtClean="0"/>
              <a:t>ترجمه:</a:t>
            </a:r>
          </a:p>
          <a:p>
            <a:pPr algn="ctr"/>
            <a:r>
              <a:rPr lang="fa-IR" sz="4000" dirty="0"/>
              <a:t>(نیز) مردان و زنان منافق و مردان و زنان مشرک را که به خدا گمان بد می‌برند مجازات کند؛ (آری) حوادث ناگواری (که برای مؤمنان انتظار می‌کشند) تنها بر خودشان نازل می‌شود! خداوند بر آنان غضب کرده و از رحمت خود دورشان ساخته و جهنم را برای آنان آماده کرده؛ و چه بد سرانجامی است"</a:t>
            </a:r>
          </a:p>
        </p:txBody>
      </p:sp>
    </p:spTree>
    <p:extLst>
      <p:ext uri="{BB962C8B-B14F-4D97-AF65-F5344CB8AC3E}">
        <p14:creationId xmlns:p14="http://schemas.microsoft.com/office/powerpoint/2010/main" val="1566044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6600" dirty="0" smtClean="0"/>
              <a:t>بَلْ </a:t>
            </a:r>
            <a:r>
              <a:rPr lang="fa-IR" sz="6600" dirty="0"/>
              <a:t>ظَنَنتُمْ أَن لَّن يَنقَلِبَ الرَّسُولُ وَالْمُؤْمِنُونَ إِلَىٰ أَهْلِيهِمْ أَبَدًا وَزُيِّنَ ذَٰلِكَ فِي قُلُوبِكُمْ وَظَنَنتُمْ ظَنَّ السَّوْءِ وَكُنتُمْ قَوْمًا بُورًا ﴿</a:t>
            </a:r>
            <a:r>
              <a:rPr lang="fa-IR" sz="6600" dirty="0">
                <a:hlinkClick r:id="rId2"/>
              </a:rPr>
              <a:t>١٢</a:t>
            </a:r>
            <a:r>
              <a:rPr lang="fa-IR" sz="6600" dirty="0"/>
              <a:t>/فتح﴾</a:t>
            </a:r>
            <a:r>
              <a:rPr lang="en-US" sz="6600" dirty="0"/>
              <a:t>"</a:t>
            </a:r>
            <a:endParaRPr lang="fa-IR" sz="6600" dirty="0"/>
          </a:p>
        </p:txBody>
      </p:sp>
    </p:spTree>
    <p:extLst>
      <p:ext uri="{BB962C8B-B14F-4D97-AF65-F5344CB8AC3E}">
        <p14:creationId xmlns:p14="http://schemas.microsoft.com/office/powerpoint/2010/main" val="1322489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04088"/>
            <a:ext cx="8229600" cy="5620512"/>
          </a:xfrm>
        </p:spPr>
        <p:txBody>
          <a:bodyPr>
            <a:normAutofit/>
          </a:bodyPr>
          <a:lstStyle/>
          <a:p>
            <a:pPr algn="ctr"/>
            <a:r>
              <a:rPr lang="fa-IR" sz="4800" dirty="0" smtClean="0"/>
              <a:t>ترجمه:</a:t>
            </a:r>
          </a:p>
          <a:p>
            <a:pPr algn="ctr"/>
            <a:r>
              <a:rPr lang="fa-IR" sz="4800" dirty="0"/>
              <a:t>ولی شما گمان کردید پیامبر و مؤمنان هرگز به خانواده‌های خود بازنخواهند گشت؛ و این (پندار غلط) در دلهای شما زینت یافته بود و گمان بد کردید؛ و سرانجام (در دام شیطان افتادید و) هلاک شدید! </a:t>
            </a:r>
          </a:p>
        </p:txBody>
      </p:sp>
    </p:spTree>
    <p:extLst>
      <p:ext uri="{BB962C8B-B14F-4D97-AF65-F5344CB8AC3E}">
        <p14:creationId xmlns:p14="http://schemas.microsoft.com/office/powerpoint/2010/main" val="28807205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741</TotalTime>
  <Words>2866</Words>
  <Application>Microsoft Office PowerPoint</Application>
  <PresentationFormat>On-screen Show (4:3)</PresentationFormat>
  <Paragraphs>75</Paragraphs>
  <Slides>51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B Mitra</vt:lpstr>
      <vt:lpstr>B Titr</vt:lpstr>
      <vt:lpstr>Calibri</vt:lpstr>
      <vt:lpstr>Constantia</vt:lpstr>
      <vt:lpstr>Majalla UI</vt:lpstr>
      <vt:lpstr>Traditional Arabic</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آیا حسن ظن همیشه خوب است؟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iran</dc:creator>
  <cp:lastModifiedBy>fatemeh</cp:lastModifiedBy>
  <cp:revision>283</cp:revision>
  <dcterms:created xsi:type="dcterms:W3CDTF">2012-05-01T14:37:37Z</dcterms:created>
  <dcterms:modified xsi:type="dcterms:W3CDTF">2014-06-27T14:13:12Z</dcterms:modified>
</cp:coreProperties>
</file>