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88" r:id="rId8"/>
    <p:sldId id="262" r:id="rId9"/>
    <p:sldId id="289" r:id="rId10"/>
    <p:sldId id="263" r:id="rId11"/>
    <p:sldId id="264" r:id="rId12"/>
    <p:sldId id="265" r:id="rId13"/>
    <p:sldId id="266" r:id="rId14"/>
    <p:sldId id="267" r:id="rId15"/>
    <p:sldId id="290" r:id="rId16"/>
    <p:sldId id="268" r:id="rId17"/>
    <p:sldId id="270" r:id="rId18"/>
    <p:sldId id="291" r:id="rId19"/>
    <p:sldId id="269" r:id="rId20"/>
    <p:sldId id="292"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93" r:id="rId38"/>
    <p:sldId id="287"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9" autoAdjust="0"/>
    <p:restoredTop sz="86357" autoAdjust="0"/>
  </p:normalViewPr>
  <p:slideViewPr>
    <p:cSldViewPr snapToGrid="0">
      <p:cViewPr varScale="1">
        <p:scale>
          <a:sx n="70" d="100"/>
          <a:sy n="70" d="100"/>
        </p:scale>
        <p:origin x="84" y="192"/>
      </p:cViewPr>
      <p:guideLst/>
    </p:cSldViewPr>
  </p:slideViewPr>
  <p:outlineViewPr>
    <p:cViewPr>
      <p:scale>
        <a:sx n="33" d="100"/>
        <a:sy n="33" d="100"/>
      </p:scale>
      <p:origin x="0" y="-4625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6/20/2015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6/20/2015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6/20/2015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6/20/2015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6/20/2015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668740"/>
            <a:ext cx="7766936" cy="4039738"/>
          </a:xfrm>
        </p:spPr>
        <p:txBody>
          <a:bodyPr/>
          <a:lstStyle/>
          <a:p>
            <a:pPr algn="ctr"/>
            <a:r>
              <a:rPr lang="fa-IR" sz="6000" b="0" kern="1200" dirty="0" smtClean="0">
                <a:solidFill>
                  <a:schemeClr val="accent1">
                    <a:lumMod val="75000"/>
                  </a:schemeClr>
                </a:solidFill>
                <a:effectLst/>
              </a:rPr>
              <a:t/>
            </a:r>
            <a:br>
              <a:rPr lang="fa-IR" sz="6000" b="0" kern="1200" dirty="0" smtClean="0">
                <a:solidFill>
                  <a:schemeClr val="accent1">
                    <a:lumMod val="75000"/>
                  </a:schemeClr>
                </a:solidFill>
                <a:effectLst/>
              </a:rPr>
            </a:br>
            <a:r>
              <a:rPr lang="fa-IR" sz="6000" b="0" kern="1200" dirty="0" smtClean="0">
                <a:solidFill>
                  <a:schemeClr val="accent1">
                    <a:lumMod val="75000"/>
                  </a:schemeClr>
                </a:solidFill>
                <a:effectLst/>
              </a:rPr>
              <a:t>تفسیر </a:t>
            </a:r>
            <a:r>
              <a:rPr lang="fa-IR" sz="6000" b="0" kern="1200" dirty="0" smtClean="0">
                <a:solidFill>
                  <a:schemeClr val="accent1">
                    <a:lumMod val="75000"/>
                  </a:schemeClr>
                </a:solidFill>
                <a:effectLst/>
              </a:rPr>
              <a:t>سوره تغابن بر اساس تفسیر هدایت و اشنائی با قران شهید </a:t>
            </a:r>
            <a:r>
              <a:rPr lang="fa-IR" sz="6000" b="0" kern="1200" dirty="0" smtClean="0">
                <a:solidFill>
                  <a:schemeClr val="accent1">
                    <a:lumMod val="75000"/>
                  </a:schemeClr>
                </a:solidFill>
                <a:effectLst/>
              </a:rPr>
              <a:t>مطهری</a:t>
            </a:r>
            <a:br>
              <a:rPr lang="fa-IR" sz="6000" b="0" kern="1200" dirty="0" smtClean="0">
                <a:solidFill>
                  <a:schemeClr val="accent1">
                    <a:lumMod val="75000"/>
                  </a:schemeClr>
                </a:solidFill>
                <a:effectLst/>
              </a:rPr>
            </a:br>
            <a:r>
              <a:rPr lang="fa-IR" sz="6000" dirty="0" smtClean="0">
                <a:solidFill>
                  <a:srgbClr val="00B0F0"/>
                </a:solidFill>
              </a:rPr>
              <a:t>جلسه </a:t>
            </a:r>
            <a:r>
              <a:rPr lang="fa-IR" sz="6000" dirty="0">
                <a:solidFill>
                  <a:srgbClr val="00B0F0"/>
                </a:solidFill>
              </a:rPr>
              <a:t>چهارم:</a:t>
            </a:r>
            <a:endParaRPr lang="fa-IR" sz="6000" dirty="0"/>
          </a:p>
        </p:txBody>
      </p:sp>
      <p:sp>
        <p:nvSpPr>
          <p:cNvPr id="3" name="Subtitle 2"/>
          <p:cNvSpPr>
            <a:spLocks noGrp="1"/>
          </p:cNvSpPr>
          <p:nvPr>
            <p:ph type="subTitle" idx="1"/>
          </p:nvPr>
        </p:nvSpPr>
        <p:spPr>
          <a:xfrm>
            <a:off x="1507067" y="5036024"/>
            <a:ext cx="7766936" cy="1460310"/>
          </a:xfrm>
        </p:spPr>
        <p:txBody>
          <a:bodyPr>
            <a:normAutofit/>
          </a:bodyPr>
          <a:lstStyle/>
          <a:p>
            <a:r>
              <a:rPr lang="fa-IR" sz="5400" dirty="0">
                <a:solidFill>
                  <a:srgbClr val="00B050"/>
                </a:solidFill>
              </a:rPr>
              <a:t>بِسْمِ اللَّـهِ الرَّحْمَـٰنِ الرَّحِيمِ</a:t>
            </a:r>
            <a:endParaRPr lang="fa-IR" sz="5400" dirty="0"/>
          </a:p>
        </p:txBody>
      </p:sp>
    </p:spTree>
    <p:extLst>
      <p:ext uri="{BB962C8B-B14F-4D97-AF65-F5344CB8AC3E}">
        <p14:creationId xmlns:p14="http://schemas.microsoft.com/office/powerpoint/2010/main" val="2147672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1930400"/>
          </a:xfrm>
        </p:spPr>
        <p:txBody>
          <a:bodyPr>
            <a:noAutofit/>
          </a:bodyPr>
          <a:lstStyle/>
          <a:p>
            <a:pPr algn="ctr" rtl="1"/>
            <a:r>
              <a:rPr lang="fa-IR" sz="4000" kern="1200" dirty="0" smtClean="0">
                <a:solidFill>
                  <a:schemeClr val="accent1">
                    <a:lumMod val="75000"/>
                  </a:schemeClr>
                </a:solidFill>
                <a:effectLst/>
              </a:rPr>
              <a:t>و چون مصيبتها به فرمان او مى‏رسد، و او ستوده و عادل و حكيم است، اين تغيير بى‏سبب و حكمتى صورت پذير نمى‏شود. و از حكمت و لطف او است كه در كتاب خود بيان كرده است كه چگونه انسان مى‏تواند خود را از مصيبت برهاند، ولى آدمى را چگونه امكان آن هست كه بدون ايمان آوردن به او از كتابش فايده برگيرد.</a:t>
            </a:r>
            <a:endParaRPr lang="fa-IR" sz="4000"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74444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rtl="1"/>
            <a:endParaRPr lang="en-US" sz="5400" kern="1200" dirty="0" smtClean="0">
              <a:solidFill>
                <a:schemeClr val="accent1">
                  <a:lumMod val="75000"/>
                </a:schemeClr>
              </a:solidFill>
              <a:effectLst/>
            </a:endParaRPr>
          </a:p>
          <a:p>
            <a:pPr algn="ctr" rtl="1"/>
            <a:r>
              <a:rPr lang="fa-IR" sz="5400" kern="1200" dirty="0" smtClean="0">
                <a:solidFill>
                  <a:schemeClr val="accent1">
                    <a:lumMod val="75000"/>
                  </a:schemeClr>
                </a:solidFill>
                <a:effectLst/>
              </a:rPr>
              <a:t> </a:t>
            </a:r>
            <a:r>
              <a:rPr lang="fa-IR" sz="5400" kern="1200" dirty="0" smtClean="0">
                <a:solidFill>
                  <a:srgbClr val="00B050"/>
                </a:solidFill>
                <a:effectLst/>
              </a:rPr>
              <a:t>«وَ مَنْ يُؤْمِنْ بِاللَّهِ يَهْدِ قَلْبَهُ- </a:t>
            </a:r>
            <a:r>
              <a:rPr lang="fa-IR" sz="5400" kern="1200" dirty="0" smtClean="0">
                <a:solidFill>
                  <a:schemeClr val="accent1">
                    <a:lumMod val="75000"/>
                  </a:schemeClr>
                </a:solidFill>
                <a:effectLst/>
              </a:rPr>
              <a:t>و هر كه به خدا ايمان آورد، قلب او را هدايت خواهد كرد.»</a:t>
            </a:r>
            <a:endParaRPr lang="fa-IR" sz="5400"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3908425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1930400"/>
          </a:xfrm>
        </p:spPr>
        <p:txBody>
          <a:bodyPr>
            <a:noAutofit/>
          </a:bodyPr>
          <a:lstStyle/>
          <a:p>
            <a:pPr algn="ctr"/>
            <a:r>
              <a:rPr lang="fa-IR" sz="4000" dirty="0" smtClean="0">
                <a:solidFill>
                  <a:srgbClr val="0070C0"/>
                </a:solidFill>
              </a:rPr>
              <a:t>معانى </a:t>
            </a:r>
            <a:r>
              <a:rPr lang="fa-IR" sz="4000" dirty="0">
                <a:solidFill>
                  <a:srgbClr val="0070C0"/>
                </a:solidFill>
              </a:rPr>
              <a:t>هدايت </a:t>
            </a:r>
            <a:r>
              <a:rPr lang="fa-IR" sz="4000" kern="1200" dirty="0" smtClean="0">
                <a:solidFill>
                  <a:srgbClr val="0070C0"/>
                </a:solidFill>
                <a:effectLst/>
              </a:rPr>
              <a:t>قلب: </a:t>
            </a:r>
            <a:r>
              <a:rPr lang="fa-IR" sz="4000" kern="1200" dirty="0" smtClean="0">
                <a:solidFill>
                  <a:schemeClr val="accent1">
                    <a:lumMod val="75000"/>
                  </a:schemeClr>
                </a:solidFill>
                <a:effectLst/>
              </a:rPr>
              <a:t/>
            </a:r>
            <a:br>
              <a:rPr lang="fa-IR" sz="4000" kern="1200" dirty="0" smtClean="0">
                <a:solidFill>
                  <a:schemeClr val="accent1">
                    <a:lumMod val="75000"/>
                  </a:schemeClr>
                </a:solidFill>
                <a:effectLst/>
              </a:rPr>
            </a:br>
            <a:r>
              <a:rPr lang="fa-IR" sz="4000" kern="1200" dirty="0" smtClean="0">
                <a:solidFill>
                  <a:schemeClr val="accent3">
                    <a:lumMod val="50000"/>
                  </a:schemeClr>
                </a:solidFill>
                <a:effectLst/>
              </a:rPr>
              <a:t>1- </a:t>
            </a:r>
            <a:r>
              <a:rPr lang="fa-IR" sz="4000" kern="1200" dirty="0" smtClean="0">
                <a:solidFill>
                  <a:schemeClr val="accent3">
                    <a:lumMod val="50000"/>
                  </a:schemeClr>
                </a:solidFill>
                <a:effectLst/>
              </a:rPr>
              <a:t>ايمان به خدا، </a:t>
            </a:r>
            <a:r>
              <a:rPr lang="fa-IR" sz="4000" kern="1200" dirty="0" smtClean="0">
                <a:solidFill>
                  <a:schemeClr val="accent1">
                    <a:lumMod val="75000"/>
                  </a:schemeClr>
                </a:solidFill>
                <a:effectLst/>
              </a:rPr>
              <a:t>و در پى آن شناختن اين كه او هر چه خواهد مى‏كند، و بر همه عالم استيلا دارد، و هيچ مصيبتى بدون پروانه او به كسى نمى‏رسد، همه از حقايقى است كه شناخت آنها آدمى را به آسمان تسليم به خداى عزّ و جلّ بالا مى‏برد، و توانايى آن پيدا مى‏كند كه در راه حق، على رغم چالشها و دشواريها، ايستادگى نمايد. </a:t>
            </a:r>
            <a:endParaRPr lang="fa-IR" sz="4000" dirty="0"/>
          </a:p>
        </p:txBody>
      </p:sp>
      <p:sp>
        <p:nvSpPr>
          <p:cNvPr id="3" name="Content Placeholder 2"/>
          <p:cNvSpPr>
            <a:spLocks noGrp="1"/>
          </p:cNvSpPr>
          <p:nvPr>
            <p:ph idx="1"/>
          </p:nvPr>
        </p:nvSpPr>
        <p:spPr/>
        <p:txBody>
          <a:bodyPr/>
          <a:lstStyle/>
          <a:p>
            <a:endParaRPr lang="fa-IR" dirty="0"/>
          </a:p>
        </p:txBody>
      </p:sp>
    </p:spTree>
    <p:extLst>
      <p:ext uri="{BB962C8B-B14F-4D97-AF65-F5344CB8AC3E}">
        <p14:creationId xmlns:p14="http://schemas.microsoft.com/office/powerpoint/2010/main" val="3847583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150125"/>
            <a:ext cx="8998929" cy="1780275"/>
          </a:xfrm>
        </p:spPr>
        <p:txBody>
          <a:bodyPr>
            <a:noAutofit/>
          </a:bodyPr>
          <a:lstStyle/>
          <a:p>
            <a:pPr algn="ctr" rtl="1"/>
            <a:r>
              <a:rPr lang="fa-IR" sz="4400" kern="1200" dirty="0" smtClean="0">
                <a:solidFill>
                  <a:schemeClr val="accent1">
                    <a:lumMod val="75000"/>
                  </a:schemeClr>
                </a:solidFill>
                <a:effectLst/>
              </a:rPr>
              <a:t>و </a:t>
            </a:r>
            <a:r>
              <a:rPr lang="fa-IR" sz="4400" kern="1200" dirty="0" smtClean="0">
                <a:solidFill>
                  <a:srgbClr val="002060"/>
                </a:solidFill>
                <a:effectLst/>
              </a:rPr>
              <a:t>بيان اين مطلب به عنوان مقدمه تمهيدى براى امر پس از آن به فرمانبردارى از رهبرى مكتبى است </a:t>
            </a:r>
            <a:r>
              <a:rPr lang="fa-IR" sz="4400" kern="1200" dirty="0" smtClean="0">
                <a:solidFill>
                  <a:schemeClr val="accent1">
                    <a:lumMod val="75000"/>
                  </a:schemeClr>
                </a:solidFill>
                <a:effectLst/>
              </a:rPr>
              <a:t>كه مؤمنان در اين راه با گونه‏هاى مختلف فتنه‏ها و مصائب رو به رو مى‏شوند، و در آن صورت كه مصيبتها سبب انحراف فراوان از راه راست مى‏شود، در مورد فرد مؤمن كارى جز افزودن به ايمان و تسليم او انجام نمى‏دهد.</a:t>
            </a:r>
            <a:endParaRPr lang="fa-IR" sz="4400"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635783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1930400"/>
          </a:xfrm>
        </p:spPr>
        <p:txBody>
          <a:bodyPr>
            <a:noAutofit/>
          </a:bodyPr>
          <a:lstStyle/>
          <a:p>
            <a:pPr algn="ctr" rtl="1"/>
            <a:r>
              <a:rPr lang="fa-IR" sz="4400" kern="1200" dirty="0" smtClean="0">
                <a:solidFill>
                  <a:srgbClr val="0070C0"/>
                </a:solidFill>
                <a:effectLst/>
              </a:rPr>
              <a:t>مثال مومن:</a:t>
            </a:r>
            <a:endParaRPr lang="en-US" sz="4400" kern="1200" dirty="0" smtClean="0">
              <a:solidFill>
                <a:srgbClr val="0070C0"/>
              </a:solidFill>
              <a:effectLst/>
            </a:endParaRPr>
          </a:p>
          <a:p>
            <a:pPr algn="ctr" rtl="1"/>
            <a:r>
              <a:rPr lang="fa-IR" sz="4400" kern="1200" dirty="0" smtClean="0">
                <a:solidFill>
                  <a:schemeClr val="accent1">
                    <a:lumMod val="75000"/>
                  </a:schemeClr>
                </a:solidFill>
                <a:effectLst/>
              </a:rPr>
              <a:t>مؤمن همچون طلا است كه هر چه بيشتر در معرض فتنه آتش قرار گيرد، صفا و خلوص بيشتر پيدا مى‏كند، بدان سبب كه مى‏داند كه جز به اذن او صورت وقوع پيدا نمى‏كند و جز به فرمان او از ميان نمى‏رود، و اين كه بهترين وسيله براى چالش كردن با آن پيوستگى و نزديك شدن بيشتر به او سبحانه و تعالى است، </a:t>
            </a:r>
            <a:endParaRPr lang="fa-IR" sz="4400" dirty="0"/>
          </a:p>
        </p:txBody>
      </p:sp>
    </p:spTree>
    <p:extLst>
      <p:ext uri="{BB962C8B-B14F-4D97-AF65-F5344CB8AC3E}">
        <p14:creationId xmlns:p14="http://schemas.microsoft.com/office/powerpoint/2010/main" val="2332775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204346"/>
          </a:xfrm>
        </p:spPr>
        <p:txBody>
          <a:bodyPr>
            <a:noAutofit/>
          </a:bodyPr>
          <a:lstStyle/>
          <a:p>
            <a:pPr algn="ctr"/>
            <a:r>
              <a:rPr lang="fa-IR" sz="5400" dirty="0"/>
              <a:t>بلكه احساس او به نيازمندى به خدا و ضرورت يارى خواستن از وى افزايش پيدا مى‏كند، چنان كه خداى تعالى گفته است: </a:t>
            </a:r>
            <a:r>
              <a:rPr lang="fa-IR" sz="5400" dirty="0">
                <a:solidFill>
                  <a:srgbClr val="00B050"/>
                </a:solidFill>
              </a:rPr>
              <a:t>الَّذِينَ إِذا أَصابَتْهُمْ مُصِيبَةٌ قالُوا إِنَّا لِلَّهِ وَ إِنَّا إِلَيْهِ راجِعُونَ.( البقرة/ 156)</a:t>
            </a:r>
          </a:p>
        </p:txBody>
      </p:sp>
    </p:spTree>
    <p:extLst>
      <p:ext uri="{BB962C8B-B14F-4D97-AF65-F5344CB8AC3E}">
        <p14:creationId xmlns:p14="http://schemas.microsoft.com/office/powerpoint/2010/main" val="4174031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1930400"/>
          </a:xfrm>
        </p:spPr>
        <p:txBody>
          <a:bodyPr>
            <a:noAutofit/>
          </a:bodyPr>
          <a:lstStyle/>
          <a:p>
            <a:pPr algn="ctr" rtl="1"/>
            <a:r>
              <a:rPr lang="fa-IR" sz="4400" dirty="0"/>
              <a:t>2</a:t>
            </a:r>
            <a:r>
              <a:rPr lang="fa-IR" sz="4400" kern="1200" dirty="0" smtClean="0">
                <a:solidFill>
                  <a:schemeClr val="accent3">
                    <a:lumMod val="50000"/>
                  </a:schemeClr>
                </a:solidFill>
                <a:effectLst/>
              </a:rPr>
              <a:t>- </a:t>
            </a:r>
            <a:r>
              <a:rPr lang="fa-IR" sz="4400" kern="1200" dirty="0" smtClean="0">
                <a:solidFill>
                  <a:schemeClr val="accent3">
                    <a:lumMod val="50000"/>
                  </a:schemeClr>
                </a:solidFill>
                <a:effectLst/>
              </a:rPr>
              <a:t>به همان گونه كه ايمان معراج روح به سوى تسليم است، معراج فكر به سوى صواب نيز هست، </a:t>
            </a:r>
            <a:r>
              <a:rPr lang="fa-IR" sz="4400" kern="1200" dirty="0" smtClean="0">
                <a:solidFill>
                  <a:schemeClr val="accent1">
                    <a:lumMod val="75000"/>
                  </a:schemeClr>
                </a:solidFill>
                <a:effectLst/>
              </a:rPr>
              <a:t>چه مصيبت سبب از دست رفتن توازن نفسى و روانى بيشتر مردم بر اثر فشارهايى است كه بر آنان تحميل مى‏كند، و در آنان تخم نوميدى از تغيير را مى‏كارد، و گاه عقل آنان را از كار و تفكّر باز مى‏دارد، </a:t>
            </a:r>
            <a:endParaRPr lang="fa-IR" sz="4400"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1238821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1930400"/>
          </a:xfrm>
        </p:spPr>
        <p:txBody>
          <a:bodyPr>
            <a:normAutofit fontScale="90000"/>
          </a:bodyPr>
          <a:lstStyle/>
          <a:p>
            <a:pPr algn="ctr"/>
            <a:r>
              <a:rPr lang="fa-IR" sz="5400" kern="1200" dirty="0" smtClean="0">
                <a:solidFill>
                  <a:schemeClr val="accent1">
                    <a:lumMod val="75000"/>
                  </a:schemeClr>
                </a:solidFill>
                <a:effectLst/>
                <a:latin typeface="+mj-lt"/>
                <a:ea typeface="+mj-ea"/>
                <a:cs typeface="+mj-cs"/>
              </a:rPr>
              <a:t>در صورتى كه مؤمن در برابر اين همه همچون كوهى عظيم ايستادگى مى‏نمايد و از حالت طبيعى خود خارج نمى‏شود، و همين او را راهيافته و تواناى بر رسيدن به آنچه صواب است، حتى در اوضاع و احوال پر مصيبت، نگاه مى‏دارد، </a:t>
            </a:r>
            <a:endParaRPr lang="fa-IR" dirty="0"/>
          </a:p>
        </p:txBody>
      </p:sp>
    </p:spTree>
    <p:extLst>
      <p:ext uri="{BB962C8B-B14F-4D97-AF65-F5344CB8AC3E}">
        <p14:creationId xmlns:p14="http://schemas.microsoft.com/office/powerpoint/2010/main" val="34355785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5841242"/>
          </a:xfrm>
        </p:spPr>
        <p:txBody>
          <a:bodyPr>
            <a:noAutofit/>
          </a:bodyPr>
          <a:lstStyle/>
          <a:p>
            <a:pPr algn="ctr"/>
            <a:r>
              <a:rPr lang="fa-IR" sz="4800" dirty="0"/>
              <a:t>بلكه راه را براى در آمدن بسيارى از معرفتها به تصرف او آماده مى‏سازد، چنان كه بيمارى او را به شناخت سنّتهاى خدا در جسم آدمى رهبرى مى‏كند، و طغيان ستمكاران سبب آگاه شدن او از سنّتهاى </a:t>
            </a:r>
            <a:r>
              <a:rPr lang="fa-IR" sz="4800" dirty="0" smtClean="0"/>
              <a:t>الهى </a:t>
            </a:r>
            <a:r>
              <a:rPr lang="fa-IR" sz="4800" dirty="0"/>
              <a:t>در اجتماع او مى‏شود، و نظاير اينها ...</a:t>
            </a:r>
          </a:p>
        </p:txBody>
      </p:sp>
    </p:spTree>
    <p:extLst>
      <p:ext uri="{BB962C8B-B14F-4D97-AF65-F5344CB8AC3E}">
        <p14:creationId xmlns:p14="http://schemas.microsoft.com/office/powerpoint/2010/main" val="440438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1930400"/>
          </a:xfrm>
        </p:spPr>
        <p:txBody>
          <a:bodyPr>
            <a:noAutofit/>
          </a:bodyPr>
          <a:lstStyle/>
          <a:p>
            <a:pPr algn="ctr" rtl="1"/>
            <a:r>
              <a:rPr lang="fa-IR" sz="5400" dirty="0"/>
              <a:t>3</a:t>
            </a:r>
            <a:r>
              <a:rPr lang="fa-IR" sz="5400" kern="1200" dirty="0" smtClean="0">
                <a:solidFill>
                  <a:srgbClr val="0070C0"/>
                </a:solidFill>
                <a:effectLst/>
              </a:rPr>
              <a:t>- </a:t>
            </a:r>
            <a:r>
              <a:rPr lang="fa-IR" sz="5400" kern="1200" dirty="0" smtClean="0">
                <a:solidFill>
                  <a:srgbClr val="0070C0"/>
                </a:solidFill>
                <a:effectLst/>
              </a:rPr>
              <a:t>علاوه بر اينها، راه حلى براى مصيبت و اتخاذ روش سالمى در برابر آن خود نتيجه‏اى از ايمان است</a:t>
            </a:r>
            <a:r>
              <a:rPr lang="fa-IR" sz="5400" kern="1200" dirty="0" smtClean="0">
                <a:solidFill>
                  <a:schemeClr val="accent1">
                    <a:lumMod val="75000"/>
                  </a:schemeClr>
                </a:solidFill>
                <a:effectLst/>
              </a:rPr>
              <a:t>، چه ايمان خدا بسيار بيش از اعتقاد محض و مجرّد </a:t>
            </a:r>
            <a:r>
              <a:rPr lang="fa-IR" sz="5400" kern="1200" dirty="0" smtClean="0">
                <a:solidFill>
                  <a:schemeClr val="accent1">
                    <a:lumMod val="75000"/>
                  </a:schemeClr>
                </a:solidFill>
                <a:effectLst/>
              </a:rPr>
              <a:t>است</a:t>
            </a:r>
            <a:endParaRPr lang="fa-IR" sz="5400" dirty="0"/>
          </a:p>
        </p:txBody>
      </p:sp>
    </p:spTree>
    <p:extLst>
      <p:ext uri="{BB962C8B-B14F-4D97-AF65-F5344CB8AC3E}">
        <p14:creationId xmlns:p14="http://schemas.microsoft.com/office/powerpoint/2010/main" val="480992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1"/>
            <a:r>
              <a:rPr lang="fa-IR" sz="5400" kern="1200" dirty="0" smtClean="0">
                <a:solidFill>
                  <a:schemeClr val="accent1">
                    <a:lumMod val="75000"/>
                  </a:schemeClr>
                </a:solidFill>
                <a:effectLst/>
                <a:latin typeface="+mj-lt"/>
                <a:ea typeface="+mj-ea"/>
                <a:cs typeface="+mj-cs"/>
              </a:rPr>
              <a:t> </a:t>
            </a:r>
            <a:r>
              <a:rPr lang="fa-IR" sz="5400" kern="1200" dirty="0" smtClean="0">
                <a:solidFill>
                  <a:srgbClr val="00B050"/>
                </a:solidFill>
                <a:effectLst/>
                <a:latin typeface="+mj-lt"/>
                <a:ea typeface="+mj-ea"/>
                <a:cs typeface="+mj-cs"/>
              </a:rPr>
              <a:t>ما أَصابَ مِنْ مُصِيبَةٍ إِلاَّ بِإِذْنِ اللَّهِ وَ مَنْ يُؤْمِنْ بِاللَّهِ يَهْدِ قَلْبَهُ وَ اللَّهُ بِكُلِّ شَيْ‏ءٍ عَلِيمٌ (11) </a:t>
            </a:r>
            <a:r>
              <a:rPr lang="fa-IR" sz="5400" kern="1200" dirty="0" smtClean="0">
                <a:solidFill>
                  <a:schemeClr val="accent1">
                    <a:lumMod val="75000"/>
                  </a:schemeClr>
                </a:solidFill>
                <a:effectLst/>
                <a:latin typeface="+mj-lt"/>
                <a:ea typeface="+mj-ea"/>
                <a:cs typeface="+mj-cs"/>
              </a:rPr>
              <a:t>هر كس كه با شرّى يا خيرى رو به رو مى‏شود، جز آن نيست كه از طريق تدبير خدا و به اذن و فرمان او چنين مى‏شود.</a:t>
            </a:r>
            <a:endParaRPr lang="fa-IR" dirty="0"/>
          </a:p>
        </p:txBody>
      </p:sp>
    </p:spTree>
    <p:extLst>
      <p:ext uri="{BB962C8B-B14F-4D97-AF65-F5344CB8AC3E}">
        <p14:creationId xmlns:p14="http://schemas.microsoft.com/office/powerpoint/2010/main" val="3727008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1930400"/>
          </a:xfrm>
        </p:spPr>
        <p:txBody>
          <a:bodyPr>
            <a:noAutofit/>
          </a:bodyPr>
          <a:lstStyle/>
          <a:p>
            <a:pPr algn="ctr"/>
            <a:r>
              <a:rPr lang="fa-IR" sz="4000" dirty="0"/>
              <a:t>. برنامه‏اى براى يك زندگى فراگير است، و مؤمن در هنگام رسيدن بلا و فتنه و مصيبت به ياد دارد كه خدا حكيم است و هيچ كارى را بدون سببى انجام نمى‏دهد، و به همين سبب درصدد يافتن اين سبب برمى‏آيد، و به ياد مى‏آورد كه </a:t>
            </a:r>
            <a:r>
              <a:rPr lang="fa-IR" sz="4000" dirty="0">
                <a:solidFill>
                  <a:schemeClr val="accent4">
                    <a:lumMod val="50000"/>
                  </a:schemeClr>
                </a:solidFill>
              </a:rPr>
              <a:t>انسان با كارهاى خود علّت اساسى همه چيزهايى است كه بر او مى‏گذرد، </a:t>
            </a:r>
            <a:r>
              <a:rPr lang="fa-IR" sz="4000" dirty="0"/>
              <a:t>و تسليم اين گفته خدا مى‏شود كه: </a:t>
            </a:r>
            <a:r>
              <a:rPr lang="fa-IR" sz="4000" dirty="0">
                <a:solidFill>
                  <a:srgbClr val="00B050"/>
                </a:solidFill>
              </a:rPr>
              <a:t>وَ ما أَصابَكُمْ مِنْ مُصِيبَةٍ فَبِما كَسَبَتْ أَيْدِيكُمْ (الشورى/ 30.)</a:t>
            </a:r>
          </a:p>
        </p:txBody>
      </p:sp>
    </p:spTree>
    <p:extLst>
      <p:ext uri="{BB962C8B-B14F-4D97-AF65-F5344CB8AC3E}">
        <p14:creationId xmlns:p14="http://schemas.microsoft.com/office/powerpoint/2010/main" val="5050509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478" y="0"/>
            <a:ext cx="9137524" cy="1930400"/>
          </a:xfrm>
        </p:spPr>
        <p:txBody>
          <a:bodyPr>
            <a:noAutofit/>
          </a:bodyPr>
          <a:lstStyle/>
          <a:p>
            <a:pPr algn="ctr" rtl="1"/>
            <a:r>
              <a:rPr lang="fa-IR" sz="4400" kern="1200" dirty="0" smtClean="0">
                <a:solidFill>
                  <a:schemeClr val="accent1">
                    <a:lumMod val="75000"/>
                  </a:schemeClr>
                </a:solidFill>
                <a:effectLst/>
              </a:rPr>
              <a:t>و </a:t>
            </a:r>
            <a:r>
              <a:rPr lang="fa-IR" sz="4400" kern="1200" dirty="0" smtClean="0">
                <a:solidFill>
                  <a:schemeClr val="accent1">
                    <a:lumMod val="75000"/>
                  </a:schemeClr>
                </a:solidFill>
                <a:effectLst/>
              </a:rPr>
              <a:t>سپس در صدد آن برمى‏آيد كه با ايمان داشتن به اين گفته خداى تعالى:</a:t>
            </a:r>
            <a:endParaRPr lang="en-US" sz="4400" kern="1200" dirty="0" smtClean="0">
              <a:solidFill>
                <a:schemeClr val="accent1">
                  <a:lumMod val="75000"/>
                </a:schemeClr>
              </a:solidFill>
              <a:effectLst/>
            </a:endParaRPr>
          </a:p>
          <a:p>
            <a:pPr algn="ctr" rtl="1"/>
            <a:r>
              <a:rPr lang="fa-IR" sz="4400" kern="1200" dirty="0" smtClean="0">
                <a:solidFill>
                  <a:schemeClr val="accent1">
                    <a:lumMod val="75000"/>
                  </a:schemeClr>
                </a:solidFill>
                <a:effectLst/>
              </a:rPr>
              <a:t>إ</a:t>
            </a:r>
            <a:r>
              <a:rPr lang="fa-IR" sz="4400" kern="1200" dirty="0" smtClean="0">
                <a:solidFill>
                  <a:srgbClr val="00B050"/>
                </a:solidFill>
                <a:effectLst/>
              </a:rPr>
              <a:t>ِنَّ اللَّهَ لا يُغَيِّرُ ما بِقَوْمٍ حَتَّى يُغَيِّرُوا ما بِأَنْفُسِهِمْ، (الرّعد/ 11.)</a:t>
            </a:r>
            <a:r>
              <a:rPr lang="fa-IR" sz="4400" kern="1200" dirty="0" smtClean="0">
                <a:solidFill>
                  <a:schemeClr val="accent1">
                    <a:lumMod val="75000"/>
                  </a:schemeClr>
                </a:solidFill>
                <a:effectLst/>
              </a:rPr>
              <a:t>وضع خود را تغيير دهد، و تا آن جا كه بتواند با دعا و صدقه دادن از خداوند طلب يارى و مددكارى مى‏كند، چه ايمان دارد كه او بر هر چيز توانا است، و هر چه را كه بخواهد محو مى‏كند يا آن را باقى نگاه مى‏دارد، </a:t>
            </a:r>
            <a:endParaRPr lang="fa-IR" sz="4400" dirty="0"/>
          </a:p>
        </p:txBody>
      </p:sp>
    </p:spTree>
    <p:extLst>
      <p:ext uri="{BB962C8B-B14F-4D97-AF65-F5344CB8AC3E}">
        <p14:creationId xmlns:p14="http://schemas.microsoft.com/office/powerpoint/2010/main" val="37475175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1930400"/>
          </a:xfrm>
        </p:spPr>
        <p:txBody>
          <a:bodyPr>
            <a:normAutofit fontScale="90000"/>
          </a:bodyPr>
          <a:lstStyle/>
          <a:p>
            <a:pPr algn="ctr" rtl="1"/>
            <a:r>
              <a:rPr lang="fa-IR" sz="5400" kern="1200" dirty="0" smtClean="0">
                <a:solidFill>
                  <a:schemeClr val="accent1">
                    <a:lumMod val="75000"/>
                  </a:schemeClr>
                </a:solidFill>
                <a:effectLst/>
                <a:latin typeface="+mj-lt"/>
                <a:ea typeface="+mj-ea"/>
                <a:cs typeface="+mj-cs"/>
              </a:rPr>
              <a:t>و چون خدا گفته است كه: </a:t>
            </a:r>
            <a:r>
              <a:rPr lang="fa-IR" sz="5400" kern="1200" dirty="0" smtClean="0">
                <a:solidFill>
                  <a:srgbClr val="00B050"/>
                </a:solidFill>
                <a:effectLst/>
                <a:latin typeface="+mj-lt"/>
                <a:ea typeface="+mj-ea"/>
                <a:cs typeface="+mj-cs"/>
              </a:rPr>
              <a:t>ادْعُونِي أَسْتَجِبْ لَكُمْ، (غافر/ 60.) </a:t>
            </a:r>
            <a:r>
              <a:rPr lang="fa-IR" sz="5400" kern="1200" dirty="0" smtClean="0">
                <a:solidFill>
                  <a:schemeClr val="accent1">
                    <a:lumMod val="75000"/>
                  </a:schemeClr>
                </a:solidFill>
                <a:effectLst/>
                <a:latin typeface="+mj-lt"/>
                <a:ea typeface="+mj-ea"/>
                <a:cs typeface="+mj-cs"/>
              </a:rPr>
              <a:t>بنا بر اين مصيبت در نزد مؤمن به صورت عمل كردن به برنامه‏هاى خدايى و در نتيجه به رسيدن به راه حل آن تحوّل پيدا مى‏كند، و اين خود از منابع هدايت و راهيابى است.</a:t>
            </a:r>
            <a:endParaRPr lang="fa-IR"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19792112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182" y="0"/>
            <a:ext cx="9164820" cy="1930400"/>
          </a:xfrm>
        </p:spPr>
        <p:txBody>
          <a:bodyPr>
            <a:noAutofit/>
          </a:bodyPr>
          <a:lstStyle/>
          <a:p>
            <a:pPr algn="ctr" rtl="1"/>
            <a:r>
              <a:rPr lang="fa-IR" sz="4400" kern="1200" dirty="0" smtClean="0">
                <a:solidFill>
                  <a:srgbClr val="00B050"/>
                </a:solidFill>
                <a:effectLst/>
              </a:rPr>
              <a:t>«</a:t>
            </a:r>
            <a:r>
              <a:rPr lang="fa-IR" sz="4400" kern="1200" dirty="0" smtClean="0">
                <a:solidFill>
                  <a:srgbClr val="00B050"/>
                </a:solidFill>
                <a:effectLst/>
              </a:rPr>
              <a:t>وَ اللَّهُ بِكُلِّ شَيْ‏ءٍ عَلِيمٌ- </a:t>
            </a:r>
            <a:r>
              <a:rPr lang="fa-IR" sz="4400" kern="1200" dirty="0" smtClean="0">
                <a:solidFill>
                  <a:schemeClr val="accent1">
                    <a:lumMod val="75000"/>
                  </a:schemeClr>
                </a:solidFill>
                <a:effectLst/>
              </a:rPr>
              <a:t>و خدا به هر چيز كاملا دانا است.»</a:t>
            </a:r>
            <a:endParaRPr lang="en-US" sz="4400" kern="1200" dirty="0" smtClean="0">
              <a:solidFill>
                <a:schemeClr val="accent1">
                  <a:lumMod val="75000"/>
                </a:schemeClr>
              </a:solidFill>
              <a:effectLst/>
            </a:endParaRPr>
          </a:p>
          <a:p>
            <a:pPr algn="ctr" rtl="1"/>
            <a:r>
              <a:rPr lang="fa-IR" sz="4400" kern="1200" dirty="0" smtClean="0">
                <a:solidFill>
                  <a:schemeClr val="accent1">
                    <a:lumMod val="75000"/>
                  </a:schemeClr>
                </a:solidFill>
                <a:effectLst/>
              </a:rPr>
              <a:t>اين خاتمه روح تسليم شدن به قضاى الهى را در هر مؤمن استوار مى‏سازد، چه به تأكيد مى‏داند كه اذن و تدبير خدا برخاسته از علم او است، پس آنچه به بنده مى‏رسد براى حكمتى است كه خدا آن را مى‏داند، و نتيجه علتهايى است كه آن را احاطه كرده است.</a:t>
            </a:r>
            <a:endParaRPr lang="fa-IR" sz="4400"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10390663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1"/>
            <a:r>
              <a:rPr lang="fa-IR" sz="5400" kern="1200" dirty="0" smtClean="0">
                <a:solidFill>
                  <a:srgbClr val="0070C0"/>
                </a:solidFill>
                <a:effectLst/>
                <a:latin typeface="+mj-lt"/>
                <a:ea typeface="+mj-ea"/>
                <a:cs typeface="+mj-cs"/>
              </a:rPr>
              <a:t>سه </a:t>
            </a:r>
            <a:r>
              <a:rPr lang="fa-IR" sz="5400" kern="1200" dirty="0" smtClean="0">
                <a:solidFill>
                  <a:srgbClr val="0070C0"/>
                </a:solidFill>
                <a:effectLst/>
                <a:latin typeface="+mj-lt"/>
                <a:ea typeface="+mj-ea"/>
                <a:cs typeface="+mj-cs"/>
              </a:rPr>
              <a:t>دید گاه در مورد»اذن الهی «در نظام تکوینی:</a:t>
            </a:r>
            <a:endParaRPr lang="en-US" sz="5400" kern="1200" dirty="0" smtClean="0">
              <a:solidFill>
                <a:srgbClr val="0070C0"/>
              </a:solidFill>
              <a:effectLst/>
              <a:latin typeface="+mj-lt"/>
              <a:ea typeface="+mj-ea"/>
              <a:cs typeface="+mj-cs"/>
            </a:endParaRPr>
          </a:p>
          <a:p>
            <a:pPr algn="ctr" rtl="1"/>
            <a:r>
              <a:rPr lang="fa-IR" sz="5400" kern="1200" dirty="0" smtClean="0">
                <a:solidFill>
                  <a:schemeClr val="accent4">
                    <a:lumMod val="50000"/>
                  </a:schemeClr>
                </a:solidFill>
                <a:effectLst/>
                <a:latin typeface="+mj-lt"/>
                <a:ea typeface="+mj-ea"/>
                <a:cs typeface="+mj-cs"/>
              </a:rPr>
              <a:t>دیدگاه اول :</a:t>
            </a:r>
            <a:endParaRPr lang="en-US" sz="5400" kern="1200" dirty="0" smtClean="0">
              <a:solidFill>
                <a:schemeClr val="accent4">
                  <a:lumMod val="50000"/>
                </a:schemeClr>
              </a:solidFill>
              <a:effectLst/>
              <a:latin typeface="+mj-lt"/>
              <a:ea typeface="+mj-ea"/>
              <a:cs typeface="+mj-cs"/>
            </a:endParaRPr>
          </a:p>
          <a:p>
            <a:pPr algn="ctr" rtl="1"/>
            <a:r>
              <a:rPr lang="fa-IR" sz="5400" kern="1200" dirty="0" smtClean="0">
                <a:solidFill>
                  <a:schemeClr val="accent1">
                    <a:lumMod val="75000"/>
                  </a:schemeClr>
                </a:solidFill>
                <a:effectLst/>
                <a:latin typeface="+mj-lt"/>
                <a:ea typeface="+mj-ea"/>
                <a:cs typeface="+mj-cs"/>
              </a:rPr>
              <a:t>اتفاقاتی که در عالم رخ می دهد ناشی از طبیعت انهاست و خواست خدا در ان اثری ندارد .</a:t>
            </a:r>
            <a:endParaRPr lang="fa-IR" dirty="0"/>
          </a:p>
        </p:txBody>
      </p:sp>
    </p:spTree>
    <p:extLst>
      <p:ext uri="{BB962C8B-B14F-4D97-AF65-F5344CB8AC3E}">
        <p14:creationId xmlns:p14="http://schemas.microsoft.com/office/powerpoint/2010/main" val="5143702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95534"/>
            <a:ext cx="8596668" cy="1834866"/>
          </a:xfrm>
        </p:spPr>
        <p:txBody>
          <a:bodyPr>
            <a:normAutofit fontScale="90000"/>
          </a:bodyPr>
          <a:lstStyle/>
          <a:p>
            <a:pPr algn="ctr" rtl="1"/>
            <a:r>
              <a:rPr lang="fa-IR" sz="5400" kern="1200" dirty="0" smtClean="0">
                <a:solidFill>
                  <a:srgbClr val="0070C0"/>
                </a:solidFill>
                <a:effectLst/>
                <a:latin typeface="+mj-lt"/>
                <a:ea typeface="+mj-ea"/>
                <a:cs typeface="+mj-cs"/>
              </a:rPr>
              <a:t>دیدگاه </a:t>
            </a:r>
            <a:r>
              <a:rPr lang="fa-IR" sz="5400" kern="1200" dirty="0" smtClean="0">
                <a:solidFill>
                  <a:srgbClr val="0070C0"/>
                </a:solidFill>
                <a:effectLst/>
                <a:latin typeface="+mj-lt"/>
                <a:ea typeface="+mj-ea"/>
                <a:cs typeface="+mj-cs"/>
              </a:rPr>
              <a:t>دوم:</a:t>
            </a:r>
            <a:endParaRPr lang="en-US" sz="5400" kern="1200" dirty="0" smtClean="0">
              <a:solidFill>
                <a:srgbClr val="0070C0"/>
              </a:solidFill>
              <a:effectLst/>
              <a:latin typeface="+mj-lt"/>
              <a:ea typeface="+mj-ea"/>
              <a:cs typeface="+mj-cs"/>
            </a:endParaRPr>
          </a:p>
          <a:p>
            <a:pPr algn="ctr" rtl="1"/>
            <a:r>
              <a:rPr lang="fa-IR" sz="5400" kern="1200" dirty="0" smtClean="0">
                <a:solidFill>
                  <a:schemeClr val="accent1">
                    <a:lumMod val="75000"/>
                  </a:schemeClr>
                </a:solidFill>
                <a:effectLst/>
                <a:latin typeface="+mj-lt"/>
                <a:ea typeface="+mj-ea"/>
                <a:cs typeface="+mj-cs"/>
              </a:rPr>
              <a:t>خداوند همه پدیده های عالم را خلق کرده مانند زلزله، اتش و... ولی خدا نخواسته که اتش سوزی بشود یا زلزله بشود ولی می شود طبع انان اینگونه است ، چه خدا بخواهد چه نخواهد این حوادث رخ می دهد</a:t>
            </a:r>
            <a:endParaRPr lang="fa-IR"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21237708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1930400"/>
          </a:xfrm>
        </p:spPr>
        <p:txBody>
          <a:bodyPr>
            <a:normAutofit fontScale="90000"/>
          </a:bodyPr>
          <a:lstStyle/>
          <a:p>
            <a:pPr algn="ctr" rtl="1"/>
            <a:endParaRPr lang="en-US" sz="5400" kern="1200" dirty="0" smtClean="0">
              <a:solidFill>
                <a:schemeClr val="accent1">
                  <a:lumMod val="75000"/>
                </a:schemeClr>
              </a:solidFill>
              <a:effectLst/>
              <a:latin typeface="+mj-lt"/>
              <a:ea typeface="+mj-ea"/>
              <a:cs typeface="+mj-cs"/>
            </a:endParaRPr>
          </a:p>
          <a:p>
            <a:pPr algn="ctr" rtl="1"/>
            <a:r>
              <a:rPr lang="fa-IR" sz="5400" kern="1200" dirty="0" smtClean="0">
                <a:solidFill>
                  <a:srgbClr val="0070C0"/>
                </a:solidFill>
                <a:effectLst/>
                <a:latin typeface="+mj-lt"/>
                <a:ea typeface="+mj-ea"/>
                <a:cs typeface="+mj-cs"/>
              </a:rPr>
              <a:t>دیدگاه سوم: </a:t>
            </a:r>
            <a:endParaRPr lang="en-US" sz="5400" kern="1200" dirty="0" smtClean="0">
              <a:solidFill>
                <a:srgbClr val="0070C0"/>
              </a:solidFill>
              <a:effectLst/>
              <a:latin typeface="+mj-lt"/>
              <a:ea typeface="+mj-ea"/>
              <a:cs typeface="+mj-cs"/>
            </a:endParaRPr>
          </a:p>
          <a:p>
            <a:pPr algn="ctr" rtl="1"/>
            <a:r>
              <a:rPr lang="fa-IR" sz="5400" kern="1200" dirty="0" smtClean="0">
                <a:solidFill>
                  <a:schemeClr val="accent1">
                    <a:lumMod val="75000"/>
                  </a:schemeClr>
                </a:solidFill>
                <a:effectLst/>
                <a:latin typeface="+mj-lt"/>
                <a:ea typeface="+mj-ea"/>
                <a:cs typeface="+mj-cs"/>
              </a:rPr>
              <a:t>الامر بین الامرین در نظام تکوین است</a:t>
            </a:r>
            <a:r>
              <a:rPr lang="fa-IR" sz="5400" kern="1200" dirty="0" smtClean="0">
                <a:solidFill>
                  <a:srgbClr val="00B050"/>
                </a:solidFill>
                <a:effectLst/>
                <a:latin typeface="+mj-lt"/>
                <a:ea typeface="+mj-ea"/>
                <a:cs typeface="+mj-cs"/>
              </a:rPr>
              <a:t>،" ما أَصابَ مِنْ مُصِيبَةٍ إِلَّا بِإِذْنِ اللَّهِ"</a:t>
            </a:r>
            <a:r>
              <a:rPr lang="fa-IR" sz="5400" kern="1200" dirty="0" smtClean="0">
                <a:solidFill>
                  <a:schemeClr val="accent1">
                    <a:lumMod val="75000"/>
                  </a:schemeClr>
                </a:solidFill>
                <a:effectLst/>
                <a:latin typeface="+mj-lt"/>
                <a:ea typeface="+mj-ea"/>
                <a:cs typeface="+mj-cs"/>
              </a:rPr>
              <a:t>این</a:t>
            </a:r>
            <a:r>
              <a:rPr lang="fa-IR" sz="5400" kern="1200" dirty="0" smtClean="0">
                <a:solidFill>
                  <a:srgbClr val="00B050"/>
                </a:solidFill>
                <a:effectLst/>
                <a:latin typeface="+mj-lt"/>
                <a:ea typeface="+mj-ea"/>
                <a:cs typeface="+mj-cs"/>
              </a:rPr>
              <a:t>" بِإِذْنِ اللَّهِ" </a:t>
            </a:r>
            <a:r>
              <a:rPr lang="fa-IR" sz="5400" kern="1200" dirty="0" smtClean="0">
                <a:solidFill>
                  <a:schemeClr val="accent1">
                    <a:lumMod val="75000"/>
                  </a:schemeClr>
                </a:solidFill>
                <a:effectLst/>
                <a:latin typeface="+mj-lt"/>
                <a:ea typeface="+mj-ea"/>
                <a:cs typeface="+mj-cs"/>
              </a:rPr>
              <a:t>الامر بین الامرین در نظام تکوین را بیان می کند.</a:t>
            </a:r>
            <a:endParaRPr lang="fa-IR" dirty="0"/>
          </a:p>
        </p:txBody>
      </p:sp>
    </p:spTree>
    <p:extLst>
      <p:ext uri="{BB962C8B-B14F-4D97-AF65-F5344CB8AC3E}">
        <p14:creationId xmlns:p14="http://schemas.microsoft.com/office/powerpoint/2010/main" val="23875167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1930400"/>
          </a:xfrm>
        </p:spPr>
        <p:txBody>
          <a:bodyPr>
            <a:normAutofit fontScale="90000"/>
          </a:bodyPr>
          <a:lstStyle/>
          <a:p>
            <a:pPr algn="ctr" rtl="1"/>
            <a:endParaRPr lang="en-US" sz="5400" kern="1200" dirty="0" smtClean="0">
              <a:solidFill>
                <a:schemeClr val="accent1">
                  <a:lumMod val="75000"/>
                </a:schemeClr>
              </a:solidFill>
              <a:effectLst/>
              <a:latin typeface="+mj-lt"/>
              <a:ea typeface="+mj-ea"/>
              <a:cs typeface="+mj-cs"/>
            </a:endParaRPr>
          </a:p>
          <a:p>
            <a:pPr algn="ctr" rtl="1"/>
            <a:r>
              <a:rPr lang="fa-IR" sz="5400" kern="1200" dirty="0" smtClean="0">
                <a:solidFill>
                  <a:schemeClr val="accent1">
                    <a:lumMod val="75000"/>
                  </a:schemeClr>
                </a:solidFill>
                <a:effectLst/>
                <a:latin typeface="+mj-lt"/>
                <a:ea typeface="+mj-ea"/>
                <a:cs typeface="+mj-cs"/>
              </a:rPr>
              <a:t>انچه در عالم واقع می شود یه سلسله علت ومعلولهایی هستند که کار خودشان را انجام می دهند وسر سلسله علتها یا علت </a:t>
            </a:r>
            <a:r>
              <a:rPr lang="fa-IR" sz="5400" kern="1200" dirty="0" smtClean="0">
                <a:solidFill>
                  <a:schemeClr val="accent1">
                    <a:lumMod val="75000"/>
                  </a:schemeClr>
                </a:solidFill>
                <a:effectLst/>
                <a:latin typeface="+mj-lt"/>
                <a:ea typeface="+mj-ea"/>
                <a:cs typeface="+mj-cs"/>
              </a:rPr>
              <a:t>نهایی </a:t>
            </a:r>
            <a:r>
              <a:rPr lang="fa-IR" sz="5400" kern="1200" dirty="0" smtClean="0">
                <a:solidFill>
                  <a:schemeClr val="accent1">
                    <a:lumMod val="75000"/>
                  </a:schemeClr>
                </a:solidFill>
                <a:effectLst/>
                <a:latin typeface="+mj-lt"/>
                <a:ea typeface="+mj-ea"/>
                <a:cs typeface="+mj-cs"/>
              </a:rPr>
              <a:t>خداوند متعال است.</a:t>
            </a:r>
            <a:endParaRPr lang="fa-IR" dirty="0"/>
          </a:p>
        </p:txBody>
      </p:sp>
    </p:spTree>
    <p:extLst>
      <p:ext uri="{BB962C8B-B14F-4D97-AF65-F5344CB8AC3E}">
        <p14:creationId xmlns:p14="http://schemas.microsoft.com/office/powerpoint/2010/main" val="10126999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1"/>
            <a:endParaRPr lang="en-US" sz="5400" kern="1200" dirty="0" smtClean="0">
              <a:solidFill>
                <a:schemeClr val="accent1">
                  <a:lumMod val="75000"/>
                </a:schemeClr>
              </a:solidFill>
              <a:effectLst/>
              <a:latin typeface="+mj-lt"/>
              <a:ea typeface="+mj-ea"/>
              <a:cs typeface="+mj-cs"/>
            </a:endParaRPr>
          </a:p>
          <a:p>
            <a:pPr algn="ctr" rtl="1"/>
            <a:r>
              <a:rPr lang="fa-IR" sz="5400" kern="1200" dirty="0" smtClean="0">
                <a:solidFill>
                  <a:schemeClr val="accent1">
                    <a:lumMod val="75000"/>
                  </a:schemeClr>
                </a:solidFill>
                <a:effectLst/>
                <a:latin typeface="+mj-lt"/>
                <a:ea typeface="+mj-ea"/>
                <a:cs typeface="+mj-cs"/>
              </a:rPr>
              <a:t>ودر مورد انسانها امر برا اساس اراده واختیار انسان صورت می گیرد وخداوند علم به این اراده دارد.پس در این امور اختیاری امر بین امرین است ودر نظام تکوین هم </a:t>
            </a:r>
            <a:r>
              <a:rPr lang="fa-IR" sz="5400" kern="1200" dirty="0" smtClean="0">
                <a:solidFill>
                  <a:schemeClr val="accent1">
                    <a:lumMod val="75000"/>
                  </a:schemeClr>
                </a:solidFill>
                <a:effectLst/>
                <a:latin typeface="+mj-lt"/>
                <a:ea typeface="+mj-ea"/>
                <a:cs typeface="+mj-cs"/>
              </a:rPr>
              <a:t>همین گونه </a:t>
            </a:r>
            <a:r>
              <a:rPr lang="fa-IR" sz="5400" kern="1200" dirty="0" smtClean="0">
                <a:solidFill>
                  <a:schemeClr val="accent1">
                    <a:lumMod val="75000"/>
                  </a:schemeClr>
                </a:solidFill>
                <a:effectLst/>
                <a:latin typeface="+mj-lt"/>
                <a:ea typeface="+mj-ea"/>
                <a:cs typeface="+mj-cs"/>
              </a:rPr>
              <a:t>است.</a:t>
            </a:r>
            <a:endParaRPr lang="fa-IR" dirty="0"/>
          </a:p>
        </p:txBody>
      </p:sp>
    </p:spTree>
    <p:extLst>
      <p:ext uri="{BB962C8B-B14F-4D97-AF65-F5344CB8AC3E}">
        <p14:creationId xmlns:p14="http://schemas.microsoft.com/office/powerpoint/2010/main" val="21719078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1930400"/>
          </a:xfrm>
        </p:spPr>
        <p:txBody>
          <a:bodyPr>
            <a:noAutofit/>
          </a:bodyPr>
          <a:lstStyle/>
          <a:p>
            <a:pPr algn="ctr" rtl="1"/>
            <a:r>
              <a:rPr lang="fa-IR" sz="4400" kern="1200" dirty="0" smtClean="0">
                <a:solidFill>
                  <a:srgbClr val="0070C0"/>
                </a:solidFill>
                <a:effectLst/>
              </a:rPr>
              <a:t>نکته</a:t>
            </a:r>
            <a:r>
              <a:rPr lang="fa-IR" sz="4400" kern="1200" dirty="0" smtClean="0">
                <a:solidFill>
                  <a:srgbClr val="0070C0"/>
                </a:solidFill>
                <a:effectLst/>
              </a:rPr>
              <a:t>:</a:t>
            </a:r>
            <a:endParaRPr lang="en-US" sz="4400" kern="1200" dirty="0" smtClean="0">
              <a:solidFill>
                <a:srgbClr val="0070C0"/>
              </a:solidFill>
              <a:effectLst/>
            </a:endParaRPr>
          </a:p>
          <a:p>
            <a:pPr algn="ctr" rtl="1"/>
            <a:r>
              <a:rPr lang="fa-IR" sz="4400" kern="1200" dirty="0" smtClean="0">
                <a:solidFill>
                  <a:schemeClr val="accent1">
                    <a:lumMod val="75000"/>
                  </a:schemeClr>
                </a:solidFill>
                <a:effectLst/>
              </a:rPr>
              <a:t>" اذن "در مورد انسان که موجود باشعور وصاحب عقل وقوه اختیار است درست مباشد اما نسبت به سایر موجودات فاقد شعور وعقل صادق نیست ولو درجه ای از شعور تکوینی داشته باشند واین در جایی است که انسان به این موجودات" اذن" دهدولی در مورد خداوند به گونه دیگری است.</a:t>
            </a:r>
            <a:endParaRPr lang="fa-IR" sz="4400" dirty="0"/>
          </a:p>
        </p:txBody>
      </p:sp>
      <p:sp>
        <p:nvSpPr>
          <p:cNvPr id="3" name="Content Placeholder 2"/>
          <p:cNvSpPr>
            <a:spLocks noGrp="1"/>
          </p:cNvSpPr>
          <p:nvPr>
            <p:ph idx="1"/>
          </p:nvPr>
        </p:nvSpPr>
        <p:spPr/>
        <p:txBody>
          <a:bodyPr/>
          <a:lstStyle/>
          <a:p>
            <a:endParaRPr lang="fa-IR" dirty="0"/>
          </a:p>
        </p:txBody>
      </p:sp>
    </p:spTree>
    <p:extLst>
      <p:ext uri="{BB962C8B-B14F-4D97-AF65-F5344CB8AC3E}">
        <p14:creationId xmlns:p14="http://schemas.microsoft.com/office/powerpoint/2010/main" val="3742220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0"/>
            <a:ext cx="9121759" cy="1930400"/>
          </a:xfrm>
        </p:spPr>
        <p:txBody>
          <a:bodyPr>
            <a:normAutofit fontScale="90000"/>
          </a:bodyPr>
          <a:lstStyle/>
          <a:p>
            <a:pPr algn="ctr" rtl="1"/>
            <a:r>
              <a:rPr lang="fa-IR" sz="5400" kern="1200" dirty="0" smtClean="0">
                <a:solidFill>
                  <a:srgbClr val="0070C0"/>
                </a:solidFill>
                <a:effectLst/>
                <a:latin typeface="+mj-lt"/>
                <a:ea typeface="+mj-ea"/>
                <a:cs typeface="+mj-cs"/>
              </a:rPr>
              <a:t>معنای </a:t>
            </a:r>
            <a:r>
              <a:rPr lang="fa-IR" sz="5400" kern="1200" dirty="0" smtClean="0">
                <a:solidFill>
                  <a:srgbClr val="0070C0"/>
                </a:solidFill>
                <a:effectLst/>
                <a:latin typeface="+mj-lt"/>
                <a:ea typeface="+mj-ea"/>
                <a:cs typeface="+mj-cs"/>
              </a:rPr>
              <a:t>کلمه مصیبت:</a:t>
            </a:r>
            <a:endParaRPr lang="en-US" sz="5400" kern="1200" dirty="0" smtClean="0">
              <a:solidFill>
                <a:srgbClr val="0070C0"/>
              </a:solidFill>
              <a:effectLst/>
              <a:latin typeface="+mj-lt"/>
              <a:ea typeface="+mj-ea"/>
              <a:cs typeface="+mj-cs"/>
            </a:endParaRPr>
          </a:p>
          <a:p>
            <a:pPr algn="ctr" rtl="1"/>
            <a:r>
              <a:rPr lang="fa-IR" sz="5400" kern="1200" dirty="0" smtClean="0">
                <a:solidFill>
                  <a:schemeClr val="accent1">
                    <a:lumMod val="75000"/>
                  </a:schemeClr>
                </a:solidFill>
                <a:effectLst/>
                <a:latin typeface="+mj-lt"/>
                <a:ea typeface="+mj-ea"/>
                <a:cs typeface="+mj-cs"/>
              </a:rPr>
              <a:t>این لغت از ماده</a:t>
            </a:r>
            <a:r>
              <a:rPr lang="fa-IR" sz="5400" kern="1200" dirty="0" smtClean="0">
                <a:solidFill>
                  <a:srgbClr val="0070C0"/>
                </a:solidFill>
                <a:effectLst/>
                <a:latin typeface="+mj-lt"/>
                <a:ea typeface="+mj-ea"/>
                <a:cs typeface="+mj-cs"/>
              </a:rPr>
              <a:t>" اصاب یصیب"  </a:t>
            </a:r>
            <a:r>
              <a:rPr lang="fa-IR" sz="5400" kern="1200" dirty="0" smtClean="0">
                <a:solidFill>
                  <a:schemeClr val="accent1">
                    <a:lumMod val="75000"/>
                  </a:schemeClr>
                </a:solidFill>
                <a:effectLst/>
                <a:latin typeface="+mj-lt"/>
                <a:ea typeface="+mj-ea"/>
                <a:cs typeface="+mj-cs"/>
              </a:rPr>
              <a:t>اسم فاعل مفرد مونث از باب افعال ،به معنای رسیدن چیزی از بالا به پائین است که هم به معنای نعمت ورفاه وهم به معنای ناراحتی به کار رفته است.ولب مصیبت اختصاص به حادثه های رنج اور برای انسان پیدا کرده .</a:t>
            </a:r>
            <a:endParaRPr lang="fa-IR" dirty="0"/>
          </a:p>
        </p:txBody>
      </p:sp>
    </p:spTree>
    <p:extLst>
      <p:ext uri="{BB962C8B-B14F-4D97-AF65-F5344CB8AC3E}">
        <p14:creationId xmlns:p14="http://schemas.microsoft.com/office/powerpoint/2010/main" val="17293393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1930400"/>
          </a:xfrm>
        </p:spPr>
        <p:txBody>
          <a:bodyPr>
            <a:normAutofit fontScale="90000"/>
          </a:bodyPr>
          <a:lstStyle/>
          <a:p>
            <a:pPr algn="ctr" rtl="1"/>
            <a:endParaRPr lang="en-US" sz="5400" kern="1200" dirty="0" smtClean="0">
              <a:solidFill>
                <a:schemeClr val="accent1">
                  <a:lumMod val="75000"/>
                </a:schemeClr>
              </a:solidFill>
              <a:effectLst/>
              <a:latin typeface="+mj-lt"/>
              <a:ea typeface="+mj-ea"/>
              <a:cs typeface="+mj-cs"/>
            </a:endParaRPr>
          </a:p>
          <a:p>
            <a:pPr algn="ctr" rtl="1"/>
            <a:r>
              <a:rPr lang="fa-IR" sz="5400" kern="1200" dirty="0" smtClean="0">
                <a:solidFill>
                  <a:srgbClr val="0070C0"/>
                </a:solidFill>
                <a:effectLst/>
                <a:latin typeface="+mj-lt"/>
                <a:ea typeface="+mj-ea"/>
                <a:cs typeface="+mj-cs"/>
              </a:rPr>
              <a:t>عمومیت اذن الهی:</a:t>
            </a:r>
            <a:endParaRPr lang="en-US" sz="5400" kern="1200" dirty="0" smtClean="0">
              <a:solidFill>
                <a:srgbClr val="0070C0"/>
              </a:solidFill>
              <a:effectLst/>
              <a:latin typeface="+mj-lt"/>
              <a:ea typeface="+mj-ea"/>
              <a:cs typeface="+mj-cs"/>
            </a:endParaRPr>
          </a:p>
          <a:p>
            <a:pPr algn="ctr" rtl="1"/>
            <a:r>
              <a:rPr lang="fa-IR" sz="5400" kern="1200" dirty="0" smtClean="0">
                <a:solidFill>
                  <a:schemeClr val="accent1">
                    <a:lumMod val="75000"/>
                  </a:schemeClr>
                </a:solidFill>
                <a:effectLst/>
                <a:latin typeface="+mj-lt"/>
                <a:ea typeface="+mj-ea"/>
                <a:cs typeface="+mj-cs"/>
              </a:rPr>
              <a:t>در مورد همه موجودات از جمله انسان، حیوان، نباتات وجمادات صادق است چون همه موجودات در برابر خداون به منزله عبید وبندگانی هستند که از </a:t>
            </a:r>
            <a:r>
              <a:rPr lang="fa-IR" sz="5400" kern="1200" dirty="0" smtClean="0">
                <a:solidFill>
                  <a:schemeClr val="accent1">
                    <a:lumMod val="75000"/>
                  </a:schemeClr>
                </a:solidFill>
                <a:effectLst/>
                <a:latin typeface="+mj-lt"/>
                <a:ea typeface="+mj-ea"/>
                <a:cs typeface="+mj-cs"/>
              </a:rPr>
              <a:t>مولای </a:t>
            </a:r>
            <a:r>
              <a:rPr lang="fa-IR" sz="5400" kern="1200" dirty="0" smtClean="0">
                <a:solidFill>
                  <a:schemeClr val="accent1">
                    <a:lumMod val="75000"/>
                  </a:schemeClr>
                </a:solidFill>
                <a:effectLst/>
                <a:latin typeface="+mj-lt"/>
                <a:ea typeface="+mj-ea"/>
                <a:cs typeface="+mj-cs"/>
              </a:rPr>
              <a:t>خود نیاز به رخصت دارند.</a:t>
            </a:r>
            <a:endParaRPr lang="fa-IR" dirty="0"/>
          </a:p>
        </p:txBody>
      </p:sp>
    </p:spTree>
    <p:extLst>
      <p:ext uri="{BB962C8B-B14F-4D97-AF65-F5344CB8AC3E}">
        <p14:creationId xmlns:p14="http://schemas.microsoft.com/office/powerpoint/2010/main" val="9928805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1930400"/>
          </a:xfrm>
        </p:spPr>
        <p:txBody>
          <a:bodyPr>
            <a:noAutofit/>
          </a:bodyPr>
          <a:lstStyle/>
          <a:p>
            <a:pPr algn="ctr" rtl="1"/>
            <a:r>
              <a:rPr lang="fa-IR" sz="4400" kern="1200" dirty="0" smtClean="0">
                <a:solidFill>
                  <a:schemeClr val="accent1">
                    <a:lumMod val="75000"/>
                  </a:schemeClr>
                </a:solidFill>
                <a:effectLst/>
              </a:rPr>
              <a:t>در </a:t>
            </a:r>
            <a:r>
              <a:rPr lang="fa-IR" sz="4400" kern="1200" dirty="0" smtClean="0">
                <a:solidFill>
                  <a:schemeClr val="accent1">
                    <a:lumMod val="75000"/>
                  </a:schemeClr>
                </a:solidFill>
                <a:effectLst/>
              </a:rPr>
              <a:t>آيه توجهى لطيف مشاهده مى‏شود كه با نظريه جبر كه مورد بحث بسيارى از مفسران در اين آيه قرار گرفته، ارتباط دارد، چه بعضى چنان گمان كرده‏اند كه آدمى در زندگى، ما دام كه خدا شؤون او را- همچون مصيبتها- مقدّر مى‏سازد، و آن را به هر گونه كه خواهد به جريان مى‏اندازد، اختيارى ندارد! </a:t>
            </a:r>
            <a:endParaRPr lang="fa-IR" sz="4400"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4918450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1"/>
            <a:r>
              <a:rPr lang="fa-IR" sz="5400" kern="1200" dirty="0" smtClean="0">
                <a:solidFill>
                  <a:schemeClr val="accent1">
                    <a:lumMod val="75000"/>
                  </a:schemeClr>
                </a:solidFill>
                <a:effectLst/>
                <a:latin typeface="+mj-lt"/>
                <a:ea typeface="+mj-ea"/>
                <a:cs typeface="+mj-cs"/>
              </a:rPr>
              <a:t>ولى قرآن اين مشكل را به اختصار و به روشى بليغ حل كرده و درباره نقش انسان در ساختن واقعيت و سرنوشت خودش چنين تأكيد كرده است:</a:t>
            </a:r>
            <a:r>
              <a:rPr lang="fa-IR" sz="5400" kern="1200" dirty="0" smtClean="0">
                <a:solidFill>
                  <a:srgbClr val="00B050"/>
                </a:solidFill>
                <a:effectLst/>
                <a:latin typeface="+mj-lt"/>
                <a:ea typeface="+mj-ea"/>
                <a:cs typeface="+mj-cs"/>
              </a:rPr>
              <a:t> وَ مَنْ يُؤْمِنْ بِاللَّهِ يَهْدِ قَلْبَهُ- </a:t>
            </a:r>
            <a:r>
              <a:rPr lang="fa-IR" sz="5400" kern="1200" dirty="0" smtClean="0">
                <a:solidFill>
                  <a:schemeClr val="accent1">
                    <a:lumMod val="75000"/>
                  </a:schemeClr>
                </a:solidFill>
                <a:effectLst/>
                <a:latin typeface="+mj-lt"/>
                <a:ea typeface="+mj-ea"/>
                <a:cs typeface="+mj-cs"/>
              </a:rPr>
              <a:t>و هر كه به خدا ايمان داشته باشد، خدا قلب او را هدايت مى‏كند».</a:t>
            </a:r>
            <a:endParaRPr lang="fa-IR" dirty="0"/>
          </a:p>
        </p:txBody>
      </p:sp>
    </p:spTree>
    <p:extLst>
      <p:ext uri="{BB962C8B-B14F-4D97-AF65-F5344CB8AC3E}">
        <p14:creationId xmlns:p14="http://schemas.microsoft.com/office/powerpoint/2010/main" val="17046151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1"/>
            <a:r>
              <a:rPr lang="fa-IR" sz="5400" kern="1200" dirty="0" smtClean="0">
                <a:solidFill>
                  <a:schemeClr val="accent1">
                    <a:lumMod val="75000"/>
                  </a:schemeClr>
                </a:solidFill>
                <a:effectLst/>
                <a:latin typeface="+mj-lt"/>
                <a:ea typeface="+mj-ea"/>
                <a:cs typeface="+mj-cs"/>
              </a:rPr>
              <a:t>پس </a:t>
            </a:r>
            <a:r>
              <a:rPr lang="fa-IR" sz="5400" kern="1200" dirty="0" smtClean="0">
                <a:solidFill>
                  <a:schemeClr val="accent1">
                    <a:lumMod val="75000"/>
                  </a:schemeClr>
                </a:solidFill>
                <a:effectLst/>
                <a:latin typeface="+mj-lt"/>
                <a:ea typeface="+mj-ea"/>
                <a:cs typeface="+mj-cs"/>
              </a:rPr>
              <a:t>هدايتى كه از جانب خدا است، جز از راه ايمان داشتن خود انسان به خدا به دست نمى‏آيد، و بنا بر اين خير و شرّ زندگى، و شادى و ناشادى آن همه را مى‏توانيم با اين بصيرت تفسير كنيم.</a:t>
            </a:r>
            <a:endParaRPr lang="fa-IR"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3871220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1"/>
            <a:r>
              <a:rPr lang="fa-IR" sz="5400" kern="1200" dirty="0" smtClean="0">
                <a:solidFill>
                  <a:schemeClr val="accent1">
                    <a:lumMod val="75000"/>
                  </a:schemeClr>
                </a:solidFill>
                <a:effectLst/>
                <a:latin typeface="+mj-lt"/>
                <a:ea typeface="+mj-ea"/>
                <a:cs typeface="+mj-cs"/>
              </a:rPr>
              <a:t>آخرين </a:t>
            </a:r>
            <a:r>
              <a:rPr lang="fa-IR" sz="5400" kern="1200" dirty="0" smtClean="0">
                <a:solidFill>
                  <a:schemeClr val="accent1">
                    <a:lumMod val="75000"/>
                  </a:schemeClr>
                </a:solidFill>
                <a:effectLst/>
                <a:latin typeface="+mj-lt"/>
                <a:ea typeface="+mj-ea"/>
                <a:cs typeface="+mj-cs"/>
              </a:rPr>
              <a:t>پرسش در مورد اين آيه آن است كه: پروردگار ما چرا گفت </a:t>
            </a:r>
            <a:r>
              <a:rPr lang="fa-IR" sz="5400" kern="1200" dirty="0" smtClean="0">
                <a:solidFill>
                  <a:srgbClr val="00B050"/>
                </a:solidFill>
                <a:effectLst/>
                <a:latin typeface="+mj-lt"/>
                <a:ea typeface="+mj-ea"/>
                <a:cs typeface="+mj-cs"/>
              </a:rPr>
              <a:t>«</a:t>
            </a:r>
            <a:r>
              <a:rPr lang="fa-IR" sz="5400" kern="1200" dirty="0" smtClean="0">
                <a:solidFill>
                  <a:srgbClr val="00B050"/>
                </a:solidFill>
                <a:effectLst/>
                <a:latin typeface="+mj-lt"/>
                <a:ea typeface="+mj-ea"/>
                <a:cs typeface="+mj-cs"/>
              </a:rPr>
              <a:t>يهدقلبه</a:t>
            </a:r>
            <a:r>
              <a:rPr lang="fa-IR" sz="5400" kern="1200" dirty="0" smtClean="0">
                <a:solidFill>
                  <a:srgbClr val="00B050"/>
                </a:solidFill>
                <a:effectLst/>
                <a:latin typeface="+mj-lt"/>
                <a:ea typeface="+mj-ea"/>
                <a:cs typeface="+mj-cs"/>
              </a:rPr>
              <a:t>» </a:t>
            </a:r>
            <a:r>
              <a:rPr lang="fa-IR" sz="5400" kern="1200" dirty="0" smtClean="0">
                <a:solidFill>
                  <a:schemeClr val="accent1">
                    <a:lumMod val="75000"/>
                  </a:schemeClr>
                </a:solidFill>
                <a:effectLst/>
                <a:latin typeface="+mj-lt"/>
                <a:ea typeface="+mj-ea"/>
                <a:cs typeface="+mj-cs"/>
              </a:rPr>
              <a:t>و نگفت: </a:t>
            </a:r>
            <a:r>
              <a:rPr lang="fa-IR" sz="5400" kern="1200" dirty="0" smtClean="0">
                <a:solidFill>
                  <a:schemeClr val="accent3">
                    <a:lumMod val="50000"/>
                  </a:schemeClr>
                </a:solidFill>
                <a:effectLst/>
                <a:latin typeface="+mj-lt"/>
                <a:ea typeface="+mj-ea"/>
                <a:cs typeface="+mj-cs"/>
              </a:rPr>
              <a:t>«</a:t>
            </a:r>
            <a:r>
              <a:rPr lang="fa-IR" sz="5400" kern="1200" dirty="0" smtClean="0">
                <a:solidFill>
                  <a:schemeClr val="accent3">
                    <a:lumMod val="50000"/>
                  </a:schemeClr>
                </a:solidFill>
                <a:effectLst/>
                <a:latin typeface="+mj-lt"/>
                <a:ea typeface="+mj-ea"/>
                <a:cs typeface="+mj-cs"/>
              </a:rPr>
              <a:t>يهديه» </a:t>
            </a:r>
            <a:r>
              <a:rPr lang="fa-IR" sz="5400" kern="1200" dirty="0" smtClean="0">
                <a:solidFill>
                  <a:schemeClr val="accent1">
                    <a:lumMod val="75000"/>
                  </a:schemeClr>
                </a:solidFill>
                <a:effectLst/>
                <a:latin typeface="+mj-lt"/>
                <a:ea typeface="+mj-ea"/>
                <a:cs typeface="+mj-cs"/>
              </a:rPr>
              <a:t>او را هدايت مى‏كند» كه در بسيارى از آيات ديگر به اين صورت آمده است؟</a:t>
            </a:r>
            <a:endParaRPr lang="fa-IR" dirty="0"/>
          </a:p>
        </p:txBody>
      </p:sp>
    </p:spTree>
    <p:extLst>
      <p:ext uri="{BB962C8B-B14F-4D97-AF65-F5344CB8AC3E}">
        <p14:creationId xmlns:p14="http://schemas.microsoft.com/office/powerpoint/2010/main" val="5892784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1"/>
            <a:r>
              <a:rPr lang="fa-IR" sz="5400" kern="1200" dirty="0" smtClean="0">
                <a:solidFill>
                  <a:srgbClr val="0070C0"/>
                </a:solidFill>
                <a:effectLst/>
                <a:latin typeface="+mj-lt"/>
                <a:ea typeface="+mj-ea"/>
                <a:cs typeface="+mj-cs"/>
              </a:rPr>
              <a:t>پاسخ </a:t>
            </a:r>
            <a:r>
              <a:rPr lang="fa-IR" sz="5400" kern="1200" dirty="0" smtClean="0">
                <a:solidFill>
                  <a:srgbClr val="0070C0"/>
                </a:solidFill>
                <a:effectLst/>
                <a:latin typeface="+mj-lt"/>
                <a:ea typeface="+mj-ea"/>
                <a:cs typeface="+mj-cs"/>
              </a:rPr>
              <a:t>آن است كه</a:t>
            </a:r>
            <a:r>
              <a:rPr lang="fa-IR" sz="5400" kern="1200" dirty="0" smtClean="0">
                <a:solidFill>
                  <a:srgbClr val="0070C0"/>
                </a:solidFill>
                <a:effectLst/>
                <a:latin typeface="+mj-lt"/>
                <a:ea typeface="+mj-ea"/>
                <a:cs typeface="+mj-cs"/>
              </a:rPr>
              <a:t>:</a:t>
            </a:r>
            <a:r>
              <a:rPr lang="fa-IR" sz="5400" kern="1200" dirty="0" smtClean="0">
                <a:solidFill>
                  <a:schemeClr val="accent1">
                    <a:lumMod val="75000"/>
                  </a:schemeClr>
                </a:solidFill>
                <a:effectLst/>
                <a:latin typeface="+mj-lt"/>
                <a:ea typeface="+mj-ea"/>
                <a:cs typeface="+mj-cs"/>
              </a:rPr>
              <a:t/>
            </a:r>
            <a:br>
              <a:rPr lang="fa-IR" sz="5400" kern="1200" dirty="0" smtClean="0">
                <a:solidFill>
                  <a:schemeClr val="accent1">
                    <a:lumMod val="75000"/>
                  </a:schemeClr>
                </a:solidFill>
                <a:effectLst/>
                <a:latin typeface="+mj-lt"/>
                <a:ea typeface="+mj-ea"/>
                <a:cs typeface="+mj-cs"/>
              </a:rPr>
            </a:br>
            <a:r>
              <a:rPr lang="fa-IR" sz="5400" kern="1200" dirty="0" smtClean="0">
                <a:solidFill>
                  <a:schemeClr val="accent3">
                    <a:lumMod val="50000"/>
                  </a:schemeClr>
                </a:solidFill>
                <a:effectLst/>
                <a:latin typeface="+mj-lt"/>
                <a:ea typeface="+mj-ea"/>
                <a:cs typeface="+mj-cs"/>
              </a:rPr>
              <a:t> </a:t>
            </a:r>
            <a:r>
              <a:rPr lang="fa-IR" sz="5400" kern="1200" dirty="0" smtClean="0">
                <a:solidFill>
                  <a:schemeClr val="accent3">
                    <a:lumMod val="50000"/>
                  </a:schemeClr>
                </a:solidFill>
                <a:effectLst/>
                <a:latin typeface="+mj-lt"/>
                <a:ea typeface="+mj-ea"/>
                <a:cs typeface="+mj-cs"/>
              </a:rPr>
              <a:t>اولا: </a:t>
            </a:r>
            <a:r>
              <a:rPr lang="fa-IR" sz="5400" kern="1200" dirty="0" smtClean="0">
                <a:solidFill>
                  <a:schemeClr val="accent1">
                    <a:lumMod val="75000"/>
                  </a:schemeClr>
                </a:solidFill>
                <a:effectLst/>
                <a:latin typeface="+mj-lt"/>
                <a:ea typeface="+mj-ea"/>
                <a:cs typeface="+mj-cs"/>
              </a:rPr>
              <a:t>براى بيان اين مطلب كه صلاح و فساد آدمى (هدايت و ضلالت او) همه پيوسته به افكار و معتقدات قلبى او است، و در نتيجه تغيير حقيقى و ريشه‏اى بر اثر تغيير قلب حاصل مى‏شود.</a:t>
            </a:r>
            <a:endParaRPr lang="fa-IR"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34680114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1930400"/>
          </a:xfrm>
        </p:spPr>
        <p:txBody>
          <a:bodyPr>
            <a:normAutofit fontScale="90000"/>
          </a:bodyPr>
          <a:lstStyle/>
          <a:p>
            <a:pPr algn="ctr" rtl="1"/>
            <a:r>
              <a:rPr lang="fa-IR" sz="5400" kern="1200" dirty="0" smtClean="0">
                <a:solidFill>
                  <a:schemeClr val="accent3">
                    <a:lumMod val="50000"/>
                  </a:schemeClr>
                </a:solidFill>
                <a:effectLst/>
                <a:latin typeface="+mj-lt"/>
                <a:ea typeface="+mj-ea"/>
                <a:cs typeface="+mj-cs"/>
              </a:rPr>
              <a:t>ثانيا</a:t>
            </a:r>
            <a:r>
              <a:rPr lang="fa-IR" sz="5400" kern="1200" dirty="0" smtClean="0">
                <a:solidFill>
                  <a:schemeClr val="accent3">
                    <a:lumMod val="50000"/>
                  </a:schemeClr>
                </a:solidFill>
                <a:effectLst/>
                <a:latin typeface="+mj-lt"/>
                <a:ea typeface="+mj-ea"/>
                <a:cs typeface="+mj-cs"/>
              </a:rPr>
              <a:t>: </a:t>
            </a:r>
            <a:r>
              <a:rPr lang="fa-IR" sz="5400" kern="1200" dirty="0" smtClean="0">
                <a:solidFill>
                  <a:schemeClr val="accent1">
                    <a:lumMod val="75000"/>
                  </a:schemeClr>
                </a:solidFill>
                <a:effectLst/>
                <a:latin typeface="+mj-lt"/>
                <a:ea typeface="+mj-ea"/>
                <a:cs typeface="+mj-cs"/>
              </a:rPr>
              <a:t>براى بيان شمول و فراگيرى هدايت است، چه هدايت شدن قلب مؤمن به فرمان خدا او را از هر انحراف و گمراهى خلاص مى‏كند، از آن جهت كه قلبها گاه آميخته‏اى از حق و باطل است، جز قلب مؤمن كه تنها براى حق نه باطل و براى هدايت و نه ضلالت تصفيه مى‏</a:t>
            </a:r>
            <a:r>
              <a:rPr lang="fa-IR" sz="5400" kern="1200" dirty="0" smtClean="0">
                <a:solidFill>
                  <a:schemeClr val="accent1">
                    <a:lumMod val="75000"/>
                  </a:schemeClr>
                </a:solidFill>
                <a:effectLst/>
                <a:latin typeface="+mj-lt"/>
                <a:ea typeface="+mj-ea"/>
                <a:cs typeface="+mj-cs"/>
              </a:rPr>
              <a:t>شود.</a:t>
            </a:r>
            <a:endParaRPr lang="fa-IR"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10072651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1930400"/>
          </a:xfrm>
        </p:spPr>
        <p:txBody>
          <a:bodyPr>
            <a:noAutofit/>
          </a:bodyPr>
          <a:lstStyle/>
          <a:p>
            <a:pPr algn="ctr"/>
            <a:r>
              <a:rPr lang="fa-IR" sz="5400" dirty="0"/>
              <a:t>، يعنى ايمان همزاد راهنمايى قلب است و آن را به ديگر حقايق رهبرى مى‏كند، و در همه ابعادش و در جوانب زندگى بصيرت مى‏بخشد، و هر چه ايمان فزونى پيدا كند، راهيابى قلب نيز افزوده مى‏</a:t>
            </a:r>
            <a:r>
              <a:rPr lang="fa-IR" sz="5400" dirty="0" smtClean="0"/>
              <a:t>شود.</a:t>
            </a:r>
            <a:endParaRPr lang="fa-IR" sz="5400"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346383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endParaRPr lang="en-US" sz="5400" kern="1200" dirty="0" smtClean="0">
              <a:solidFill>
                <a:schemeClr val="accent1">
                  <a:lumMod val="75000"/>
                </a:schemeClr>
              </a:solidFill>
              <a:effectLst/>
              <a:latin typeface="+mj-lt"/>
              <a:ea typeface="+mj-ea"/>
              <a:cs typeface="+mj-cs"/>
            </a:endParaRPr>
          </a:p>
          <a:p>
            <a:endParaRPr lang="fa-IR" dirty="0"/>
          </a:p>
        </p:txBody>
      </p:sp>
      <p:pic>
        <p:nvPicPr>
          <p:cNvPr id="4" name="Content Placeholder 3"/>
          <p:cNvPicPr>
            <a:picLocks noGrp="1" noChangeAspect="1"/>
          </p:cNvPicPr>
          <p:nvPr>
            <p:ph idx="1"/>
          </p:nvPr>
        </p:nvPicPr>
        <p:blipFill>
          <a:blip r:embed="rId2"/>
          <a:stretch>
            <a:fillRect/>
          </a:stretch>
        </p:blipFill>
        <p:spPr>
          <a:xfrm>
            <a:off x="0" y="0"/>
            <a:ext cx="12091915" cy="7560860"/>
          </a:xfrm>
          <a:prstGeom prst="rect">
            <a:avLst/>
          </a:prstGeom>
        </p:spPr>
      </p:pic>
    </p:spTree>
    <p:extLst>
      <p:ext uri="{BB962C8B-B14F-4D97-AF65-F5344CB8AC3E}">
        <p14:creationId xmlns:p14="http://schemas.microsoft.com/office/powerpoint/2010/main" val="551492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1930400"/>
          </a:xfrm>
        </p:spPr>
        <p:txBody>
          <a:bodyPr>
            <a:normAutofit fontScale="90000"/>
          </a:bodyPr>
          <a:lstStyle/>
          <a:p>
            <a:pPr algn="ctr" rtl="1"/>
            <a:endParaRPr lang="en-US" sz="5400" kern="1200" dirty="0" smtClean="0">
              <a:solidFill>
                <a:schemeClr val="accent1">
                  <a:lumMod val="75000"/>
                </a:schemeClr>
              </a:solidFill>
              <a:effectLst/>
              <a:latin typeface="+mj-lt"/>
              <a:ea typeface="+mj-ea"/>
              <a:cs typeface="+mj-cs"/>
            </a:endParaRPr>
          </a:p>
          <a:p>
            <a:pPr algn="ctr" rtl="1"/>
            <a:r>
              <a:rPr lang="fa-IR" sz="5400" kern="1200" dirty="0" smtClean="0">
                <a:solidFill>
                  <a:srgbClr val="00B050"/>
                </a:solidFill>
                <a:effectLst/>
                <a:latin typeface="+mj-lt"/>
                <a:ea typeface="+mj-ea"/>
                <a:cs typeface="+mj-cs"/>
              </a:rPr>
              <a:t>مَّا أَصَابَكَ مِنْ حَسَنَةٍ فَمِنَ اللَّـهِ ۖ وَمَا أَصَابَكَ مِن سَيِّئَةٍ فَمِن نَّفْسِكَ ... ﴿</a:t>
            </a:r>
            <a:r>
              <a:rPr lang="fa-IR" sz="5400" u="none" strike="noStrike" kern="1200" dirty="0" smtClean="0">
                <a:solidFill>
                  <a:srgbClr val="00B050"/>
                </a:solidFill>
                <a:effectLst/>
                <a:latin typeface="+mj-lt"/>
                <a:ea typeface="+mj-ea"/>
                <a:cs typeface="+mj-cs"/>
              </a:rPr>
              <a:t>٧٩</a:t>
            </a:r>
            <a:r>
              <a:rPr lang="fa-IR" sz="5400" kern="1200" dirty="0" smtClean="0">
                <a:solidFill>
                  <a:srgbClr val="00B050"/>
                </a:solidFill>
                <a:effectLst/>
                <a:latin typeface="+mj-lt"/>
                <a:ea typeface="+mj-ea"/>
                <a:cs typeface="+mj-cs"/>
              </a:rPr>
              <a:t>/نساء﴾</a:t>
            </a:r>
            <a:r>
              <a:rPr lang="fa-IR" sz="5400" kern="1200" dirty="0" smtClean="0">
                <a:effectLst/>
                <a:latin typeface="+mj-lt"/>
                <a:ea typeface="+mj-ea"/>
                <a:cs typeface="+mj-cs"/>
              </a:rPr>
              <a:t>(</a:t>
            </a:r>
            <a:r>
              <a:rPr lang="fa-IR" sz="5400" kern="1200" dirty="0" smtClean="0">
                <a:solidFill>
                  <a:schemeClr val="accent1">
                    <a:lumMod val="75000"/>
                  </a:schemeClr>
                </a:solidFill>
                <a:effectLst/>
                <a:latin typeface="+mj-lt"/>
                <a:ea typeface="+mj-ea"/>
                <a:cs typeface="+mj-cs"/>
              </a:rPr>
              <a:t>آری،) آنچه از نیکیها به تو می‌رسد، از طرف خداست؛ و آنچه از بدی به تو می‌رسد، از سوی خود توست.</a:t>
            </a:r>
            <a:endParaRPr lang="fa-IR" dirty="0"/>
          </a:p>
        </p:txBody>
      </p:sp>
    </p:spTree>
    <p:extLst>
      <p:ext uri="{BB962C8B-B14F-4D97-AF65-F5344CB8AC3E}">
        <p14:creationId xmlns:p14="http://schemas.microsoft.com/office/powerpoint/2010/main" val="3423892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1930400"/>
          </a:xfrm>
        </p:spPr>
        <p:txBody>
          <a:bodyPr>
            <a:normAutofit fontScale="90000"/>
          </a:bodyPr>
          <a:lstStyle/>
          <a:p>
            <a:pPr algn="ctr" rtl="1"/>
            <a:r>
              <a:rPr lang="fa-IR" sz="5400" kern="1200" dirty="0" smtClean="0">
                <a:solidFill>
                  <a:srgbClr val="0070C0"/>
                </a:solidFill>
                <a:effectLst/>
                <a:latin typeface="+mj-lt"/>
                <a:ea typeface="+mj-ea"/>
                <a:cs typeface="+mj-cs"/>
              </a:rPr>
              <a:t>چرا </a:t>
            </a:r>
            <a:r>
              <a:rPr lang="fa-IR" sz="5400" kern="1200" dirty="0" smtClean="0">
                <a:solidFill>
                  <a:srgbClr val="0070C0"/>
                </a:solidFill>
                <a:effectLst/>
                <a:latin typeface="+mj-lt"/>
                <a:ea typeface="+mj-ea"/>
                <a:cs typeface="+mj-cs"/>
              </a:rPr>
              <a:t>از بالا مصیبت می رسد؟ </a:t>
            </a:r>
            <a:r>
              <a:rPr lang="fa-IR" sz="5400" kern="1200" dirty="0" smtClean="0">
                <a:solidFill>
                  <a:schemeClr val="accent1">
                    <a:lumMod val="75000"/>
                  </a:schemeClr>
                </a:solidFill>
                <a:effectLst/>
                <a:latin typeface="+mj-lt"/>
                <a:ea typeface="+mj-ea"/>
                <a:cs typeface="+mj-cs"/>
              </a:rPr>
              <a:t/>
            </a:r>
            <a:br>
              <a:rPr lang="fa-IR" sz="5400" kern="1200" dirty="0" smtClean="0">
                <a:solidFill>
                  <a:schemeClr val="accent1">
                    <a:lumMod val="75000"/>
                  </a:schemeClr>
                </a:solidFill>
                <a:effectLst/>
                <a:latin typeface="+mj-lt"/>
                <a:ea typeface="+mj-ea"/>
                <a:cs typeface="+mj-cs"/>
              </a:rPr>
            </a:br>
            <a:r>
              <a:rPr lang="fa-IR" sz="5400" kern="1200" dirty="0" smtClean="0">
                <a:solidFill>
                  <a:schemeClr val="accent1">
                    <a:lumMod val="75000"/>
                  </a:schemeClr>
                </a:solidFill>
                <a:effectLst/>
                <a:latin typeface="+mj-lt"/>
                <a:ea typeface="+mj-ea"/>
                <a:cs typeface="+mj-cs"/>
              </a:rPr>
              <a:t>بالا </a:t>
            </a:r>
            <a:r>
              <a:rPr lang="fa-IR" sz="5400" kern="1200" dirty="0" smtClean="0">
                <a:solidFill>
                  <a:schemeClr val="accent1">
                    <a:lumMod val="75000"/>
                  </a:schemeClr>
                </a:solidFill>
                <a:effectLst/>
                <a:latin typeface="+mj-lt"/>
                <a:ea typeface="+mj-ea"/>
                <a:cs typeface="+mj-cs"/>
              </a:rPr>
              <a:t>برای خداوند بالای مکانی نیست بلکه از باب اینکه همه چیز تحت فرمان اوست بیان </a:t>
            </a:r>
            <a:r>
              <a:rPr lang="fa-IR" sz="5400" kern="1200" dirty="0" smtClean="0">
                <a:solidFill>
                  <a:srgbClr val="00B050"/>
                </a:solidFill>
                <a:effectLst/>
                <a:latin typeface="+mj-lt"/>
                <a:ea typeface="+mj-ea"/>
                <a:cs typeface="+mj-cs"/>
              </a:rPr>
              <a:t>شده"وَهُوَ الْقَاهِرُ فَوْقَ عِبَادِهِ ۚ وَهُوَ الْحَكِيمُ الْخَبِيرُ ﴿</a:t>
            </a:r>
            <a:r>
              <a:rPr lang="fa-IR" sz="5400" u="none" strike="noStrike" kern="1200" dirty="0" smtClean="0">
                <a:solidFill>
                  <a:srgbClr val="00B050"/>
                </a:solidFill>
                <a:effectLst/>
                <a:latin typeface="+mj-lt"/>
                <a:ea typeface="+mj-ea"/>
                <a:cs typeface="+mj-cs"/>
              </a:rPr>
              <a:t>١٨</a:t>
            </a:r>
            <a:r>
              <a:rPr lang="fa-IR" sz="5400" kern="1200" dirty="0" smtClean="0">
                <a:solidFill>
                  <a:srgbClr val="00B050"/>
                </a:solidFill>
                <a:effectLst/>
                <a:latin typeface="+mj-lt"/>
                <a:ea typeface="+mj-ea"/>
                <a:cs typeface="+mj-cs"/>
              </a:rPr>
              <a:t>/انعام﴾</a:t>
            </a:r>
            <a:r>
              <a:rPr lang="fa-IR" sz="5400" kern="1200" dirty="0" smtClean="0">
                <a:solidFill>
                  <a:schemeClr val="accent1">
                    <a:lumMod val="75000"/>
                  </a:schemeClr>
                </a:solidFill>
                <a:effectLst/>
                <a:latin typeface="+mj-lt"/>
                <a:ea typeface="+mj-ea"/>
                <a:cs typeface="+mj-cs"/>
              </a:rPr>
              <a:t>اوست که بر بندگان خود، قاهر و مسلّط است؛ و اوست حکیم آگاه!</a:t>
            </a:r>
            <a:endParaRPr lang="fa-IR" dirty="0"/>
          </a:p>
        </p:txBody>
      </p:sp>
    </p:spTree>
    <p:extLst>
      <p:ext uri="{BB962C8B-B14F-4D97-AF65-F5344CB8AC3E}">
        <p14:creationId xmlns:p14="http://schemas.microsoft.com/office/powerpoint/2010/main" val="874176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1320800"/>
          </a:xfrm>
        </p:spPr>
        <p:txBody>
          <a:bodyPr>
            <a:normAutofit fontScale="90000"/>
          </a:bodyPr>
          <a:lstStyle/>
          <a:p>
            <a:pPr algn="ctr" rtl="1"/>
            <a:endParaRPr lang="en-US" sz="5400" kern="1200" dirty="0" smtClean="0">
              <a:solidFill>
                <a:schemeClr val="accent1">
                  <a:lumMod val="75000"/>
                </a:schemeClr>
              </a:solidFill>
              <a:effectLst/>
              <a:latin typeface="+mj-lt"/>
              <a:ea typeface="+mj-ea"/>
              <a:cs typeface="+mj-cs"/>
            </a:endParaRPr>
          </a:p>
          <a:p>
            <a:pPr algn="ctr" rtl="1"/>
            <a:r>
              <a:rPr lang="fa-IR" sz="5400" kern="1200" dirty="0" smtClean="0">
                <a:solidFill>
                  <a:srgbClr val="0070C0"/>
                </a:solidFill>
                <a:effectLst/>
                <a:latin typeface="+mj-lt"/>
                <a:ea typeface="+mj-ea"/>
                <a:cs typeface="+mj-cs"/>
              </a:rPr>
              <a:t>معنای کلمه" إِذْنِ </a:t>
            </a:r>
            <a:r>
              <a:rPr lang="fa-IR" sz="5400" kern="1200" dirty="0" smtClean="0">
                <a:solidFill>
                  <a:srgbClr val="0070C0"/>
                </a:solidFill>
                <a:effectLst/>
                <a:latin typeface="+mj-lt"/>
                <a:ea typeface="+mj-ea"/>
                <a:cs typeface="+mj-cs"/>
              </a:rPr>
              <a:t>«</a:t>
            </a:r>
            <a:r>
              <a:rPr lang="fa-IR" sz="5400" kern="1200" dirty="0" smtClean="0">
                <a:solidFill>
                  <a:schemeClr val="accent1">
                    <a:lumMod val="75000"/>
                  </a:schemeClr>
                </a:solidFill>
                <a:effectLst/>
                <a:latin typeface="+mj-lt"/>
                <a:ea typeface="+mj-ea"/>
                <a:cs typeface="+mj-cs"/>
              </a:rPr>
              <a:t/>
            </a:r>
            <a:br>
              <a:rPr lang="fa-IR" sz="5400" kern="1200" dirty="0" smtClean="0">
                <a:solidFill>
                  <a:schemeClr val="accent1">
                    <a:lumMod val="75000"/>
                  </a:schemeClr>
                </a:solidFill>
                <a:effectLst/>
                <a:latin typeface="+mj-lt"/>
                <a:ea typeface="+mj-ea"/>
                <a:cs typeface="+mj-cs"/>
              </a:rPr>
            </a:br>
            <a:r>
              <a:rPr lang="fa-IR" sz="5400" kern="1200" dirty="0" smtClean="0">
                <a:solidFill>
                  <a:schemeClr val="accent1">
                    <a:lumMod val="75000"/>
                  </a:schemeClr>
                </a:solidFill>
                <a:effectLst/>
                <a:latin typeface="+mj-lt"/>
                <a:ea typeface="+mj-ea"/>
                <a:cs typeface="+mj-cs"/>
              </a:rPr>
              <a:t>به </a:t>
            </a:r>
            <a:r>
              <a:rPr lang="fa-IR" sz="5400" kern="1200" dirty="0" smtClean="0">
                <a:solidFill>
                  <a:schemeClr val="accent1">
                    <a:lumMod val="75000"/>
                  </a:schemeClr>
                </a:solidFill>
                <a:effectLst/>
                <a:latin typeface="+mj-lt"/>
                <a:ea typeface="+mj-ea"/>
                <a:cs typeface="+mj-cs"/>
              </a:rPr>
              <a:t>معنای اجازه وجواز(عبور کردن) نیست بلکه به معنای" اعلام"می باشد</a:t>
            </a:r>
            <a:r>
              <a:rPr lang="fa-IR" sz="5400" kern="1200" dirty="0" smtClean="0">
                <a:solidFill>
                  <a:srgbClr val="00B050"/>
                </a:solidFill>
                <a:effectLst/>
                <a:latin typeface="+mj-lt"/>
                <a:ea typeface="+mj-ea"/>
                <a:cs typeface="+mj-cs"/>
              </a:rPr>
              <a:t>" فَلَمَّا جَهَّزَهُم بِجَهَازِهِمْ جَعَلَ السِّقَايَةَ فِي رَحْلِ أَخِيهِ ثُمَّ أَذَّنَ مُؤَذِّنٌ أَيَّتُهَا الْعِيرُ إِنَّكُمْ لَسَارِقُونَ ﴿</a:t>
            </a:r>
            <a:r>
              <a:rPr lang="fa-IR" sz="5400" u="none" strike="noStrike" kern="1200" dirty="0" smtClean="0">
                <a:solidFill>
                  <a:srgbClr val="00B050"/>
                </a:solidFill>
                <a:effectLst/>
                <a:latin typeface="+mj-lt"/>
                <a:ea typeface="+mj-ea"/>
                <a:cs typeface="+mj-cs"/>
              </a:rPr>
              <a:t>٧٠</a:t>
            </a:r>
            <a:r>
              <a:rPr lang="fa-IR" sz="5400" kern="1200" dirty="0" smtClean="0">
                <a:solidFill>
                  <a:srgbClr val="00B050"/>
                </a:solidFill>
                <a:effectLst/>
                <a:latin typeface="+mj-lt"/>
                <a:ea typeface="+mj-ea"/>
                <a:cs typeface="+mj-cs"/>
              </a:rPr>
              <a:t>/ یوسف</a:t>
            </a:r>
            <a:r>
              <a:rPr lang="fa-IR" sz="5400" kern="1200" dirty="0" smtClean="0">
                <a:solidFill>
                  <a:srgbClr val="00B050"/>
                </a:solidFill>
                <a:effectLst/>
              </a:rPr>
              <a:t>﴾</a:t>
            </a:r>
            <a:endParaRPr lang="fa-IR" dirty="0">
              <a:solidFill>
                <a:srgbClr val="00B050"/>
              </a:solidFill>
            </a:endParaRPr>
          </a:p>
        </p:txBody>
      </p:sp>
    </p:spTree>
    <p:extLst>
      <p:ext uri="{BB962C8B-B14F-4D97-AF65-F5344CB8AC3E}">
        <p14:creationId xmlns:p14="http://schemas.microsoft.com/office/powerpoint/2010/main" val="2710225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677334" y="1"/>
            <a:ext cx="8596668" cy="6041362"/>
          </a:xfrm>
        </p:spPr>
        <p:txBody>
          <a:bodyPr>
            <a:noAutofit/>
          </a:bodyPr>
          <a:lstStyle/>
          <a:p>
            <a:pPr algn="ctr"/>
            <a:r>
              <a:rPr lang="fa-IR" sz="6000" dirty="0">
                <a:solidFill>
                  <a:schemeClr val="accent1">
                    <a:lumMod val="75000"/>
                  </a:schemeClr>
                </a:solidFill>
              </a:rPr>
              <a:t>و هنگامی که (مأمور یوسف) بارهای آنها را بست، ظرف آبخوری پادشاه را در بارِ برادرش گذاشت؛ سپس کسی </a:t>
            </a:r>
            <a:r>
              <a:rPr lang="fa-IR" sz="6000" dirty="0">
                <a:solidFill>
                  <a:srgbClr val="00B0F0"/>
                </a:solidFill>
              </a:rPr>
              <a:t>اعلام کرد؛ </a:t>
            </a:r>
            <a:r>
              <a:rPr lang="fa-IR" sz="6000" dirty="0">
                <a:solidFill>
                  <a:schemeClr val="accent1">
                    <a:lumMod val="75000"/>
                  </a:schemeClr>
                </a:solidFill>
              </a:rPr>
              <a:t>«ای اهل قافله، شما دزد هستید!»</a:t>
            </a:r>
            <a:endParaRPr lang="fa-IR" sz="6000" dirty="0"/>
          </a:p>
        </p:txBody>
      </p:sp>
    </p:spTree>
    <p:extLst>
      <p:ext uri="{BB962C8B-B14F-4D97-AF65-F5344CB8AC3E}">
        <p14:creationId xmlns:p14="http://schemas.microsoft.com/office/powerpoint/2010/main" val="1208306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1930400"/>
          </a:xfrm>
        </p:spPr>
        <p:txBody>
          <a:bodyPr>
            <a:normAutofit fontScale="90000"/>
          </a:bodyPr>
          <a:lstStyle/>
          <a:p>
            <a:pPr algn="ctr" rtl="1"/>
            <a:r>
              <a:rPr lang="fa-IR" sz="5400" kern="1200" dirty="0" smtClean="0">
                <a:solidFill>
                  <a:srgbClr val="00B050"/>
                </a:solidFill>
                <a:effectLst/>
                <a:latin typeface="+mj-lt"/>
                <a:ea typeface="+mj-ea"/>
                <a:cs typeface="+mj-cs"/>
              </a:rPr>
              <a:t>«</a:t>
            </a:r>
            <a:r>
              <a:rPr lang="fa-IR" sz="5400" kern="1200" dirty="0" smtClean="0">
                <a:solidFill>
                  <a:srgbClr val="00B050"/>
                </a:solidFill>
                <a:effectLst/>
                <a:latin typeface="+mj-lt"/>
                <a:ea typeface="+mj-ea"/>
                <a:cs typeface="+mj-cs"/>
              </a:rPr>
              <a:t>ما أَصابَ مِنْ مُصِيبَةٍ إِلَّا بِإِذْنِ اللَّهِ- </a:t>
            </a:r>
            <a:r>
              <a:rPr lang="fa-IR" sz="5400" kern="1200" dirty="0" smtClean="0">
                <a:solidFill>
                  <a:schemeClr val="accent1">
                    <a:lumMod val="75000"/>
                  </a:schemeClr>
                </a:solidFill>
                <a:effectLst/>
                <a:latin typeface="+mj-lt"/>
                <a:ea typeface="+mj-ea"/>
                <a:cs typeface="+mj-cs"/>
              </a:rPr>
              <a:t>هيچ مصيبتى نمى‏رسد مگر به اذن</a:t>
            </a:r>
            <a:r>
              <a:rPr lang="fa-IR" sz="5400" kern="1200" baseline="0" dirty="0" smtClean="0">
                <a:solidFill>
                  <a:schemeClr val="accent1">
                    <a:lumMod val="75000"/>
                  </a:schemeClr>
                </a:solidFill>
                <a:effectLst/>
                <a:latin typeface="+mj-lt"/>
                <a:ea typeface="+mj-ea"/>
                <a:cs typeface="+mj-cs"/>
              </a:rPr>
              <a:t> </a:t>
            </a:r>
            <a:r>
              <a:rPr lang="fa-IR" sz="5400" kern="1200" dirty="0" smtClean="0">
                <a:solidFill>
                  <a:schemeClr val="accent1">
                    <a:lumMod val="75000"/>
                  </a:schemeClr>
                </a:solidFill>
                <a:effectLst/>
                <a:latin typeface="+mj-lt"/>
                <a:ea typeface="+mj-ea"/>
                <a:cs typeface="+mj-cs"/>
              </a:rPr>
              <a:t>خدا.»</a:t>
            </a:r>
            <a:endParaRPr lang="en-US" sz="5400" kern="1200" dirty="0" smtClean="0">
              <a:solidFill>
                <a:schemeClr val="accent1">
                  <a:lumMod val="75000"/>
                </a:schemeClr>
              </a:solidFill>
              <a:effectLst/>
              <a:latin typeface="+mj-lt"/>
              <a:ea typeface="+mj-ea"/>
              <a:cs typeface="+mj-cs"/>
            </a:endParaRPr>
          </a:p>
          <a:p>
            <a:pPr algn="ctr" rtl="1"/>
            <a:r>
              <a:rPr lang="fa-IR" sz="5400" kern="1200" dirty="0" smtClean="0">
                <a:solidFill>
                  <a:schemeClr val="accent1">
                    <a:lumMod val="75000"/>
                  </a:schemeClr>
                </a:solidFill>
                <a:effectLst/>
                <a:latin typeface="+mj-lt"/>
                <a:ea typeface="+mj-ea"/>
                <a:cs typeface="+mj-cs"/>
              </a:rPr>
              <a:t>بدان سبب كه خداى تعالى به هر چيز با نور هستى و استمرار مدد مى‏بخشد، و بدان سبب كه او سنتها را در آفريدگان وضع كرده و آنها را به قدرت و سلطه خود به جريان مى‏اندازد، </a:t>
            </a:r>
            <a:endParaRPr lang="fa-IR" dirty="0"/>
          </a:p>
        </p:txBody>
      </p:sp>
    </p:spTree>
    <p:extLst>
      <p:ext uri="{BB962C8B-B14F-4D97-AF65-F5344CB8AC3E}">
        <p14:creationId xmlns:p14="http://schemas.microsoft.com/office/powerpoint/2010/main" val="4061753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4972334"/>
          </a:xfrm>
        </p:spPr>
        <p:txBody>
          <a:bodyPr>
            <a:noAutofit/>
          </a:bodyPr>
          <a:lstStyle/>
          <a:p>
            <a:pPr algn="ctr"/>
            <a:r>
              <a:rPr lang="fa-IR" sz="5400" dirty="0"/>
              <a:t>و هيچ مصيبتى نيست كه در زمره اين سنّتها نبوده باشد، و او را اراده‏اى نامحدود است كه هر چه مى‏خواهد بكند و آنچه را كه اراده‏اش به آن تعلّق مى‏گيرد تغيير دهد.</a:t>
            </a:r>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123917275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40</TotalTime>
  <Words>1646</Words>
  <Application>Microsoft Office PowerPoint</Application>
  <PresentationFormat>Widescreen</PresentationFormat>
  <Paragraphs>56</Paragraphs>
  <Slides>38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Tahoma</vt:lpstr>
      <vt:lpstr>Trebuchet MS</vt:lpstr>
      <vt:lpstr>Wingdings 3</vt:lpstr>
      <vt:lpstr>Facet</vt:lpstr>
      <vt:lpstr> تفسیر سوره تغابن بر اساس تفسیر هدایت و اشنائی با قران شهید مطهری جلسه چهارم:</vt:lpstr>
      <vt:lpstr> ما أَصابَ مِنْ مُصِيبَةٍ إِلاَّ بِإِذْنِ اللَّهِ وَ مَنْ يُؤْمِنْ بِاللَّهِ يَهْدِ قَلْبَهُ وَ اللَّهُ بِكُلِّ شَيْ‏ءٍ عَلِيمٌ (11) هر كس كه با شرّى يا خيرى رو به رو مى‏شود، جز آن نيست كه از طريق تدبير خدا و به اذن و فرمان او چنين مى‏شود.</vt:lpstr>
      <vt:lpstr>معنای کلمه مصیبت: این لغت از ماده" اصاب یصیب"  اسم فاعل مفرد مونث از باب افعال ،به معنای رسیدن چیزی از بالا به پائین است که هم به معنای نعمت ورفاه وهم به معنای ناراحتی به کار رفته است.ولب مصیبت اختصاص به حادثه های رنج اور برای انسان پیدا کرده .</vt:lpstr>
      <vt:lpstr> مَّا أَصَابَكَ مِنْ حَسَنَةٍ فَمِنَ اللَّـهِ ۖ وَمَا أَصَابَكَ مِن سَيِّئَةٍ فَمِن نَّفْسِكَ ... ﴿٧٩/نساء﴾(آری،) آنچه از نیکیها به تو می‌رسد، از طرف خداست؛ و آنچه از بدی به تو می‌رسد، از سوی خود توست.</vt:lpstr>
      <vt:lpstr>چرا از بالا مصیبت می رسد؟  بالا برای خداوند بالای مکانی نیست بلکه از باب اینکه همه چیز تحت فرمان اوست بیان شده"وَهُوَ الْقَاهِرُ فَوْقَ عِبَادِهِ ۚ وَهُوَ الْحَكِيمُ الْخَبِيرُ ﴿١٨/انعام﴾اوست که بر بندگان خود، قاهر و مسلّط است؛ و اوست حکیم آگاه!</vt:lpstr>
      <vt:lpstr> معنای کلمه" إِذْنِ « به معنای اجازه وجواز(عبور کردن) نیست بلکه به معنای" اعلام"می باشد" فَلَمَّا جَهَّزَهُم بِجَهَازِهِمْ جَعَلَ السِّقَايَةَ فِي رَحْلِ أَخِيهِ ثُمَّ أَذَّنَ مُؤَذِّنٌ أَيَّتُهَا الْعِيرُ إِنَّكُمْ لَسَارِقُونَ ﴿٧٠/ یوسف﴾</vt:lpstr>
      <vt:lpstr>PowerPoint Presentation</vt:lpstr>
      <vt:lpstr>«ما أَصابَ مِنْ مُصِيبَةٍ إِلَّا بِإِذْنِ اللَّهِ- هيچ مصيبتى نمى‏رسد مگر به اذن خدا.» بدان سبب كه خداى تعالى به هر چيز با نور هستى و استمرار مدد مى‏بخشد، و بدان سبب كه او سنتها را در آفريدگان وضع كرده و آنها را به قدرت و سلطه خود به جريان مى‏اندازد، </vt:lpstr>
      <vt:lpstr>و هيچ مصيبتى نيست كه در زمره اين سنّتها نبوده باشد، و او را اراده‏اى نامحدود است كه هر چه مى‏خواهد بكند و آنچه را كه اراده‏اش به آن تعلّق مى‏گيرد تغيير دهد.</vt:lpstr>
      <vt:lpstr>و چون مصيبتها به فرمان او مى‏رسد، و او ستوده و عادل و حكيم است، اين تغيير بى‏سبب و حكمتى صورت پذير نمى‏شود. و از حكمت و لطف او است كه در كتاب خود بيان كرده است كه چگونه انسان مى‏تواند خود را از مصيبت برهاند، ولى آدمى را چگونه امكان آن هست كه بدون ايمان آوردن به او از كتابش فايده برگيرد.</vt:lpstr>
      <vt:lpstr>  «وَ مَنْ يُؤْمِنْ بِاللَّهِ يَهْدِ قَلْبَهُ- و هر كه به خدا ايمان آورد، قلب او را هدايت خواهد كرد.»</vt:lpstr>
      <vt:lpstr>معانى هدايت قلب:  1- ايمان به خدا، و در پى آن شناختن اين كه او هر چه خواهد مى‏كند، و بر همه عالم استيلا دارد، و هيچ مصيبتى بدون پروانه او به كسى نمى‏رسد، همه از حقايقى است كه شناخت آنها آدمى را به آسمان تسليم به خداى عزّ و جلّ بالا مى‏برد، و توانايى آن پيدا مى‏كند كه در راه حق، على رغم چالشها و دشواريها، ايستادگى نمايد. </vt:lpstr>
      <vt:lpstr>و بيان اين مطلب به عنوان مقدمه تمهيدى براى امر پس از آن به فرمانبردارى از رهبرى مكتبى است كه مؤمنان در اين راه با گونه‏هاى مختلف فتنه‏ها و مصائب رو به رو مى‏شوند، و در آن صورت كه مصيبتها سبب انحراف فراوان از راه راست مى‏شود، در مورد فرد مؤمن كارى جز افزودن به ايمان و تسليم او انجام نمى‏دهد.</vt:lpstr>
      <vt:lpstr>مثال مومن: مؤمن همچون طلا است كه هر چه بيشتر در معرض فتنه آتش قرار گيرد، صفا و خلوص بيشتر پيدا مى‏كند، بدان سبب كه مى‏داند كه جز به اذن او صورت وقوع پيدا نمى‏كند و جز به فرمان او از ميان نمى‏رود، و اين كه بهترين وسيله براى چالش كردن با آن پيوستگى و نزديك شدن بيشتر به او سبحانه و تعالى است، </vt:lpstr>
      <vt:lpstr>بلكه احساس او به نيازمندى به خدا و ضرورت يارى خواستن از وى افزايش پيدا مى‏كند، چنان كه خداى تعالى گفته است: الَّذِينَ إِذا أَصابَتْهُمْ مُصِيبَةٌ قالُوا إِنَّا لِلَّهِ وَ إِنَّا إِلَيْهِ راجِعُونَ.( البقرة/ 156)</vt:lpstr>
      <vt:lpstr>2- به همان گونه كه ايمان معراج روح به سوى تسليم است، معراج فكر به سوى صواب نيز هست، چه مصيبت سبب از دست رفتن توازن نفسى و روانى بيشتر مردم بر اثر فشارهايى است كه بر آنان تحميل مى‏كند، و در آنان تخم نوميدى از تغيير را مى‏كارد، و گاه عقل آنان را از كار و تفكّر باز مى‏دارد، </vt:lpstr>
      <vt:lpstr>در صورتى كه مؤمن در برابر اين همه همچون كوهى عظيم ايستادگى مى‏نمايد و از حالت طبيعى خود خارج نمى‏شود، و همين او را راهيافته و تواناى بر رسيدن به آنچه صواب است، حتى در اوضاع و احوال پر مصيبت، نگاه مى‏دارد، </vt:lpstr>
      <vt:lpstr>بلكه راه را براى در آمدن بسيارى از معرفتها به تصرف او آماده مى‏سازد، چنان كه بيمارى او را به شناخت سنّتهاى خدا در جسم آدمى رهبرى مى‏كند، و طغيان ستمكاران سبب آگاه شدن او از سنّتهاى الهى در اجتماع او مى‏شود، و نظاير اينها ...</vt:lpstr>
      <vt:lpstr>3- علاوه بر اينها، راه حلى براى مصيبت و اتخاذ روش سالمى در برابر آن خود نتيجه‏اى از ايمان است، چه ايمان خدا بسيار بيش از اعتقاد محض و مجرّد است</vt:lpstr>
      <vt:lpstr>. برنامه‏اى براى يك زندگى فراگير است، و مؤمن در هنگام رسيدن بلا و فتنه و مصيبت به ياد دارد كه خدا حكيم است و هيچ كارى را بدون سببى انجام نمى‏دهد، و به همين سبب درصدد يافتن اين سبب برمى‏آيد، و به ياد مى‏آورد كه انسان با كارهاى خود علّت اساسى همه چيزهايى است كه بر او مى‏گذرد، و تسليم اين گفته خدا مى‏شود كه: وَ ما أَصابَكُمْ مِنْ مُصِيبَةٍ فَبِما كَسَبَتْ أَيْدِيكُمْ (الشورى/ 30.)</vt:lpstr>
      <vt:lpstr>و سپس در صدد آن برمى‏آيد كه با ايمان داشتن به اين گفته خداى تعالى: إِنَّ اللَّهَ لا يُغَيِّرُ ما بِقَوْمٍ حَتَّى يُغَيِّرُوا ما بِأَنْفُسِهِمْ، (الرّعد/ 11.)وضع خود را تغيير دهد، و تا آن جا كه بتواند با دعا و صدقه دادن از خداوند طلب يارى و مددكارى مى‏كند، چه ايمان دارد كه او بر هر چيز توانا است، و هر چه را كه بخواهد محو مى‏كند يا آن را باقى نگاه مى‏دارد، </vt:lpstr>
      <vt:lpstr>و چون خدا گفته است كه: ادْعُونِي أَسْتَجِبْ لَكُمْ، (غافر/ 60.) بنا بر اين مصيبت در نزد مؤمن به صورت عمل كردن به برنامه‏هاى خدايى و در نتيجه به رسيدن به راه حل آن تحوّل پيدا مى‏كند، و اين خود از منابع هدايت و راهيابى است.</vt:lpstr>
      <vt:lpstr>«وَ اللَّهُ بِكُلِّ شَيْ‏ءٍ عَلِيمٌ- و خدا به هر چيز كاملا دانا است.» اين خاتمه روح تسليم شدن به قضاى الهى را در هر مؤمن استوار مى‏سازد، چه به تأكيد مى‏داند كه اذن و تدبير خدا برخاسته از علم او است، پس آنچه به بنده مى‏رسد براى حكمتى است كه خدا آن را مى‏داند، و نتيجه علتهايى است كه آن را احاطه كرده است.</vt:lpstr>
      <vt:lpstr>سه دید گاه در مورد»اذن الهی «در نظام تکوینی: دیدگاه اول : اتفاقاتی که در عالم رخ می دهد ناشی از طبیعت انهاست و خواست خدا در ان اثری ندارد .</vt:lpstr>
      <vt:lpstr>دیدگاه دوم: خداوند همه پدیده های عالم را خلق کرده مانند زلزله، اتش و... ولی خدا نخواسته که اتش سوزی بشود یا زلزله بشود ولی می شود طبع انان اینگونه است ، چه خدا بخواهد چه نخواهد این حوادث رخ می دهد</vt:lpstr>
      <vt:lpstr> دیدگاه سوم:  الامر بین الامرین در نظام تکوین است،" ما أَصابَ مِنْ مُصِيبَةٍ إِلَّا بِإِذْنِ اللَّهِ"این" بِإِذْنِ اللَّهِ" الامر بین الامرین در نظام تکوین را بیان می کند.</vt:lpstr>
      <vt:lpstr> انچه در عالم واقع می شود یه سلسله علت ومعلولهایی هستند که کار خودشان را انجام می دهند وسر سلسله علتها یا علت نهایی خداوند متعال است.</vt:lpstr>
      <vt:lpstr> ودر مورد انسانها امر برا اساس اراده واختیار انسان صورت می گیرد وخداوند علم به این اراده دارد.پس در این امور اختیاری امر بین امرین است ودر نظام تکوین هم همین گونه است.</vt:lpstr>
      <vt:lpstr>نکته: " اذن "در مورد انسان که موجود باشعور وصاحب عقل وقوه اختیار است درست مباشد اما نسبت به سایر موجودات فاقد شعور وعقل صادق نیست ولو درجه ای از شعور تکوینی داشته باشند واین در جایی است که انسان به این موجودات" اذن" دهدولی در مورد خداوند به گونه دیگری است.</vt:lpstr>
      <vt:lpstr> عمومیت اذن الهی: در مورد همه موجودات از جمله انسان، حیوان، نباتات وجمادات صادق است چون همه موجودات در برابر خداون به منزله عبید وبندگانی هستند که از مولای خود نیاز به رخصت دارند.</vt:lpstr>
      <vt:lpstr>در آيه توجهى لطيف مشاهده مى‏شود كه با نظريه جبر كه مورد بحث بسيارى از مفسران در اين آيه قرار گرفته، ارتباط دارد، چه بعضى چنان گمان كرده‏اند كه آدمى در زندگى، ما دام كه خدا شؤون او را- همچون مصيبتها- مقدّر مى‏سازد، و آن را به هر گونه كه خواهد به جريان مى‏اندازد، اختيارى ندارد! </vt:lpstr>
      <vt:lpstr>ولى قرآن اين مشكل را به اختصار و به روشى بليغ حل كرده و درباره نقش انسان در ساختن واقعيت و سرنوشت خودش چنين تأكيد كرده است: وَ مَنْ يُؤْمِنْ بِاللَّهِ يَهْدِ قَلْبَهُ- و هر كه به خدا ايمان داشته باشد، خدا قلب او را هدايت مى‏كند».</vt:lpstr>
      <vt:lpstr>پس هدايتى كه از جانب خدا است، جز از راه ايمان داشتن خود انسان به خدا به دست نمى‏آيد، و بنا بر اين خير و شرّ زندگى، و شادى و ناشادى آن همه را مى‏توانيم با اين بصيرت تفسير كنيم.</vt:lpstr>
      <vt:lpstr>آخرين پرسش در مورد اين آيه آن است كه: پروردگار ما چرا گفت «يهدقلبه» و نگفت: «يهديه» او را هدايت مى‏كند» كه در بسيارى از آيات ديگر به اين صورت آمده است؟</vt:lpstr>
      <vt:lpstr>پاسخ آن است كه:  اولا: براى بيان اين مطلب كه صلاح و فساد آدمى (هدايت و ضلالت او) همه پيوسته به افكار و معتقدات قلبى او است، و در نتيجه تغيير حقيقى و ريشه‏اى بر اثر تغيير قلب حاصل مى‏شود.</vt:lpstr>
      <vt:lpstr>ثانيا: براى بيان شمول و فراگيرى هدايت است، چه هدايت شدن قلب مؤمن به فرمان خدا او را از هر انحراف و گمراهى خلاص مى‏كند، از آن جهت كه قلبها گاه آميخته‏اى از حق و باطل است، جز قلب مؤمن كه تنها براى حق نه باطل و براى هدايت و نه ضلالت تصفيه مى‏شود.</vt:lpstr>
      <vt:lpstr>، يعنى ايمان همزاد راهنمايى قلب است و آن را به ديگر حقايق رهبرى مى‏كند، و در همه ابعادش و در جوانب زندگى بصيرت مى‏بخشد، و هر چه ايمان فزونى پيدا كند، راهيابى قلب نيز افزوده مى‏شود.</vt:lpstr>
      <vt:lpstr>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اللَّـهِ الرَّحْمَـٰنِ الرَّحِيمِ تفسیر سوره تغابن بر اساس تفسیر هدایت و اشنائی با قران شهید مطهری</dc:title>
  <dc:creator>fatemeh</dc:creator>
  <cp:lastModifiedBy>fatemeh</cp:lastModifiedBy>
  <cp:revision>9</cp:revision>
  <dcterms:created xsi:type="dcterms:W3CDTF">2015-06-20T18:26:07Z</dcterms:created>
  <dcterms:modified xsi:type="dcterms:W3CDTF">2015-06-20T19:07:43Z</dcterms:modified>
</cp:coreProperties>
</file>