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12"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57" autoAdjust="0"/>
  </p:normalViewPr>
  <p:slideViewPr>
    <p:cSldViewPr snapToGrid="0">
      <p:cViewPr varScale="1">
        <p:scale>
          <a:sx n="70" d="100"/>
          <a:sy n="70" d="100"/>
        </p:scale>
        <p:origin x="84" y="276"/>
      </p:cViewPr>
      <p:guideLst/>
    </p:cSldViewPr>
  </p:slideViewPr>
  <p:outlineViewPr>
    <p:cViewPr>
      <p:scale>
        <a:sx n="33" d="100"/>
        <a:sy n="33" d="100"/>
      </p:scale>
      <p:origin x="0" y="-314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6/19/2015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6/19/2015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09434"/>
            <a:ext cx="10227278" cy="3862315"/>
          </a:xfrm>
        </p:spPr>
        <p:txBody>
          <a:bodyPr/>
          <a:lstStyle/>
          <a:p>
            <a:pPr algn="ctr"/>
            <a:r>
              <a:rPr lang="fa-IR" dirty="0">
                <a:solidFill>
                  <a:srgbClr val="00B0F0"/>
                </a:solidFill>
              </a:rPr>
              <a:t>تفسیر سوره تغابن بر اساس تفسیر هدایت واشنایی با قران شهید مطهری - جلسه دوم</a:t>
            </a:r>
          </a:p>
        </p:txBody>
      </p:sp>
      <p:sp>
        <p:nvSpPr>
          <p:cNvPr id="3" name="Subtitle 2"/>
          <p:cNvSpPr>
            <a:spLocks noGrp="1"/>
          </p:cNvSpPr>
          <p:nvPr>
            <p:ph type="subTitle" idx="1"/>
          </p:nvPr>
        </p:nvSpPr>
        <p:spPr>
          <a:xfrm>
            <a:off x="1154955" y="4777380"/>
            <a:ext cx="9654072" cy="861420"/>
          </a:xfrm>
        </p:spPr>
        <p:txBody>
          <a:bodyPr>
            <a:noAutofit/>
          </a:bodyPr>
          <a:lstStyle/>
          <a:p>
            <a:pPr algn="ctr"/>
            <a:r>
              <a:rPr lang="fa-IR" sz="8000" dirty="0">
                <a:solidFill>
                  <a:srgbClr val="FF0000"/>
                </a:solidFill>
              </a:rPr>
              <a:t>بِسْمِ اللَّـهِ الرَّحْمَـٰنِ الرَّحِيمِ </a:t>
            </a:r>
          </a:p>
        </p:txBody>
      </p:sp>
    </p:spTree>
    <p:extLst>
      <p:ext uri="{BB962C8B-B14F-4D97-AF65-F5344CB8AC3E}">
        <p14:creationId xmlns:p14="http://schemas.microsoft.com/office/powerpoint/2010/main" val="394927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31907" cy="1400530"/>
          </a:xfrm>
        </p:spPr>
        <p:txBody>
          <a:bodyPr/>
          <a:lstStyle/>
          <a:p>
            <a:pPr algn="ctr" rtl="1"/>
            <a:r>
              <a:rPr lang="fa-IR" sz="5400" b="0" i="0" kern="1200" dirty="0" smtClean="0">
                <a:solidFill>
                  <a:schemeClr val="tx2"/>
                </a:solidFill>
                <a:effectLst/>
              </a:rPr>
              <a:t>و خدا آدميان را نيافريده است تا آنان را به حال خود واگذارد، يا اين كه دستهايش بسته و از آفريدگانش پنهان است، بلكه مراقب آنان و مسلط بر ايشان است، و بدين سبب اين آيه تفويض را به همان گونه نفى مى‏كند كه نفى كننده جبر است، و بدين گونه امر حالت وسطى ميان جبر و تفويض پيدا مى‏كند.</a:t>
            </a:r>
            <a:endParaRPr lang="fa-IR" sz="5400" dirty="0"/>
          </a:p>
        </p:txBody>
      </p:sp>
    </p:spTree>
    <p:extLst>
      <p:ext uri="{BB962C8B-B14F-4D97-AF65-F5344CB8AC3E}">
        <p14:creationId xmlns:p14="http://schemas.microsoft.com/office/powerpoint/2010/main" val="154121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95429" cy="1400530"/>
          </a:xfrm>
        </p:spPr>
        <p:txBody>
          <a:bodyPr/>
          <a:lstStyle/>
          <a:p>
            <a:pPr algn="ctr" rtl="1"/>
            <a:r>
              <a:rPr lang="fa-IR" sz="4800" b="0" i="0" kern="1200" dirty="0" smtClean="0">
                <a:solidFill>
                  <a:schemeClr val="tx2"/>
                </a:solidFill>
                <a:effectLst/>
              </a:rPr>
              <a:t>كلمه آخرى از اين آيه چنين است: اختلاف موجود ميان مردمان از لحاظ مؤمن و كافر بودن، يا ستمكش و ستمگر، يا كشنده و كشته شده، چنان است كه بعث و كيفر را در جهان ديگر همچون ضرورتى فطرى در پرتو ايمان به خداى ملك و مالك ستوده‏اى جلوه‏گر مى‏سازد كه يكى از مظاهر حمد او عدل است. و اين يكى از انديشه‏هاى اساسى در اصول و مبادى اسلام به شمار مى‏رود.</a:t>
            </a:r>
            <a:endParaRPr lang="fa-IR" sz="4800" dirty="0"/>
          </a:p>
        </p:txBody>
      </p:sp>
    </p:spTree>
    <p:extLst>
      <p:ext uri="{BB962C8B-B14F-4D97-AF65-F5344CB8AC3E}">
        <p14:creationId xmlns:p14="http://schemas.microsoft.com/office/powerpoint/2010/main" val="186221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54486" cy="1400530"/>
          </a:xfrm>
        </p:spPr>
        <p:txBody>
          <a:bodyPr/>
          <a:lstStyle/>
          <a:p>
            <a:pPr algn="ctr" rtl="1"/>
            <a:r>
              <a:rPr lang="fa-IR" sz="5400" b="0" i="0" kern="1200" dirty="0" smtClean="0">
                <a:solidFill>
                  <a:schemeClr val="tx2"/>
                </a:solidFill>
                <a:effectLst/>
              </a:rPr>
              <a:t>این ایه نظیر ایه</a:t>
            </a:r>
            <a:r>
              <a:rPr lang="fa-IR" sz="5400" b="0" i="0" kern="1200" dirty="0" smtClean="0">
                <a:solidFill>
                  <a:srgbClr val="92D050"/>
                </a:solidFill>
                <a:effectLst/>
              </a:rPr>
              <a:t>" إِنَّا خَلَقْنَا الْإِنسَانَ مِن نُّطْفَةٍ أَمْشَاجٍ نَّبْتَلِيهِ فَجَعَلْنَاهُ سَمِيعًا بَصِيرًا ﴿</a:t>
            </a:r>
            <a:r>
              <a:rPr lang="fa-IR" sz="5400" b="0" i="0" u="none" strike="noStrike" kern="1200" dirty="0" smtClean="0">
                <a:solidFill>
                  <a:srgbClr val="92D050"/>
                </a:solidFill>
                <a:effectLst/>
              </a:rPr>
              <a:t>٢</a:t>
            </a:r>
            <a:r>
              <a:rPr lang="fa-IR" sz="5400" b="0" i="0" kern="1200" dirty="0" smtClean="0">
                <a:solidFill>
                  <a:srgbClr val="92D050"/>
                </a:solidFill>
                <a:effectLst/>
              </a:rPr>
              <a:t>﴾ إِنَّا هَدَيْنَاهُ السَّبِيلَ إِمَّا شَاكِرًا وَإِمَّا كَفُورًا ﴿</a:t>
            </a:r>
            <a:r>
              <a:rPr lang="fa-IR" sz="5400" b="0" i="0" u="none" strike="noStrike" kern="1200" dirty="0" smtClean="0">
                <a:solidFill>
                  <a:srgbClr val="92D050"/>
                </a:solidFill>
                <a:effectLst/>
              </a:rPr>
              <a:t>٣</a:t>
            </a:r>
            <a:r>
              <a:rPr lang="fa-IR" sz="5400" b="0" i="0" kern="1200" dirty="0" smtClean="0">
                <a:solidFill>
                  <a:srgbClr val="92D050"/>
                </a:solidFill>
                <a:effectLst/>
              </a:rPr>
              <a:t>/الانسان﴾ </a:t>
            </a:r>
            <a:r>
              <a:rPr lang="fa-IR" sz="5400" b="0" i="0" kern="1200" dirty="0" smtClean="0">
                <a:solidFill>
                  <a:schemeClr val="tx2"/>
                </a:solidFill>
                <a:effectLst/>
              </a:rPr>
              <a:t>ما انسان را از نطفه مختلطی آفریدیم، و او را می‌آزماییم؛ (بدین جهت) او را شنوا و بینا قرار دادیم! ما راه را به او نشان دادیم، خواه شاکر باشد (و پذیرا گردد) یا ناسپاس!میباشد.</a:t>
            </a:r>
            <a:endParaRPr lang="fa-IR" sz="5400" dirty="0"/>
          </a:p>
        </p:txBody>
      </p:sp>
    </p:spTree>
    <p:extLst>
      <p:ext uri="{BB962C8B-B14F-4D97-AF65-F5344CB8AC3E}">
        <p14:creationId xmlns:p14="http://schemas.microsoft.com/office/powerpoint/2010/main" val="4324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81782" cy="1400530"/>
          </a:xfrm>
        </p:spPr>
        <p:txBody>
          <a:bodyPr/>
          <a:lstStyle/>
          <a:p>
            <a:pPr algn="ctr" rtl="1"/>
            <a:r>
              <a:rPr lang="fa-IR" sz="4400" b="0" i="0" kern="1200" dirty="0" smtClean="0">
                <a:solidFill>
                  <a:srgbClr val="FF0000"/>
                </a:solidFill>
                <a:effectLst/>
              </a:rPr>
              <a:t>افرینش به حق به پا شده است:</a:t>
            </a:r>
            <a:endParaRPr lang="en-US" sz="4400" b="0" i="0" kern="1200" dirty="0" smtClean="0">
              <a:solidFill>
                <a:srgbClr val="FF0000"/>
              </a:solidFill>
              <a:effectLst/>
            </a:endParaRPr>
          </a:p>
          <a:p>
            <a:pPr algn="ctr" rtl="1"/>
            <a:r>
              <a:rPr lang="fa-IR" sz="4400" b="0" i="0" kern="1200" dirty="0" smtClean="0">
                <a:solidFill>
                  <a:srgbClr val="92D050"/>
                </a:solidFill>
                <a:effectLst/>
              </a:rPr>
              <a:t>خَلَقَ السَّماواتِ وَ الْأَرْضَ بِالْحَقِّ وَ صَوَّرَكُمْ فَأَحْسَنَ صُوَرَكُمْ وَ إِلَيْهِ الْمَصِيرُ (3) </a:t>
            </a:r>
            <a:r>
              <a:rPr lang="fa-IR" sz="4400" b="0" i="0" kern="1200" dirty="0" smtClean="0">
                <a:solidFill>
                  <a:schemeClr val="tx2"/>
                </a:solidFill>
                <a:effectLst/>
              </a:rPr>
              <a:t>چون به زندگى چيزها به صورت تنها تنها نظر اندازيم، به نشانه‏اى رهبرى كننده به آخرت برخورد مى‏كنيم، و معلوم شود كه آن بر پايه حق به همه معانى اين كلمه در زمينه‏هاى واقعيت و نظام سالم بنا شده است، و مهمترين اين زمينه‏ها نسبت به انسان آن است كه زندگى ميدانى است كه خدا در آن حق را به جريان مى‏اندازد.</a:t>
            </a:r>
            <a:endParaRPr lang="fa-IR" sz="4400" dirty="0"/>
          </a:p>
        </p:txBody>
      </p:sp>
    </p:spTree>
    <p:extLst>
      <p:ext uri="{BB962C8B-B14F-4D97-AF65-F5344CB8AC3E}">
        <p14:creationId xmlns:p14="http://schemas.microsoft.com/office/powerpoint/2010/main" val="220766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86247" cy="1400530"/>
          </a:xfrm>
        </p:spPr>
        <p:txBody>
          <a:bodyPr/>
          <a:lstStyle/>
          <a:p>
            <a:pPr algn="ctr" rtl="1"/>
            <a:r>
              <a:rPr lang="fa-IR" sz="7200" b="0" i="0" kern="1200" dirty="0" smtClean="0">
                <a:solidFill>
                  <a:srgbClr val="00B050"/>
                </a:solidFill>
                <a:effectLst/>
                <a:latin typeface="+mj-lt"/>
                <a:ea typeface="+mj-ea"/>
                <a:cs typeface="+mj-cs"/>
              </a:rPr>
              <a:t>«</a:t>
            </a:r>
            <a:r>
              <a:rPr lang="fa-IR" sz="7200" b="0" i="0" kern="1200" dirty="0" smtClean="0">
                <a:solidFill>
                  <a:srgbClr val="00B050"/>
                </a:solidFill>
                <a:effectLst/>
                <a:latin typeface="+mj-lt"/>
                <a:ea typeface="+mj-ea"/>
                <a:cs typeface="+mj-cs"/>
              </a:rPr>
              <a:t>خَلَقَ السَّماواتِ وَ الْأَرْضَ بِالْحَقِّ- </a:t>
            </a:r>
            <a:r>
              <a:rPr lang="fa-IR" sz="7200" b="0" i="0" kern="1200" dirty="0" smtClean="0">
                <a:solidFill>
                  <a:schemeClr val="tx2"/>
                </a:solidFill>
                <a:effectLst/>
                <a:latin typeface="+mj-lt"/>
                <a:ea typeface="+mj-ea"/>
                <a:cs typeface="+mj-cs"/>
              </a:rPr>
              <a:t>آسمانها و زمين را به حق آفريد.»</a:t>
            </a:r>
            <a:endParaRPr lang="en-US" sz="7200" b="0" i="0" kern="1200" dirty="0" smtClean="0">
              <a:solidFill>
                <a:schemeClr val="tx2"/>
              </a:solidFill>
              <a:effectLst/>
              <a:latin typeface="+mj-lt"/>
              <a:ea typeface="+mj-ea"/>
              <a:cs typeface="+mj-cs"/>
            </a:endParaRPr>
          </a:p>
          <a:p>
            <a:pPr algn="ctr" rtl="1"/>
            <a:r>
              <a:rPr lang="fa-IR" sz="7200" b="0" i="0" kern="1200" dirty="0" smtClean="0">
                <a:solidFill>
                  <a:schemeClr val="tx2"/>
                </a:solidFill>
                <a:effectLst/>
                <a:latin typeface="+mj-lt"/>
                <a:ea typeface="+mj-ea"/>
                <a:cs typeface="+mj-cs"/>
              </a:rPr>
              <a:t>هدفدارى از ويژگيهاى حق است، به همان گونه كه بيهودگى و بى‏هدفى                        </a:t>
            </a:r>
            <a:endParaRPr lang="en-US" sz="7200" b="0" i="0" kern="1200" dirty="0" smtClean="0">
              <a:solidFill>
                <a:schemeClr val="tx2"/>
              </a:solidFill>
              <a:effectLst/>
              <a:latin typeface="+mj-lt"/>
              <a:ea typeface="+mj-ea"/>
              <a:cs typeface="+mj-cs"/>
            </a:endParaRPr>
          </a:p>
          <a:p>
            <a:pPr algn="ctr" rtl="1"/>
            <a:r>
              <a:rPr lang="fa-IR" sz="7200" b="0" i="0" kern="1200" dirty="0" smtClean="0">
                <a:solidFill>
                  <a:schemeClr val="tx2"/>
                </a:solidFill>
                <a:effectLst/>
                <a:latin typeface="+mj-lt"/>
                <a:ea typeface="+mj-ea"/>
                <a:cs typeface="+mj-cs"/>
              </a:rPr>
              <a:t> از خصوصيات باطل است. </a:t>
            </a:r>
            <a:endParaRPr lang="fa-IR" dirty="0"/>
          </a:p>
        </p:txBody>
      </p:sp>
    </p:spTree>
    <p:extLst>
      <p:ext uri="{BB962C8B-B14F-4D97-AF65-F5344CB8AC3E}">
        <p14:creationId xmlns:p14="http://schemas.microsoft.com/office/powerpoint/2010/main" val="231502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72850" cy="1400530"/>
          </a:xfrm>
        </p:spPr>
        <p:txBody>
          <a:bodyPr/>
          <a:lstStyle/>
          <a:p>
            <a:pPr algn="ctr" rtl="1"/>
            <a:r>
              <a:rPr lang="fa-IR" sz="4400" b="0" i="0" kern="1200" dirty="0" smtClean="0">
                <a:solidFill>
                  <a:schemeClr val="tx2"/>
                </a:solidFill>
                <a:effectLst/>
              </a:rPr>
              <a:t>و در آن هنگام كه شخص نگاه و انديشه خود را متوجه به آفرينش هستى مى‏سازد، همه اجزاء آن، حتى كوچكترين ذره را آفريده بنا بر حكمت و هدف معين مشاهده مى‏كند، به همان گونه كه چون از سير در آفاق به جانب نفس خويش باز گردد، همين هدف را در آن نيز مشاهده خواهد كرد، چه در مى‏يابد كه هر اندامى از او براى هدفى معين ساخته و آفريده شده است، همچون آن كه چشم براى ديدن است و گوش براى شنيدن و بينى براى بوييدن و دم زدن و ... و ...</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26350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95429" cy="1400530"/>
          </a:xfrm>
        </p:spPr>
        <p:txBody>
          <a:bodyPr/>
          <a:lstStyle/>
          <a:p>
            <a:pPr algn="ctr" rtl="1"/>
            <a:r>
              <a:rPr lang="fa-IR" sz="5400" b="0" i="0" kern="1200" dirty="0" smtClean="0">
                <a:solidFill>
                  <a:srgbClr val="FF0000"/>
                </a:solidFill>
                <a:effectLst/>
              </a:rPr>
              <a:t>نقطه </a:t>
            </a:r>
            <a:r>
              <a:rPr lang="fa-IR" sz="5400" b="0" i="0" kern="1200" dirty="0" smtClean="0">
                <a:solidFill>
                  <a:srgbClr val="FF0000"/>
                </a:solidFill>
                <a:effectLst/>
              </a:rPr>
              <a:t>مقابل حق چیست؟</a:t>
            </a:r>
            <a:endParaRPr lang="en-US" sz="5400" b="0" i="0" kern="1200" dirty="0" smtClean="0">
              <a:solidFill>
                <a:srgbClr val="FF0000"/>
              </a:solidFill>
              <a:effectLst/>
            </a:endParaRPr>
          </a:p>
          <a:p>
            <a:pPr algn="ctr" rtl="1"/>
            <a:r>
              <a:rPr lang="fa-IR" sz="5400" b="0" i="0" kern="1200" dirty="0" smtClean="0">
                <a:solidFill>
                  <a:schemeClr val="tx2"/>
                </a:solidFill>
                <a:effectLst/>
              </a:rPr>
              <a:t>باطل،هر شئ بی محتوا را به اعتباری باطل وبه اعتباری عبث می گوئیم ویا بی معنا می خوانیم، نقطه مقابل با معنی:کاری که معنایش در ان هست یعنی مقدمه ای است برای رسیدن به چیزی که خیر است.واین خیرها در نهایت به جایی می رسد که خیر بالذات است.</a:t>
            </a:r>
            <a:endParaRPr lang="fa-IR" sz="5400" dirty="0"/>
          </a:p>
        </p:txBody>
      </p:sp>
    </p:spTree>
    <p:extLst>
      <p:ext uri="{BB962C8B-B14F-4D97-AF65-F5344CB8AC3E}">
        <p14:creationId xmlns:p14="http://schemas.microsoft.com/office/powerpoint/2010/main" val="41388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09077" cy="1400530"/>
          </a:xfrm>
        </p:spPr>
        <p:txBody>
          <a:bodyPr/>
          <a:lstStyle/>
          <a:p>
            <a:pPr algn="ctr" rtl="1"/>
            <a:r>
              <a:rPr lang="fa-IR" sz="6000" b="0" i="0" kern="1200" dirty="0" smtClean="0">
                <a:solidFill>
                  <a:srgbClr val="FF0000"/>
                </a:solidFill>
                <a:effectLst/>
              </a:rPr>
              <a:t>مثال:با </a:t>
            </a:r>
            <a:r>
              <a:rPr lang="fa-IR" sz="6000" b="0" i="0" kern="1200" dirty="0" smtClean="0">
                <a:solidFill>
                  <a:srgbClr val="FF0000"/>
                </a:solidFill>
                <a:effectLst/>
              </a:rPr>
              <a:t>منطق اخرتی می گوید:</a:t>
            </a:r>
            <a:r>
              <a:rPr lang="fa-IR" sz="6000" b="0" i="0" kern="1200" dirty="0" smtClean="0">
                <a:solidFill>
                  <a:schemeClr val="tx1"/>
                </a:solidFill>
                <a:effectLst/>
              </a:rPr>
              <a:t>فلان</a:t>
            </a:r>
            <a:r>
              <a:rPr lang="fa-IR" sz="6000" b="0" i="0" kern="1200" dirty="0" smtClean="0">
                <a:solidFill>
                  <a:srgbClr val="FF0000"/>
                </a:solidFill>
                <a:effectLst/>
              </a:rPr>
              <a:t> </a:t>
            </a:r>
            <a:r>
              <a:rPr lang="fa-IR" sz="6000" b="0" i="0" kern="1200" dirty="0" smtClean="0">
                <a:solidFill>
                  <a:schemeClr val="tx2"/>
                </a:solidFill>
                <a:effectLst/>
              </a:rPr>
              <a:t>کار را می کنم به دلیل اینکه خدا دستور داده، اگر خدا را اطاعت کنم از من راضی می شود ، وقتی راضی شد سعادت دنیا واخرت نصیبم می شود واین کمال است و به کمال رسیدن خود مطلوب بالذات است </a:t>
            </a:r>
            <a:endParaRPr lang="fa-IR" sz="6000" dirty="0"/>
          </a:p>
        </p:txBody>
      </p:sp>
    </p:spTree>
    <p:extLst>
      <p:ext uri="{BB962C8B-B14F-4D97-AF65-F5344CB8AC3E}">
        <p14:creationId xmlns:p14="http://schemas.microsoft.com/office/powerpoint/2010/main" val="404370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90462" cy="1400530"/>
          </a:xfrm>
        </p:spPr>
        <p:txBody>
          <a:bodyPr/>
          <a:lstStyle/>
          <a:p>
            <a:pPr algn="ctr" rtl="1"/>
            <a:r>
              <a:rPr lang="fa-IR" sz="7200" b="0" i="0" kern="1200" dirty="0" smtClean="0">
                <a:solidFill>
                  <a:schemeClr val="tx2"/>
                </a:solidFill>
                <a:effectLst/>
                <a:latin typeface="+mj-lt"/>
                <a:ea typeface="+mj-ea"/>
                <a:cs typeface="+mj-cs"/>
              </a:rPr>
              <a:t>دنیا </a:t>
            </a:r>
            <a:r>
              <a:rPr lang="fa-IR" sz="7200" b="0" i="0" kern="1200" dirty="0" smtClean="0">
                <a:solidFill>
                  <a:schemeClr val="tx2"/>
                </a:solidFill>
                <a:effectLst/>
                <a:latin typeface="+mj-lt"/>
                <a:ea typeface="+mj-ea"/>
                <a:cs typeface="+mj-cs"/>
              </a:rPr>
              <a:t>برای این است که مزرعه اخرت باشد وکشته های ما به ثمر برسد واز طریق دنیا راه کمال را طی کنیم.</a:t>
            </a:r>
            <a:endParaRPr lang="en-US" sz="7200" b="0" i="0" kern="1200" dirty="0" smtClean="0">
              <a:solidFill>
                <a:schemeClr val="tx2"/>
              </a:solidFill>
              <a:effectLst/>
              <a:latin typeface="+mj-lt"/>
              <a:ea typeface="+mj-ea"/>
              <a:cs typeface="+mj-cs"/>
            </a:endParaRPr>
          </a:p>
          <a:p>
            <a:pPr algn="ctr" rtl="1"/>
            <a:r>
              <a:rPr lang="fa-IR" sz="7200" b="0" i="0" kern="1200" dirty="0" smtClean="0">
                <a:solidFill>
                  <a:srgbClr val="92D050"/>
                </a:solidFill>
                <a:effectLst/>
              </a:rPr>
              <a:t>"الدنیا مزرعه الاخره"</a:t>
            </a:r>
            <a:endParaRPr lang="fa-IR" dirty="0">
              <a:solidFill>
                <a:srgbClr val="92D050"/>
              </a:solidFill>
            </a:endParaRPr>
          </a:p>
        </p:txBody>
      </p:sp>
    </p:spTree>
    <p:extLst>
      <p:ext uri="{BB962C8B-B14F-4D97-AF65-F5344CB8AC3E}">
        <p14:creationId xmlns:p14="http://schemas.microsoft.com/office/powerpoint/2010/main" val="320309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13543" cy="1400530"/>
          </a:xfrm>
        </p:spPr>
        <p:txBody>
          <a:bodyPr/>
          <a:lstStyle/>
          <a:p>
            <a:pPr algn="ctr" rtl="1"/>
            <a:r>
              <a:rPr lang="fa-IR" sz="6000" b="0" i="0" kern="1200" dirty="0" smtClean="0">
                <a:solidFill>
                  <a:schemeClr val="tx2"/>
                </a:solidFill>
                <a:effectLst/>
              </a:rPr>
              <a:t>اگر </a:t>
            </a:r>
            <a:r>
              <a:rPr lang="fa-IR" sz="6000" b="0" i="0" kern="1200" dirty="0" smtClean="0">
                <a:solidFill>
                  <a:schemeClr val="tx2"/>
                </a:solidFill>
                <a:effectLst/>
              </a:rPr>
              <a:t>بعد این دنیا اخرت نبود وکشته های ما به ثمر نمی رسید خلقت دنیا عبث وبیهوده بود واین مقدمه ای برای اخرت است.</a:t>
            </a:r>
            <a:endParaRPr lang="en-US" sz="6000" b="0" i="0" kern="1200" dirty="0" smtClean="0">
              <a:solidFill>
                <a:schemeClr val="tx2"/>
              </a:solidFill>
              <a:effectLst/>
            </a:endParaRPr>
          </a:p>
          <a:p>
            <a:pPr algn="ctr" rtl="1"/>
            <a:r>
              <a:rPr lang="fa-IR" sz="6000" b="0" i="0" kern="1200" dirty="0" smtClean="0">
                <a:solidFill>
                  <a:srgbClr val="92D050"/>
                </a:solidFill>
                <a:effectLst/>
              </a:rPr>
              <a:t>أَفَحَسِبْتُمْ أَنَّمَا خَلَقْنَاكُمْ عَبَثًا وَأَنَّكُمْ إِلَيْنَا لَا تُرْجَعُونَ ﴿</a:t>
            </a:r>
            <a:r>
              <a:rPr lang="fa-IR" sz="6000" b="0" i="0" u="none" strike="noStrike" kern="1200" dirty="0" smtClean="0">
                <a:solidFill>
                  <a:srgbClr val="92D050"/>
                </a:solidFill>
                <a:effectLst/>
              </a:rPr>
              <a:t>١١٥</a:t>
            </a:r>
            <a:r>
              <a:rPr lang="fa-IR" sz="6000" b="0" i="0" kern="1200" dirty="0" smtClean="0">
                <a:solidFill>
                  <a:srgbClr val="92D050"/>
                </a:solidFill>
                <a:effectLst/>
              </a:rPr>
              <a:t>/مومنون﴾ </a:t>
            </a:r>
            <a:r>
              <a:rPr lang="fa-IR" sz="6000" b="0" i="0" kern="1200" dirty="0" smtClean="0">
                <a:solidFill>
                  <a:schemeClr val="tx2"/>
                </a:solidFill>
                <a:effectLst/>
              </a:rPr>
              <a:t>آیا گمان کردید شما را بیهوده آفریده‌ایم، و بسوی ما باز نمی‌گردید؟</a:t>
            </a:r>
            <a:endParaRPr lang="fa-IR" sz="6000" dirty="0"/>
          </a:p>
        </p:txBody>
      </p:sp>
    </p:spTree>
    <p:extLst>
      <p:ext uri="{BB962C8B-B14F-4D97-AF65-F5344CB8AC3E}">
        <p14:creationId xmlns:p14="http://schemas.microsoft.com/office/powerpoint/2010/main" val="166564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103312" y="452718"/>
            <a:ext cx="10292569" cy="5795681"/>
          </a:xfrm>
        </p:spPr>
        <p:txBody>
          <a:bodyPr>
            <a:noAutofit/>
          </a:bodyPr>
          <a:lstStyle/>
          <a:p>
            <a:pPr algn="ctr"/>
            <a:r>
              <a:rPr lang="fa-IR" sz="5400" dirty="0">
                <a:solidFill>
                  <a:srgbClr val="FF0000"/>
                </a:solidFill>
              </a:rPr>
              <a:t>جلسه دوم:</a:t>
            </a:r>
            <a:endParaRPr lang="en-US" sz="5400" dirty="0">
              <a:solidFill>
                <a:srgbClr val="FF0000"/>
              </a:solidFill>
            </a:endParaRPr>
          </a:p>
          <a:p>
            <a:pPr algn="ctr"/>
            <a:r>
              <a:rPr lang="fa-IR" sz="5400" dirty="0">
                <a:solidFill>
                  <a:srgbClr val="92D050"/>
                </a:solidFill>
              </a:rPr>
              <a:t>هُوَ الَّذِي خَلَقَكُمْ فَمِنْكُمْ كافِرٌ وَ مِنْكُمْ مُؤْمِنٌ وَ اللَّهُ بِما تَعْمَلُونَ بَصِيرٌ (2) </a:t>
            </a:r>
            <a:r>
              <a:rPr lang="fa-IR" sz="5400" dirty="0">
                <a:solidFill>
                  <a:schemeClr val="accent3">
                    <a:lumMod val="20000"/>
                    <a:lumOff val="80000"/>
                  </a:schemeClr>
                </a:solidFill>
              </a:rPr>
              <a:t>و آدمى از خود مى‏پرسد كه: از كجا آمدم؟ و چه كس مرا آفريد؟ كه پاسخ دادن به اين پرسشها اصول و خط سير مردمان را تعيين مى‏كند، </a:t>
            </a:r>
          </a:p>
        </p:txBody>
      </p:sp>
    </p:spTree>
    <p:extLst>
      <p:ext uri="{BB962C8B-B14F-4D97-AF65-F5344CB8AC3E}">
        <p14:creationId xmlns:p14="http://schemas.microsoft.com/office/powerpoint/2010/main" val="314055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15" y="452718"/>
            <a:ext cx="11050020" cy="1400530"/>
          </a:xfrm>
        </p:spPr>
        <p:txBody>
          <a:bodyPr/>
          <a:lstStyle/>
          <a:p>
            <a:pPr algn="ctr" rtl="1"/>
            <a:r>
              <a:rPr lang="fa-IR" sz="5400" b="0" i="0" kern="1200" dirty="0" smtClean="0">
                <a:solidFill>
                  <a:schemeClr val="tx2"/>
                </a:solidFill>
                <a:effectLst/>
              </a:rPr>
              <a:t>مراداز </a:t>
            </a:r>
            <a:r>
              <a:rPr lang="fa-IR" sz="5400" b="0" i="0" kern="1200" dirty="0" smtClean="0">
                <a:solidFill>
                  <a:schemeClr val="tx2"/>
                </a:solidFill>
                <a:effectLst/>
              </a:rPr>
              <a:t>نیکو کردن صورت انسان:</a:t>
            </a:r>
            <a:endParaRPr lang="en-US" sz="5400" b="0" i="0" kern="1200" dirty="0" smtClean="0">
              <a:solidFill>
                <a:schemeClr val="tx2"/>
              </a:solidFill>
              <a:effectLst/>
            </a:endParaRPr>
          </a:p>
          <a:p>
            <a:pPr algn="ctr" rtl="1"/>
            <a:r>
              <a:rPr lang="fa-IR" sz="5400" b="0" i="0" kern="1200" dirty="0" smtClean="0">
                <a:solidFill>
                  <a:srgbClr val="92D050"/>
                </a:solidFill>
                <a:effectLst/>
              </a:rPr>
              <a:t> «وَ صَوَّرَكُمْ فَأَحْسَنَ صُوَرَكُمْ- </a:t>
            </a:r>
            <a:r>
              <a:rPr lang="fa-IR" sz="5400" b="0" i="0" kern="1200" dirty="0" smtClean="0">
                <a:solidFill>
                  <a:schemeClr val="tx2"/>
                </a:solidFill>
                <a:effectLst/>
              </a:rPr>
              <a:t>و شما را صورت بخشيد و صورتهاى شما را نيكو ساخت.»</a:t>
            </a:r>
            <a:endParaRPr lang="en-US" sz="5400" b="0" i="0" kern="1200" dirty="0" smtClean="0">
              <a:solidFill>
                <a:schemeClr val="tx2"/>
              </a:solidFill>
              <a:effectLst/>
            </a:endParaRPr>
          </a:p>
          <a:p>
            <a:pPr algn="ctr" rtl="1"/>
            <a:r>
              <a:rPr lang="fa-IR" sz="5400" b="0" i="0" kern="1200" dirty="0" smtClean="0">
                <a:solidFill>
                  <a:schemeClr val="tx2"/>
                </a:solidFill>
                <a:effectLst/>
              </a:rPr>
              <a:t>مقصود از</a:t>
            </a:r>
            <a:r>
              <a:rPr lang="fa-IR" sz="5400" b="0" i="0" kern="1200" dirty="0" smtClean="0">
                <a:solidFill>
                  <a:srgbClr val="92D050"/>
                </a:solidFill>
                <a:effectLst/>
              </a:rPr>
              <a:t>" صَوَّرَكُمْ فَأَحْسَنَ صُوَرَكُمْ" </a:t>
            </a:r>
            <a:r>
              <a:rPr lang="fa-IR" sz="5400" b="0" i="0" kern="1200" dirty="0" smtClean="0">
                <a:solidFill>
                  <a:schemeClr val="tx2"/>
                </a:solidFill>
                <a:effectLst/>
              </a:rPr>
              <a:t>این است که در خلقت شما نیکوترین تعبیه ها را فرمودوهر چیزی به جای نیکوست</a:t>
            </a:r>
            <a:endParaRPr lang="fa-IR" sz="5400" dirty="0"/>
          </a:p>
        </p:txBody>
      </p:sp>
    </p:spTree>
    <p:extLst>
      <p:ext uri="{BB962C8B-B14F-4D97-AF65-F5344CB8AC3E}">
        <p14:creationId xmlns:p14="http://schemas.microsoft.com/office/powerpoint/2010/main" val="400027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99895" cy="1400530"/>
          </a:xfrm>
        </p:spPr>
        <p:txBody>
          <a:bodyPr/>
          <a:lstStyle/>
          <a:p>
            <a:pPr algn="ctr" rtl="1"/>
            <a:r>
              <a:rPr lang="fa-IR" sz="6600" b="0" i="0" kern="1200" dirty="0" smtClean="0">
                <a:solidFill>
                  <a:srgbClr val="92D050"/>
                </a:solidFill>
                <a:effectLst/>
              </a:rPr>
              <a:t>" الَّذِي أَحْسَنَ كُلَّ شَيْءٍ خَلَقَهُ ۖ وَبَدَأَ خَلْقَ الْإِنسَانِ مِن طِينٍ ﴿</a:t>
            </a:r>
            <a:r>
              <a:rPr lang="fa-IR" sz="6600" b="0" i="0" u="none" strike="noStrike" kern="1200" dirty="0" smtClean="0">
                <a:solidFill>
                  <a:srgbClr val="92D050"/>
                </a:solidFill>
                <a:effectLst/>
              </a:rPr>
              <a:t>٧</a:t>
            </a:r>
            <a:r>
              <a:rPr lang="fa-IR" sz="6600" b="0" i="0" kern="1200" dirty="0" smtClean="0">
                <a:solidFill>
                  <a:srgbClr val="92D050"/>
                </a:solidFill>
                <a:effectLst/>
              </a:rPr>
              <a:t>﴾ ثُمَّ جَعَلَ نَسْلَهُ مِن سُلَالَةٍ مِّن مَّاءٍ مَّهِينٍ ﴿</a:t>
            </a:r>
            <a:r>
              <a:rPr lang="fa-IR" sz="6600" b="0" i="0" u="none" strike="noStrike" kern="1200" dirty="0" smtClean="0">
                <a:solidFill>
                  <a:srgbClr val="92D050"/>
                </a:solidFill>
                <a:effectLst/>
              </a:rPr>
              <a:t>٨</a:t>
            </a:r>
            <a:r>
              <a:rPr lang="fa-IR" sz="6600" b="0" i="0" kern="1200" dirty="0" smtClean="0">
                <a:solidFill>
                  <a:srgbClr val="92D050"/>
                </a:solidFill>
                <a:effectLst/>
              </a:rPr>
              <a:t>﴾ ثُمَّ سَوَّاهُ وَنَفَخَ فِيهِ مِن رُّوحِهِ ۖ وَجَعَلَ لَكُمُ السَّمْعَ وَالْأَبْصَارَ وَالْأَفْئِدَةَ ۚ قَلِيلًا مَّا تَشْكُرُونَ ﴿</a:t>
            </a:r>
            <a:r>
              <a:rPr lang="fa-IR" sz="6600" b="0" i="0" u="none" strike="noStrike" kern="1200" dirty="0" smtClean="0">
                <a:solidFill>
                  <a:srgbClr val="92D050"/>
                </a:solidFill>
                <a:effectLst/>
              </a:rPr>
              <a:t>٩</a:t>
            </a:r>
            <a:r>
              <a:rPr lang="fa-IR" sz="6600" b="0" i="0" kern="1200" dirty="0" smtClean="0">
                <a:solidFill>
                  <a:srgbClr val="92D050"/>
                </a:solidFill>
                <a:effectLst/>
              </a:rPr>
              <a:t>/سجده</a:t>
            </a:r>
            <a:r>
              <a:rPr lang="fa-IR" sz="6600" b="0" i="0" kern="1200" dirty="0" smtClean="0">
                <a:solidFill>
                  <a:srgbClr val="92D050"/>
                </a:solidFill>
                <a:effectLst/>
              </a:rPr>
              <a:t>﴾</a:t>
            </a:r>
            <a:endParaRPr lang="fa-IR" sz="6600" dirty="0">
              <a:solidFill>
                <a:srgbClr val="92D050"/>
              </a:solidFill>
            </a:endParaRPr>
          </a:p>
        </p:txBody>
      </p:sp>
    </p:spTree>
    <p:extLst>
      <p:ext uri="{BB962C8B-B14F-4D97-AF65-F5344CB8AC3E}">
        <p14:creationId xmlns:p14="http://schemas.microsoft.com/office/powerpoint/2010/main" val="575295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103312" y="750628"/>
            <a:ext cx="10319864" cy="5497772"/>
          </a:xfrm>
        </p:spPr>
        <p:txBody>
          <a:bodyPr>
            <a:noAutofit/>
          </a:bodyPr>
          <a:lstStyle/>
          <a:p>
            <a:pPr algn="ctr"/>
            <a:r>
              <a:rPr lang="fa-IR" sz="5400" dirty="0">
                <a:solidFill>
                  <a:schemeClr val="tx2"/>
                </a:solidFill>
              </a:rPr>
              <a:t>او همان کسی است که هر چه را آفرید نیکو آفرید؛ و آفرینش انسان را از گِل آغاز کرد؛ سپس نسل او را از عصاره‌ای از آب ناچیز و بی‌قدر آفرید. سپس (اندام) او را موزون ساخت و از روح خویش در وی دمید؛ و برای شما گوش و چشمها و دلها قرار داد؛ امّا کمتر شکر نعمتهای او </a:t>
            </a:r>
            <a:r>
              <a:rPr lang="fa-IR" sz="5400" dirty="0" smtClean="0">
                <a:solidFill>
                  <a:schemeClr val="tx2"/>
                </a:solidFill>
              </a:rPr>
              <a:t>را</a:t>
            </a:r>
            <a:r>
              <a:rPr lang="fa-IR" sz="5400" dirty="0">
                <a:solidFill>
                  <a:schemeClr val="tx2"/>
                </a:solidFill>
              </a:rPr>
              <a:t>بجا می‌آورید!</a:t>
            </a:r>
            <a:endParaRPr lang="fa-IR" sz="5400" dirty="0"/>
          </a:p>
        </p:txBody>
      </p:sp>
    </p:spTree>
    <p:extLst>
      <p:ext uri="{BB962C8B-B14F-4D97-AF65-F5344CB8AC3E}">
        <p14:creationId xmlns:p14="http://schemas.microsoft.com/office/powerpoint/2010/main" val="160478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7200" b="0" i="0" kern="1200" dirty="0" smtClean="0">
                <a:solidFill>
                  <a:schemeClr val="tx2"/>
                </a:solidFill>
                <a:effectLst/>
                <a:latin typeface="+mj-lt"/>
                <a:ea typeface="+mj-ea"/>
                <a:cs typeface="+mj-cs"/>
              </a:rPr>
              <a:t>معنای </a:t>
            </a:r>
            <a:r>
              <a:rPr lang="fa-IR" sz="7200" b="0" i="0" kern="1200" dirty="0" smtClean="0">
                <a:solidFill>
                  <a:schemeClr val="tx2"/>
                </a:solidFill>
                <a:effectLst/>
                <a:latin typeface="+mj-lt"/>
                <a:ea typeface="+mj-ea"/>
                <a:cs typeface="+mj-cs"/>
              </a:rPr>
              <a:t>ایه این است که همه ابزارهای لازم در وجود انسان برای ان هدفی که برای ان خلق شده تعبیه کردیم.</a:t>
            </a:r>
            <a:endParaRPr lang="fa-IR" dirty="0"/>
          </a:p>
        </p:txBody>
      </p:sp>
    </p:spTree>
    <p:extLst>
      <p:ext uri="{BB962C8B-B14F-4D97-AF65-F5344CB8AC3E}">
        <p14:creationId xmlns:p14="http://schemas.microsoft.com/office/powerpoint/2010/main" val="2549347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86247" cy="1400530"/>
          </a:xfrm>
        </p:spPr>
        <p:txBody>
          <a:bodyPr/>
          <a:lstStyle/>
          <a:p>
            <a:pPr algn="ctr" rtl="1"/>
            <a:r>
              <a:rPr lang="fa-IR" sz="4800" b="0" i="0" kern="1200" dirty="0" smtClean="0">
                <a:solidFill>
                  <a:srgbClr val="FF0000"/>
                </a:solidFill>
                <a:effectLst/>
              </a:rPr>
              <a:t>پس </a:t>
            </a:r>
            <a:r>
              <a:rPr lang="fa-IR" sz="4800" b="0" i="0" kern="1200" dirty="0" smtClean="0">
                <a:solidFill>
                  <a:srgbClr val="FF0000"/>
                </a:solidFill>
                <a:effectLst/>
              </a:rPr>
              <a:t>آيا امكان آن هست كه انسان به عنوان يك كل بدون هدف بوده باشد؟ </a:t>
            </a:r>
            <a:r>
              <a:rPr lang="fa-IR" sz="4800" b="0" i="0" kern="1200" dirty="0" smtClean="0">
                <a:solidFill>
                  <a:schemeClr val="tx2"/>
                </a:solidFill>
                <a:effectLst/>
              </a:rPr>
              <a:t>هرگز ... بلكه او را هدفى معين است كه عبارت از قيام به حقّ است، و همين امر مقتضى آن است كه كيفر و سرنوشتى وجود داشته باشد. و چون دنيا كوچكتر از آن است كه محلّى براى پاداش و كيفر دادن كامل باشد، پس ناگزير مى‏بايستى خانه ديگرى وجود داشته باشد كه در آن مردمان به سوى پروردگارشان باز گردند.</a:t>
            </a:r>
            <a:endParaRPr lang="fa-IR" sz="4800" dirty="0"/>
          </a:p>
        </p:txBody>
      </p:sp>
    </p:spTree>
    <p:extLst>
      <p:ext uri="{BB962C8B-B14F-4D97-AF65-F5344CB8AC3E}">
        <p14:creationId xmlns:p14="http://schemas.microsoft.com/office/powerpoint/2010/main" val="289998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58952" cy="1400530"/>
          </a:xfrm>
        </p:spPr>
        <p:txBody>
          <a:bodyPr/>
          <a:lstStyle/>
          <a:p>
            <a:pPr algn="ctr" rtl="1"/>
            <a:r>
              <a:rPr lang="fa-IR" sz="6000" b="0" i="0" kern="1200" dirty="0" smtClean="0">
                <a:solidFill>
                  <a:srgbClr val="92D050"/>
                </a:solidFill>
                <a:effectLst/>
              </a:rPr>
              <a:t> </a:t>
            </a:r>
            <a:r>
              <a:rPr lang="fa-IR" sz="6000" b="0" i="0" kern="1200" dirty="0" smtClean="0">
                <a:solidFill>
                  <a:srgbClr val="92D050"/>
                </a:solidFill>
                <a:effectLst/>
              </a:rPr>
              <a:t>«وَ إِلَيْهِ الْمَصِيرُ- </a:t>
            </a:r>
            <a:r>
              <a:rPr lang="fa-IR" sz="6000" b="0" i="0" kern="1200" dirty="0" smtClean="0">
                <a:solidFill>
                  <a:schemeClr val="tx2"/>
                </a:solidFill>
                <a:effectLst/>
              </a:rPr>
              <a:t>و بازگشت به سوى او است.»</a:t>
            </a:r>
            <a:endParaRPr lang="en-US" sz="6000" b="0" i="0" kern="1200" dirty="0" smtClean="0">
              <a:solidFill>
                <a:schemeClr val="tx2"/>
              </a:solidFill>
              <a:effectLst/>
            </a:endParaRPr>
          </a:p>
          <a:p>
            <a:pPr algn="ctr" rtl="1"/>
            <a:r>
              <a:rPr lang="fa-IR" sz="6000" b="0" i="0" kern="1200" dirty="0" smtClean="0">
                <a:solidFill>
                  <a:schemeClr val="tx2"/>
                </a:solidFill>
                <a:effectLst/>
              </a:rPr>
              <a:t>مصیر از صیرورت به معنای" شدن "است ومدام چیزی می شود وبعد چیز دیگر.</a:t>
            </a:r>
            <a:endParaRPr lang="en-US" sz="6000" b="0" i="0" kern="1200" dirty="0" smtClean="0">
              <a:solidFill>
                <a:schemeClr val="tx2"/>
              </a:solidFill>
              <a:effectLst/>
            </a:endParaRPr>
          </a:p>
          <a:p>
            <a:pPr algn="ctr" rtl="1"/>
            <a:r>
              <a:rPr lang="fa-IR" sz="6000" b="0" i="0" kern="1200" dirty="0" smtClean="0">
                <a:solidFill>
                  <a:schemeClr val="tx2"/>
                </a:solidFill>
                <a:effectLst/>
              </a:rPr>
              <a:t>«وَ إِلَيْهِ الْمَصِيرُاین گردیدنها به سوی کجاست؟قران می گوید به سوی اوست.</a:t>
            </a:r>
            <a:endParaRPr lang="fa-IR" sz="6000" dirty="0"/>
          </a:p>
        </p:txBody>
      </p:sp>
    </p:spTree>
    <p:extLst>
      <p:ext uri="{BB962C8B-B14F-4D97-AF65-F5344CB8AC3E}">
        <p14:creationId xmlns:p14="http://schemas.microsoft.com/office/powerpoint/2010/main" val="412190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36122" cy="1400530"/>
          </a:xfrm>
        </p:spPr>
        <p:txBody>
          <a:bodyPr/>
          <a:lstStyle/>
          <a:p>
            <a:pPr algn="ctr" rtl="1"/>
            <a:r>
              <a:rPr lang="fa-IR" sz="4000" b="0" i="0" kern="1200" dirty="0" smtClean="0">
                <a:solidFill>
                  <a:srgbClr val="FF0000"/>
                </a:solidFill>
                <a:effectLst/>
              </a:rPr>
              <a:t>علم </a:t>
            </a:r>
            <a:r>
              <a:rPr lang="fa-IR" sz="4000" b="0" i="0" kern="1200" dirty="0" smtClean="0">
                <a:solidFill>
                  <a:srgbClr val="FF0000"/>
                </a:solidFill>
                <a:effectLst/>
              </a:rPr>
              <a:t>خداوند به سر و پنهان تر از سر:</a:t>
            </a:r>
            <a:endParaRPr lang="en-US" sz="4000" b="0" i="0" kern="1200" dirty="0" smtClean="0">
              <a:solidFill>
                <a:srgbClr val="FF0000"/>
              </a:solidFill>
              <a:effectLst/>
            </a:endParaRPr>
          </a:p>
          <a:p>
            <a:pPr algn="ctr" rtl="1"/>
            <a:r>
              <a:rPr lang="fa-IR" sz="4000" b="0" i="0" kern="1200" dirty="0" smtClean="0">
                <a:solidFill>
                  <a:schemeClr val="tx2"/>
                </a:solidFill>
                <a:effectLst/>
              </a:rPr>
              <a:t>ي</a:t>
            </a:r>
            <a:r>
              <a:rPr lang="fa-IR" sz="4000" b="0" i="0" kern="1200" dirty="0" smtClean="0">
                <a:solidFill>
                  <a:srgbClr val="92D050"/>
                </a:solidFill>
                <a:effectLst/>
              </a:rPr>
              <a:t>َعْلَمُ ما فِي السَّماواتِ وَ الْأَرْضِ وَ يَعْلَمُ ما تُسِرُّونَ وَ ما تُعْلِنُونَ وَ اللَّهُ عَلِيمٌ بِذاتِ الصُّدُورِ (4) </a:t>
            </a:r>
            <a:r>
              <a:rPr lang="fa-IR" sz="4000" b="0" i="0" kern="1200" dirty="0" smtClean="0">
                <a:solidFill>
                  <a:schemeClr val="tx2"/>
                </a:solidFill>
                <a:effectLst/>
              </a:rPr>
              <a:t>و خداوند متعال بدون سبب و انگيزه حكمى درباره سرنوشت مردمان صادر نمى‏كند، بلكه هر فرد و امّت را بنا بر شناخت كامل و نافذ خود نسبت به همه امور و جزئيات آنها، حتى نيتهايى كه در قلبها نهفته است، جزاى كامل مى‏دهد، و هيچ علمى او را از دست يافتن به علمى ديگر باز نمى‏دارد، و نه شنيدنى از شنيدنى ديگر، بلكه از همه چيزها در آن واحد با خبر است.</a:t>
            </a:r>
            <a:endParaRPr lang="fa-IR" sz="4000" dirty="0"/>
          </a:p>
        </p:txBody>
      </p:sp>
    </p:spTree>
    <p:extLst>
      <p:ext uri="{BB962C8B-B14F-4D97-AF65-F5344CB8AC3E}">
        <p14:creationId xmlns:p14="http://schemas.microsoft.com/office/powerpoint/2010/main" val="1818055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54235" cy="1400530"/>
          </a:xfrm>
        </p:spPr>
        <p:txBody>
          <a:bodyPr/>
          <a:lstStyle/>
          <a:p>
            <a:pPr algn="ctr" rtl="1"/>
            <a:r>
              <a:rPr lang="fa-IR" sz="6600" b="0" i="0" kern="1200" dirty="0" smtClean="0">
                <a:solidFill>
                  <a:schemeClr val="tx2"/>
                </a:solidFill>
                <a:effectLst/>
              </a:rPr>
              <a:t> </a:t>
            </a:r>
            <a:r>
              <a:rPr lang="fa-IR" sz="6600" b="0" i="0" kern="1200" dirty="0" smtClean="0">
                <a:solidFill>
                  <a:srgbClr val="92D050"/>
                </a:solidFill>
                <a:effectLst/>
              </a:rPr>
              <a:t>«يَعْلَمُ ما فِي السَّماواتِ وَ الْأَرْضِ وَ يَعْلَمُ ما تُسِرُّونَ وَ ما تُعْلِنُونَ- </a:t>
            </a:r>
            <a:r>
              <a:rPr lang="fa-IR" sz="6600" b="0" i="0" kern="1200" dirty="0" smtClean="0">
                <a:solidFill>
                  <a:schemeClr val="tx2"/>
                </a:solidFill>
                <a:effectLst/>
              </a:rPr>
              <a:t>آنچه را كه در آسمانها و زمين است مى‏داند، و آنچه را كه پنهان مى‏سازيد يا آشكار مى‏كنيد، مى‏داند.» خواه خوب باشد و خواه بد. </a:t>
            </a:r>
            <a:endParaRPr lang="fa-IR" sz="6600" dirty="0"/>
          </a:p>
        </p:txBody>
      </p:sp>
    </p:spTree>
    <p:extLst>
      <p:ext uri="{BB962C8B-B14F-4D97-AF65-F5344CB8AC3E}">
        <p14:creationId xmlns:p14="http://schemas.microsoft.com/office/powerpoint/2010/main" val="137951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26940" cy="1400530"/>
          </a:xfrm>
        </p:spPr>
        <p:txBody>
          <a:bodyPr/>
          <a:lstStyle/>
          <a:p>
            <a:pPr algn="ctr" rtl="1"/>
            <a:r>
              <a:rPr lang="fa-IR" sz="4800" b="0" i="0" kern="1200" dirty="0" smtClean="0">
                <a:solidFill>
                  <a:schemeClr val="tx2"/>
                </a:solidFill>
                <a:effectLst/>
              </a:rPr>
              <a:t>                 </a:t>
            </a:r>
            <a:r>
              <a:rPr lang="fa-IR" sz="4800" b="0" i="0" kern="1200" dirty="0" smtClean="0">
                <a:solidFill>
                  <a:srgbClr val="FF0000"/>
                </a:solidFill>
                <a:effectLst/>
              </a:rPr>
              <a:t>حتی </a:t>
            </a:r>
            <a:r>
              <a:rPr lang="fa-IR" sz="4800" b="0" i="0" kern="1200" dirty="0" smtClean="0">
                <a:solidFill>
                  <a:srgbClr val="FF0000"/>
                </a:solidFill>
                <a:effectLst/>
              </a:rPr>
              <a:t>پنهان تر از سر!! </a:t>
            </a:r>
            <a:r>
              <a:rPr lang="fa-IR" sz="4800" b="0" i="0" kern="1200" dirty="0" smtClean="0">
                <a:solidFill>
                  <a:srgbClr val="92D050"/>
                </a:solidFill>
                <a:effectLst/>
              </a:rPr>
              <a:t>"لَهُ مَا فِي السَّمَاوَاتِ وَمَا فِي الْأَرْضِ وَمَا بَيْنَهُمَا وَمَا تَحْتَ الثَّرَىٰ ﴿</a:t>
            </a:r>
            <a:r>
              <a:rPr lang="fa-IR" sz="4800" b="0" i="0" u="none" strike="noStrike" kern="1200" dirty="0" smtClean="0">
                <a:solidFill>
                  <a:srgbClr val="92D050"/>
                </a:solidFill>
                <a:effectLst/>
              </a:rPr>
              <a:t>٦</a:t>
            </a:r>
            <a:r>
              <a:rPr lang="fa-IR" sz="4800" b="0" i="0" kern="1200" dirty="0" smtClean="0">
                <a:solidFill>
                  <a:srgbClr val="92D050"/>
                </a:solidFill>
                <a:effectLst/>
              </a:rPr>
              <a:t>﴾ وَإِن تَجْهَرْ بِالْقَوْلِ فَإِنَّهُ يَعْلَمُ السِّرَّ وَأَخْفَى ﴿</a:t>
            </a:r>
            <a:r>
              <a:rPr lang="fa-IR" sz="4800" b="0" i="0" u="none" strike="noStrike" kern="1200" dirty="0" smtClean="0">
                <a:solidFill>
                  <a:srgbClr val="92D050"/>
                </a:solidFill>
                <a:effectLst/>
              </a:rPr>
              <a:t>٧</a:t>
            </a:r>
            <a:r>
              <a:rPr lang="fa-IR" sz="4800" b="0" i="0" kern="1200" dirty="0" smtClean="0">
                <a:solidFill>
                  <a:srgbClr val="92D050"/>
                </a:solidFill>
                <a:effectLst/>
              </a:rPr>
              <a:t>/طه﴾</a:t>
            </a:r>
            <a:r>
              <a:rPr lang="fa-IR" sz="4800" b="0" i="0" kern="1200" dirty="0" smtClean="0">
                <a:solidFill>
                  <a:schemeClr val="tx1"/>
                </a:solidFill>
                <a:effectLst/>
              </a:rPr>
              <a:t>از</a:t>
            </a:r>
            <a:r>
              <a:rPr lang="fa-IR" sz="4800" b="0" i="0" kern="1200" dirty="0" smtClean="0">
                <a:solidFill>
                  <a:srgbClr val="92D050"/>
                </a:solidFill>
                <a:effectLst/>
              </a:rPr>
              <a:t> </a:t>
            </a:r>
            <a:r>
              <a:rPr lang="fa-IR" sz="4800" b="0" i="0" kern="1200" dirty="0" smtClean="0">
                <a:solidFill>
                  <a:schemeClr val="tx2"/>
                </a:solidFill>
                <a:effectLst/>
              </a:rPr>
              <a:t>آن اوست آنچه در آسمانها، و آنچه در زمین، و آنچه میان آن دو، و آنچه در زیر خاک (پنهان) است! اگر سخن آشکارا بگویی (یا مخفی کنی)، او اسرار -و حتی پنهان‌تر از آن- را نیز می‌داند!</a:t>
            </a:r>
            <a:endParaRPr lang="fa-IR" sz="4800" dirty="0"/>
          </a:p>
        </p:txBody>
      </p:sp>
    </p:spTree>
    <p:extLst>
      <p:ext uri="{BB962C8B-B14F-4D97-AF65-F5344CB8AC3E}">
        <p14:creationId xmlns:p14="http://schemas.microsoft.com/office/powerpoint/2010/main" val="179749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45053" cy="1400530"/>
          </a:xfrm>
        </p:spPr>
        <p:txBody>
          <a:bodyPr/>
          <a:lstStyle/>
          <a:p>
            <a:pPr algn="ctr" rtl="1"/>
            <a:r>
              <a:rPr lang="fa-IR" sz="5400" b="0" i="0" kern="1200" dirty="0" smtClean="0">
                <a:solidFill>
                  <a:srgbClr val="FF0000"/>
                </a:solidFill>
                <a:effectLst/>
              </a:rPr>
              <a:t>از امام صادق علیه السلام پرسیدند پنهان تر از سر چیست؟ </a:t>
            </a:r>
            <a:r>
              <a:rPr lang="fa-IR" sz="5400" b="0" i="0" kern="1200" dirty="0" smtClean="0">
                <a:solidFill>
                  <a:schemeClr val="tx2"/>
                </a:solidFill>
                <a:effectLst/>
              </a:rPr>
              <a:t>فرمود</a:t>
            </a:r>
            <a:r>
              <a:rPr lang="fa-IR" sz="5400" b="0" i="0" kern="1200" dirty="0" smtClean="0">
                <a:solidFill>
                  <a:srgbClr val="92D050"/>
                </a:solidFill>
                <a:effectLst/>
              </a:rPr>
              <a:t>:"سر ان پنهانی است که خودت از وجود ان اگاهی وپنهان تر از سر چیزهایی که خودت هم خبرنداری" </a:t>
            </a:r>
            <a:r>
              <a:rPr lang="fa-IR" sz="5400" b="0" i="0" kern="1200" dirty="0" smtClean="0">
                <a:solidFill>
                  <a:schemeClr val="tx2"/>
                </a:solidFill>
                <a:effectLst/>
              </a:rPr>
              <a:t>یعنی خودت غافلی خودت فراموش کرده ای ولی الان در باطنت وجود دارد.</a:t>
            </a:r>
            <a:endParaRPr lang="fa-IR" sz="5400"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205151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63668" cy="1400530"/>
          </a:xfrm>
        </p:spPr>
        <p:txBody>
          <a:bodyPr/>
          <a:lstStyle/>
          <a:p>
            <a:pPr algn="ctr" rtl="1"/>
            <a:r>
              <a:rPr lang="fa-IR" sz="7200" b="0" i="0" kern="1200" dirty="0" smtClean="0">
                <a:solidFill>
                  <a:schemeClr val="tx2"/>
                </a:solidFill>
                <a:effectLst/>
                <a:latin typeface="+mj-lt"/>
                <a:ea typeface="+mj-ea"/>
                <a:cs typeface="+mj-cs"/>
              </a:rPr>
              <a:t>و در نتيجه </a:t>
            </a:r>
            <a:r>
              <a:rPr lang="fa-IR" sz="7200" b="0" i="0" kern="1200" dirty="0" smtClean="0">
                <a:solidFill>
                  <a:srgbClr val="00B0F0"/>
                </a:solidFill>
                <a:effectLst/>
                <a:latin typeface="+mj-lt"/>
                <a:ea typeface="+mj-ea"/>
                <a:cs typeface="+mj-cs"/>
              </a:rPr>
              <a:t>گروهى</a:t>
            </a:r>
            <a:r>
              <a:rPr lang="fa-IR" sz="7200" b="0" i="0" kern="1200" dirty="0" smtClean="0">
                <a:solidFill>
                  <a:schemeClr val="tx2"/>
                </a:solidFill>
                <a:effectLst/>
                <a:latin typeface="+mj-lt"/>
                <a:ea typeface="+mj-ea"/>
                <a:cs typeface="+mj-cs"/>
              </a:rPr>
              <a:t> به هدايت راه مى‏يابند و </a:t>
            </a:r>
            <a:r>
              <a:rPr lang="fa-IR" sz="7200" b="0" i="0" kern="1200" dirty="0" smtClean="0">
                <a:solidFill>
                  <a:srgbClr val="FFC000"/>
                </a:solidFill>
                <a:effectLst/>
                <a:latin typeface="+mj-lt"/>
                <a:ea typeface="+mj-ea"/>
                <a:cs typeface="+mj-cs"/>
              </a:rPr>
              <a:t>گروهى ديگر </a:t>
            </a:r>
            <a:r>
              <a:rPr lang="fa-IR" sz="7200" b="0" i="0" kern="1200" dirty="0" smtClean="0">
                <a:solidFill>
                  <a:schemeClr val="tx2"/>
                </a:solidFill>
                <a:effectLst/>
                <a:latin typeface="+mj-lt"/>
                <a:ea typeface="+mj-ea"/>
                <a:cs typeface="+mj-cs"/>
              </a:rPr>
              <a:t>گمراه مى‏شوند، و قرآن در اين جا ما را به پاسخ درست رهبرى مى‏كند تا به راه مستقيم در زندگى دسترس پيدا كنيم.</a:t>
            </a:r>
            <a:endParaRPr lang="fa-IR" dirty="0"/>
          </a:p>
        </p:txBody>
      </p:sp>
    </p:spTree>
    <p:extLst>
      <p:ext uri="{BB962C8B-B14F-4D97-AF65-F5344CB8AC3E}">
        <p14:creationId xmlns:p14="http://schemas.microsoft.com/office/powerpoint/2010/main" val="667419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58952" cy="1400530"/>
          </a:xfrm>
        </p:spPr>
        <p:txBody>
          <a:bodyPr/>
          <a:lstStyle/>
          <a:p>
            <a:pPr algn="ctr" rtl="1"/>
            <a:r>
              <a:rPr lang="fa-IR" sz="4800" b="0" i="0" kern="1200" dirty="0" smtClean="0">
                <a:solidFill>
                  <a:srgbClr val="92D050"/>
                </a:solidFill>
                <a:effectLst/>
              </a:rPr>
              <a:t>«</a:t>
            </a:r>
            <a:r>
              <a:rPr lang="fa-IR" sz="4800" b="0" i="0" kern="1200" dirty="0" smtClean="0">
                <a:solidFill>
                  <a:srgbClr val="92D050"/>
                </a:solidFill>
                <a:effectLst/>
              </a:rPr>
              <a:t>وَ اللَّهُ عَلِيمٌ بِذاتِ الصُّدُورِ- </a:t>
            </a:r>
            <a:r>
              <a:rPr lang="fa-IR" sz="4800" b="0" i="0" kern="1200" dirty="0" smtClean="0">
                <a:solidFill>
                  <a:schemeClr val="tx2"/>
                </a:solidFill>
                <a:effectLst/>
              </a:rPr>
              <a:t>و خدا آنچه را كه در سينه‏ها است مى‏داند.»</a:t>
            </a:r>
            <a:endParaRPr lang="en-US" sz="4800" b="0" i="0" kern="1200" dirty="0" smtClean="0">
              <a:solidFill>
                <a:schemeClr val="tx2"/>
              </a:solidFill>
              <a:effectLst/>
            </a:endParaRPr>
          </a:p>
          <a:p>
            <a:pPr algn="ctr" rtl="1"/>
            <a:r>
              <a:rPr lang="fa-IR" sz="4800" b="0" i="0" kern="1200" dirty="0" smtClean="0">
                <a:solidFill>
                  <a:schemeClr val="tx2"/>
                </a:solidFill>
                <a:effectLst/>
              </a:rPr>
              <a:t>تأكيد خدا نسبت به علم محيط وى بر زندگى آدمى وابسته به برنامه تربيتى اسلام است كه بر مبناى كشت و پرورش باز دارنده دينى در جانهاى مؤمنان طرحريزى شده، چه آن كس كه مراقبت خدا را بر خودش احساس كند، بر گرد كارهاى حرام و نافرمانيها نمى‏گردد، و در گزاردن آنچه بر او واجب است كوتاهى نمى‏كند ... </a:t>
            </a:r>
            <a:endParaRPr lang="fa-IR" sz="4800" dirty="0"/>
          </a:p>
        </p:txBody>
      </p:sp>
    </p:spTree>
    <p:extLst>
      <p:ext uri="{BB962C8B-B14F-4D97-AF65-F5344CB8AC3E}">
        <p14:creationId xmlns:p14="http://schemas.microsoft.com/office/powerpoint/2010/main" val="3864813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49770" cy="1400530"/>
          </a:xfrm>
        </p:spPr>
        <p:txBody>
          <a:bodyPr/>
          <a:lstStyle/>
          <a:p>
            <a:pPr algn="ctr" rtl="1"/>
            <a:r>
              <a:rPr lang="fa-IR" sz="5400" b="0" i="0" kern="1200" dirty="0" smtClean="0">
                <a:solidFill>
                  <a:schemeClr val="tx2"/>
                </a:solidFill>
                <a:effectLst/>
              </a:rPr>
              <a:t>و خود اين برنامه عاملى است كه خود فريبى (نفاق) را از ميان مى‏برد، چه آدمى را در برابر اين يقين قرار مى‏دهد كه خدا از آنچه در سينه او است آگاهى دارد، و اين كه پاداشى كه به مردم مى‏دهد، تنها وابسته به كردارها و گفتارهاى ظاهرى ايشان نيست، بلكه به نيتهاى قلبى و نتايج آنها نيز بستگى دارد.</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648031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27190" cy="1400530"/>
          </a:xfrm>
        </p:spPr>
        <p:txBody>
          <a:bodyPr/>
          <a:lstStyle/>
          <a:p>
            <a:pPr algn="ctr" rtl="1"/>
            <a:r>
              <a:rPr lang="fa-IR" sz="4800" b="0" i="0" kern="1200" dirty="0" smtClean="0">
                <a:solidFill>
                  <a:srgbClr val="FF0000"/>
                </a:solidFill>
                <a:effectLst/>
              </a:rPr>
              <a:t>دنیا </a:t>
            </a:r>
            <a:r>
              <a:rPr lang="fa-IR" sz="4800" b="0" i="0" kern="1200" dirty="0" smtClean="0">
                <a:solidFill>
                  <a:srgbClr val="FF0000"/>
                </a:solidFill>
                <a:effectLst/>
              </a:rPr>
              <a:t>قیامت کوچک:</a:t>
            </a:r>
            <a:endParaRPr lang="en-US" sz="4800" b="0" i="0" kern="1200" dirty="0" smtClean="0">
              <a:solidFill>
                <a:srgbClr val="FF0000"/>
              </a:solidFill>
              <a:effectLst/>
            </a:endParaRPr>
          </a:p>
          <a:p>
            <a:pPr algn="ctr" rtl="1"/>
            <a:r>
              <a:rPr lang="fa-IR" sz="4800" b="0" i="0" kern="1200" dirty="0" smtClean="0">
                <a:solidFill>
                  <a:schemeClr val="tx2"/>
                </a:solidFill>
                <a:effectLst/>
              </a:rPr>
              <a:t>أ</a:t>
            </a:r>
            <a:r>
              <a:rPr lang="fa-IR" sz="4800" b="0" i="0" kern="1200" dirty="0" smtClean="0">
                <a:solidFill>
                  <a:srgbClr val="92D050"/>
                </a:solidFill>
                <a:effectLst/>
              </a:rPr>
              <a:t>َ لَمْ يَأْتِكُمْ نَبَأُ الَّذِينَ كَفَرُوا مِنْ قَبْلُ فَذاقُوا وَبالَ أَمْرِهِمْ وَ لَهُمْ عَذابٌ أَلِيمٌ (5) </a:t>
            </a:r>
            <a:r>
              <a:rPr lang="fa-IR" sz="4800" b="0" i="0" kern="1200" dirty="0" smtClean="0">
                <a:solidFill>
                  <a:schemeClr val="tx2"/>
                </a:solidFill>
                <a:effectLst/>
              </a:rPr>
              <a:t>قرآن ما را به آن بر مى‏انگيزد كه در يكى از آيات آگاه كننده اين امر كه سرنوشتها در حقيقت به دست خدا است، و نيز اين كه حقيقت بعث و جزاى در آخرت چگونه است نيك بينديشيم، و آن تاريخ ملتها و اقوامى است كه به حق كافر شدند و خدا با اشكال مختلف عذاب آنان را از جهان ريشه كن كرد.</a:t>
            </a:r>
            <a:endParaRPr lang="fa-IR" sz="4800" dirty="0"/>
          </a:p>
        </p:txBody>
      </p:sp>
    </p:spTree>
    <p:extLst>
      <p:ext uri="{BB962C8B-B14F-4D97-AF65-F5344CB8AC3E}">
        <p14:creationId xmlns:p14="http://schemas.microsoft.com/office/powerpoint/2010/main" val="1537190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18008" cy="1400530"/>
          </a:xfrm>
        </p:spPr>
        <p:txBody>
          <a:bodyPr/>
          <a:lstStyle/>
          <a:p>
            <a:pPr algn="ctr" rtl="1"/>
            <a:r>
              <a:rPr lang="fa-IR" sz="4800" b="0" i="0" kern="1200" dirty="0" smtClean="0">
                <a:solidFill>
                  <a:srgbClr val="92D050"/>
                </a:solidFill>
                <a:effectLst/>
              </a:rPr>
              <a:t>«</a:t>
            </a:r>
            <a:r>
              <a:rPr lang="fa-IR" sz="4800" b="0" i="0" kern="1200" dirty="0" smtClean="0">
                <a:solidFill>
                  <a:srgbClr val="92D050"/>
                </a:solidFill>
                <a:effectLst/>
              </a:rPr>
              <a:t>أَ لَمْ يَأْتِكُمْ نَبَأُ الَّذِينَ كَفَرُوا مِنْ قَبْلُ فَذاقُوا وَبالَ أَمْرِهِمْ- </a:t>
            </a:r>
            <a:r>
              <a:rPr lang="fa-IR" sz="4800" b="0" i="0" kern="1200" dirty="0" smtClean="0">
                <a:solidFill>
                  <a:schemeClr val="tx2"/>
                </a:solidFill>
                <a:effectLst/>
              </a:rPr>
              <a:t>آيا خبر كسانى كه پيش از اين كافر شدند و نتيجه بد كار خود را چشيدند، به شما نرسيد؟» انسانى كه مسئول كارهاى خود در دنيا است كه خانه آزمايش محسوب مى‏شود، چگونه مى‏تواند مسئول آن در آخرت نبوده باشد؟! پس اگر خلاف اين بينديشيم و عمل كنيم، زود يا دير با اين سرانجام بد در دنيا يا در آخرت رو به رو خواهيم شد.</a:t>
            </a:r>
            <a:endParaRPr lang="fa-IR" sz="4800" dirty="0"/>
          </a:p>
        </p:txBody>
      </p:sp>
    </p:spTree>
    <p:extLst>
      <p:ext uri="{BB962C8B-B14F-4D97-AF65-F5344CB8AC3E}">
        <p14:creationId xmlns:p14="http://schemas.microsoft.com/office/powerpoint/2010/main" val="4249034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95179" cy="1400530"/>
          </a:xfrm>
        </p:spPr>
        <p:txBody>
          <a:bodyPr/>
          <a:lstStyle/>
          <a:p>
            <a:pPr algn="ctr" rtl="1"/>
            <a:r>
              <a:rPr lang="fa-IR" sz="4400" b="0" i="0" kern="1200" dirty="0" smtClean="0">
                <a:solidFill>
                  <a:srgbClr val="92D050"/>
                </a:solidFill>
                <a:effectLst/>
              </a:rPr>
              <a:t>«</a:t>
            </a:r>
            <a:r>
              <a:rPr lang="fa-IR" sz="4400" b="0" i="0" kern="1200" dirty="0" smtClean="0">
                <a:solidFill>
                  <a:srgbClr val="92D050"/>
                </a:solidFill>
                <a:effectLst/>
              </a:rPr>
              <a:t>وَ لَهُمْ عَذابٌ أَلِيمٌ- </a:t>
            </a:r>
            <a:r>
              <a:rPr lang="fa-IR" sz="4400" b="0" i="0" kern="1200" dirty="0" smtClean="0">
                <a:solidFill>
                  <a:schemeClr val="tx2"/>
                </a:solidFill>
                <a:effectLst/>
              </a:rPr>
              <a:t>و آنان را عذابى دردناك است.»</a:t>
            </a:r>
            <a:endParaRPr lang="en-US" sz="4400" b="0" i="0" kern="1200" dirty="0" smtClean="0">
              <a:solidFill>
                <a:schemeClr val="tx2"/>
              </a:solidFill>
              <a:effectLst/>
            </a:endParaRPr>
          </a:p>
          <a:p>
            <a:pPr algn="ctr" rtl="1"/>
            <a:r>
              <a:rPr lang="fa-IR" sz="4400" b="0" i="0" kern="1200" dirty="0" smtClean="0">
                <a:solidFill>
                  <a:schemeClr val="tx2"/>
                </a:solidFill>
                <a:effectLst/>
              </a:rPr>
              <a:t>منتظر ايشان در آخرت است. و با اين گفته كه خدا عذاب را با وصف «دردناك» توصيف كرده، بنيان بعضى از فلسفه‏ها فرو مى‏ريزد كه هدف آنها عذر تراشيدن براى گناهان مردم است و چنان مى‏پندارند كه انسان در قيامت گرمى آتش را احساس نمى‏كند، و براى مثال چنين مى‏گويند كه بعضى از حشرات در آتش زندگى مى‏كنند و از آن متأثر نمى‏شوند! و اين پندارى است كه هيچ دليلى براى اثبات آن وجود ندارد.</a:t>
            </a:r>
            <a:endParaRPr lang="fa-IR" sz="4400" dirty="0"/>
          </a:p>
        </p:txBody>
      </p:sp>
    </p:spTree>
    <p:extLst>
      <p:ext uri="{BB962C8B-B14F-4D97-AF65-F5344CB8AC3E}">
        <p14:creationId xmlns:p14="http://schemas.microsoft.com/office/powerpoint/2010/main" val="1942628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85996" cy="1400530"/>
          </a:xfrm>
        </p:spPr>
        <p:txBody>
          <a:bodyPr/>
          <a:lstStyle/>
          <a:p>
            <a:pPr algn="ctr" rtl="1"/>
            <a:r>
              <a:rPr lang="fa-IR" sz="7200" b="0" i="0" kern="1200" dirty="0" smtClean="0">
                <a:solidFill>
                  <a:srgbClr val="FF0000"/>
                </a:solidFill>
                <a:effectLst/>
                <a:latin typeface="+mj-lt"/>
                <a:ea typeface="+mj-ea"/>
                <a:cs typeface="+mj-cs"/>
              </a:rPr>
              <a:t>عذاب </a:t>
            </a:r>
            <a:r>
              <a:rPr lang="fa-IR" sz="7200" b="0" i="0" kern="1200" dirty="0" smtClean="0">
                <a:solidFill>
                  <a:srgbClr val="FF0000"/>
                </a:solidFill>
                <a:effectLst/>
                <a:latin typeface="+mj-lt"/>
                <a:ea typeface="+mj-ea"/>
                <a:cs typeface="+mj-cs"/>
              </a:rPr>
              <a:t>الهی دو قسم است</a:t>
            </a:r>
            <a:endParaRPr lang="en-US" sz="7200" b="0" i="0" kern="1200" dirty="0" smtClean="0">
              <a:solidFill>
                <a:srgbClr val="FF0000"/>
              </a:solidFill>
              <a:effectLst/>
              <a:latin typeface="+mj-lt"/>
              <a:ea typeface="+mj-ea"/>
              <a:cs typeface="+mj-cs"/>
            </a:endParaRPr>
          </a:p>
          <a:p>
            <a:pPr algn="ctr" rtl="1"/>
            <a:r>
              <a:rPr lang="fa-IR" sz="7200" b="0" i="0" kern="1200" dirty="0" smtClean="0">
                <a:solidFill>
                  <a:schemeClr val="tx2"/>
                </a:solidFill>
                <a:effectLst/>
                <a:latin typeface="+mj-lt"/>
                <a:ea typeface="+mj-ea"/>
                <a:cs typeface="+mj-cs"/>
              </a:rPr>
              <a:t>بخشی در دنیا که از ان به مکافات عمل یاد می شود.</a:t>
            </a:r>
            <a:endParaRPr lang="en-US" sz="7200" b="0" i="0" kern="1200" dirty="0" smtClean="0">
              <a:solidFill>
                <a:schemeClr val="tx2"/>
              </a:solidFill>
              <a:effectLst/>
              <a:latin typeface="+mj-lt"/>
              <a:ea typeface="+mj-ea"/>
              <a:cs typeface="+mj-cs"/>
            </a:endParaRPr>
          </a:p>
          <a:p>
            <a:pPr algn="ctr" rtl="1"/>
            <a:r>
              <a:rPr lang="fa-IR" sz="7200" b="0" i="0" kern="1200" dirty="0" smtClean="0">
                <a:solidFill>
                  <a:schemeClr val="tx2"/>
                </a:solidFill>
                <a:effectLst/>
                <a:latin typeface="+mj-lt"/>
                <a:ea typeface="+mj-ea"/>
                <a:cs typeface="+mj-cs"/>
              </a:rPr>
              <a:t>وبخشی در اخرت که بسیار دردناک وبرای بعضی ابدی است.</a:t>
            </a:r>
            <a:endParaRPr lang="fa-IR" dirty="0"/>
          </a:p>
        </p:txBody>
      </p:sp>
    </p:spTree>
    <p:extLst>
      <p:ext uri="{BB962C8B-B14F-4D97-AF65-F5344CB8AC3E}">
        <p14:creationId xmlns:p14="http://schemas.microsoft.com/office/powerpoint/2010/main" val="54461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77316" cy="1400530"/>
          </a:xfrm>
        </p:spPr>
        <p:txBody>
          <a:bodyPr/>
          <a:lstStyle/>
          <a:p>
            <a:pPr algn="ctr" rtl="1"/>
            <a:r>
              <a:rPr lang="fa-IR" sz="5400" b="0" i="0" kern="1200" dirty="0" smtClean="0">
                <a:solidFill>
                  <a:srgbClr val="92D050"/>
                </a:solidFill>
                <a:effectLst/>
              </a:rPr>
              <a:t>ذلِكَ </a:t>
            </a:r>
            <a:r>
              <a:rPr lang="fa-IR" sz="5400" b="0" i="0" kern="1200" dirty="0" smtClean="0">
                <a:solidFill>
                  <a:srgbClr val="92D050"/>
                </a:solidFill>
                <a:effectLst/>
              </a:rPr>
              <a:t>بِأَنَّهُ كانَتْ تَأْتِيهِمْ رُسُلُهُمْ بِالْبَيِّناتِ فَقالُوا أَ بَشَرٌ يَهْدُونَنا فَكَفَرُوا وَ تَوَلَّوْا وَ اسْتَغْنَى اللَّهُ وَ اللَّهُ غَنِيٌّ حَمِيدٌ (6) </a:t>
            </a:r>
            <a:r>
              <a:rPr lang="fa-IR" sz="5400" b="0" i="0" kern="1200" dirty="0" smtClean="0">
                <a:solidFill>
                  <a:schemeClr val="tx2"/>
                </a:solidFill>
                <a:effectLst/>
              </a:rPr>
              <a:t>اما سببى كه آنان را به عذاب دنيا رسانيد، تكبّر و گردن فرازى نسبت به فرستادگان خدا و كافر شدن نسبت به ايشان و از آنان رويگردان شدن و به ديگران پيوستن بود.</a:t>
            </a:r>
            <a:endParaRPr lang="fa-IR" sz="5400" dirty="0"/>
          </a:p>
        </p:txBody>
      </p:sp>
    </p:spTree>
    <p:extLst>
      <p:ext uri="{BB962C8B-B14F-4D97-AF65-F5344CB8AC3E}">
        <p14:creationId xmlns:p14="http://schemas.microsoft.com/office/powerpoint/2010/main" val="1137276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31656" cy="1400530"/>
          </a:xfrm>
        </p:spPr>
        <p:txBody>
          <a:bodyPr/>
          <a:lstStyle/>
          <a:p>
            <a:pPr algn="ctr" rtl="1"/>
            <a:r>
              <a:rPr lang="fa-IR" sz="7200" b="0" i="0" kern="1200" dirty="0" smtClean="0">
                <a:solidFill>
                  <a:schemeClr val="tx2"/>
                </a:solidFill>
                <a:effectLst/>
                <a:latin typeface="+mj-lt"/>
                <a:ea typeface="+mj-ea"/>
                <a:cs typeface="+mj-cs"/>
              </a:rPr>
              <a:t> </a:t>
            </a:r>
            <a:r>
              <a:rPr lang="fa-IR" sz="7200" b="0" i="0" kern="1200" dirty="0" smtClean="0">
                <a:solidFill>
                  <a:srgbClr val="92D050"/>
                </a:solidFill>
                <a:effectLst/>
                <a:latin typeface="+mj-lt"/>
                <a:ea typeface="+mj-ea"/>
                <a:cs typeface="+mj-cs"/>
              </a:rPr>
              <a:t>«ذلِكَ بِأَنَّهُ كانَتْ تَأْتِيهِمْ رُسُلُهُمْ بِالْبَيِّناتِ- </a:t>
            </a:r>
            <a:r>
              <a:rPr lang="fa-IR" sz="7200" b="0" i="0" kern="1200" dirty="0" smtClean="0">
                <a:solidFill>
                  <a:schemeClr val="tx2"/>
                </a:solidFill>
                <a:effectLst/>
                <a:latin typeface="+mj-lt"/>
                <a:ea typeface="+mj-ea"/>
                <a:cs typeface="+mj-cs"/>
              </a:rPr>
              <a:t>و از آن روى چنين شد كه چون فرستادگان خدا با نشانه‏هاى روشن به نزد ايشان مى‏آمدند.»</a:t>
            </a:r>
            <a:endParaRPr lang="fa-IR" dirty="0"/>
          </a:p>
        </p:txBody>
      </p:sp>
    </p:spTree>
    <p:extLst>
      <p:ext uri="{BB962C8B-B14F-4D97-AF65-F5344CB8AC3E}">
        <p14:creationId xmlns:p14="http://schemas.microsoft.com/office/powerpoint/2010/main" val="3731519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54486" cy="1400530"/>
          </a:xfrm>
        </p:spPr>
        <p:txBody>
          <a:bodyPr/>
          <a:lstStyle/>
          <a:p>
            <a:pPr algn="ctr" rtl="1"/>
            <a:r>
              <a:rPr lang="fa-IR" sz="6000" b="0" i="0" kern="1200" dirty="0" smtClean="0">
                <a:solidFill>
                  <a:schemeClr val="tx2"/>
                </a:solidFill>
                <a:effectLst/>
              </a:rPr>
              <a:t>بنا </a:t>
            </a:r>
            <a:r>
              <a:rPr lang="fa-IR" sz="6000" b="0" i="0" kern="1200" dirty="0" smtClean="0">
                <a:solidFill>
                  <a:schemeClr val="tx2"/>
                </a:solidFill>
                <a:effectLst/>
              </a:rPr>
              <a:t>بر اين حجّت كامل وجود داشت و چنان بود كه خردمندان در مقابل آن خضوع مى‏كردند، باز هم كافران از پيروى حق سرپيچى مى‏نمودند و به دنبال هواهاى نفس خويش روانه مى‏شدند و به رهبرى فرستادگان خدا گردن نمى‏نهادند.</a:t>
            </a:r>
            <a:endParaRPr lang="fa-IR" sz="6000" dirty="0"/>
          </a:p>
        </p:txBody>
      </p:sp>
    </p:spTree>
    <p:extLst>
      <p:ext uri="{BB962C8B-B14F-4D97-AF65-F5344CB8AC3E}">
        <p14:creationId xmlns:p14="http://schemas.microsoft.com/office/powerpoint/2010/main" val="3976539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04361" cy="1400530"/>
          </a:xfrm>
        </p:spPr>
        <p:txBody>
          <a:bodyPr/>
          <a:lstStyle/>
          <a:p>
            <a:pPr algn="ctr" rtl="1"/>
            <a:r>
              <a:rPr lang="fa-IR" sz="5400" b="0" i="0" kern="1200" dirty="0" smtClean="0">
                <a:solidFill>
                  <a:srgbClr val="92D050"/>
                </a:solidFill>
                <a:effectLst/>
              </a:rPr>
              <a:t>«</a:t>
            </a:r>
            <a:r>
              <a:rPr lang="fa-IR" sz="5400" b="0" i="0" kern="1200" dirty="0" smtClean="0">
                <a:solidFill>
                  <a:srgbClr val="92D050"/>
                </a:solidFill>
                <a:effectLst/>
              </a:rPr>
              <a:t>فَقالُوا أَ بَشَرٌ يَهْدُونَنا- </a:t>
            </a:r>
            <a:r>
              <a:rPr lang="fa-IR" sz="5400" b="0" i="0" kern="1200" dirty="0" smtClean="0">
                <a:solidFill>
                  <a:schemeClr val="tx2"/>
                </a:solidFill>
                <a:effectLst/>
              </a:rPr>
              <a:t>پس مى‏گفتند كه: آيا بشرى بايد ما را راهنمايى كند؟» آنان هيچ نقصى در رسالتهاى خدا نمى‏يافتند تا از آن عيب جويى كنند، و نيز در اخلاق پيامبران و رفتار ايشان هيچ عيبى نمى‏ديدند، و با وجود اين آماده گردن نهادن به رهبرى يكى از آنان نمى‏شدند، و به هيچ وجه زير بار مسئوليت نمى‏رفتند، </a:t>
            </a:r>
            <a:endParaRPr lang="fa-IR" sz="5400" dirty="0"/>
          </a:p>
        </p:txBody>
      </p:sp>
    </p:spTree>
    <p:extLst>
      <p:ext uri="{BB962C8B-B14F-4D97-AF65-F5344CB8AC3E}">
        <p14:creationId xmlns:p14="http://schemas.microsoft.com/office/powerpoint/2010/main" val="11781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10927190" cy="1853248"/>
          </a:xfrm>
        </p:spPr>
        <p:txBody>
          <a:bodyPr/>
          <a:lstStyle/>
          <a:p>
            <a:pPr algn="ctr" rtl="1"/>
            <a:r>
              <a:rPr lang="fa-IR" sz="7200" b="0" i="0" kern="1200" dirty="0" smtClean="0">
                <a:solidFill>
                  <a:srgbClr val="92D050"/>
                </a:solidFill>
                <a:effectLst/>
                <a:latin typeface="+mj-lt"/>
                <a:ea typeface="+mj-ea"/>
                <a:cs typeface="+mj-cs"/>
              </a:rPr>
              <a:t>«هُوَ الَّذِي خَلَقَكُمْ- </a:t>
            </a:r>
            <a:r>
              <a:rPr lang="fa-IR" sz="7200" b="0" i="0" kern="1200" dirty="0" smtClean="0">
                <a:solidFill>
                  <a:schemeClr val="tx2"/>
                </a:solidFill>
                <a:effectLst/>
                <a:latin typeface="+mj-lt"/>
                <a:ea typeface="+mj-ea"/>
                <a:cs typeface="+mj-cs"/>
              </a:rPr>
              <a:t>او است كه شما را آفريد.»هستى شما نتيجه تصادف يا كار شريكان پندارى خدا نبوده است. آن فلسفه‏هايى كه سبب گمراهى عقل بسيار كسان شده، امروز هم به اين گمراه كردن ادامه مى‏دهد. </a:t>
            </a:r>
            <a:endParaRPr lang="fa-IR" dirty="0"/>
          </a:p>
        </p:txBody>
      </p:sp>
    </p:spTree>
    <p:extLst>
      <p:ext uri="{BB962C8B-B14F-4D97-AF65-F5344CB8AC3E}">
        <p14:creationId xmlns:p14="http://schemas.microsoft.com/office/powerpoint/2010/main" val="4128625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90713" cy="1400530"/>
          </a:xfrm>
        </p:spPr>
        <p:txBody>
          <a:bodyPr/>
          <a:lstStyle/>
          <a:p>
            <a:pPr algn="ctr" rtl="1"/>
            <a:r>
              <a:rPr lang="fa-IR" sz="5400" b="0" i="0" kern="1200" dirty="0" smtClean="0">
                <a:solidFill>
                  <a:schemeClr val="tx2"/>
                </a:solidFill>
                <a:effectLst/>
              </a:rPr>
              <a:t>و به همين سبب پيوسته متوسّل به بهانه‏هايى مى‏شدند كه از طريق آنها خود را از زير بار مسئوليت برهانند، و به همين سبب مى‏گفتند كه: فرستادگان خدا بشرند و خضوع و فرمانبردارى از ايشان شايسته نيست، و كافران پيوسته در سراسر تاريخ به همين بهانه متشبّث مى‏شدند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597030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67883" cy="1400530"/>
          </a:xfrm>
        </p:spPr>
        <p:txBody>
          <a:bodyPr/>
          <a:lstStyle/>
          <a:p>
            <a:pPr algn="ctr" rtl="1"/>
            <a:r>
              <a:rPr lang="fa-IR" sz="4800" b="0" i="0" kern="1200" dirty="0" smtClean="0">
                <a:solidFill>
                  <a:schemeClr val="tx2"/>
                </a:solidFill>
                <a:effectLst/>
              </a:rPr>
              <a:t> پس چرا خدا فرستادگان خود را از افراد بشر مبعوث مى‏كرد؟ و جواب آن است كه: به سبب دو امر اساسى:</a:t>
            </a:r>
            <a:endParaRPr lang="en-US" sz="4800" b="0" i="0" kern="1200" dirty="0" smtClean="0">
              <a:solidFill>
                <a:schemeClr val="tx2"/>
              </a:solidFill>
              <a:effectLst/>
            </a:endParaRPr>
          </a:p>
          <a:p>
            <a:pPr algn="ctr" rtl="1"/>
            <a:r>
              <a:rPr lang="fa-IR" sz="4800" b="0" i="0" kern="1200" dirty="0" smtClean="0">
                <a:solidFill>
                  <a:srgbClr val="00B0F0"/>
                </a:solidFill>
                <a:effectLst/>
              </a:rPr>
              <a:t>اول: </a:t>
            </a:r>
            <a:r>
              <a:rPr lang="fa-IR" sz="4800" b="0" i="0" kern="1200" dirty="0" smtClean="0">
                <a:solidFill>
                  <a:schemeClr val="tx2"/>
                </a:solidFill>
                <a:effectLst/>
              </a:rPr>
              <a:t>اين كه كافران اين گفته را بهانه‏اى براى انحراف و كفر خود قرار مى‏دادند، و اگر خدا فرشته يا جنّى را به نزد ايشان مى‏فرستاد، به جستجوى بهانه ديگرى مى‏پرداختند، و اگر در حقيقت خواستار حق بودند، از فرستادگانى كه با آيات بيّنات برايشان مبعوث شده بودند پيروى مى‏كردند.</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56482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13543" cy="1400530"/>
          </a:xfrm>
        </p:spPr>
        <p:txBody>
          <a:bodyPr/>
          <a:lstStyle/>
          <a:p>
            <a:pPr algn="ctr" rtl="1"/>
            <a:r>
              <a:rPr lang="fa-IR" sz="4800" b="0" i="0" kern="1200" dirty="0" smtClean="0">
                <a:solidFill>
                  <a:srgbClr val="00B0F0"/>
                </a:solidFill>
                <a:effectLst/>
              </a:rPr>
              <a:t>دوم</a:t>
            </a:r>
            <a:r>
              <a:rPr lang="fa-IR" sz="4800" b="0" i="0" kern="1200" dirty="0" smtClean="0">
                <a:solidFill>
                  <a:srgbClr val="00B0F0"/>
                </a:solidFill>
                <a:effectLst/>
              </a:rPr>
              <a:t>: </a:t>
            </a:r>
            <a:r>
              <a:rPr lang="fa-IR" sz="4800" b="0" i="0" kern="1200" dirty="0" smtClean="0">
                <a:solidFill>
                  <a:schemeClr val="tx2"/>
                </a:solidFill>
                <a:effectLst/>
              </a:rPr>
              <a:t>هدف از مبعوث شدن فرستادگان پاكيزه كردن مردمان و پاك </a:t>
            </a:r>
            <a:r>
              <a:rPr lang="fa-IR" sz="4800" b="0" i="0" kern="1200" dirty="0" smtClean="0">
                <a:solidFill>
                  <a:schemeClr val="tx2"/>
                </a:solidFill>
                <a:effectLst/>
              </a:rPr>
              <a:t>كردن </a:t>
            </a:r>
            <a:r>
              <a:rPr lang="fa-IR" sz="4800" b="0" i="0" kern="1200" dirty="0" smtClean="0">
                <a:solidFill>
                  <a:schemeClr val="tx2"/>
                </a:solidFill>
                <a:effectLst/>
              </a:rPr>
              <a:t>آنان از تمايلاتى منفى همچون تكبر و خود بزرگ بينى بود تا بتوانند به افقهاى بندگى و تسليم شدن به ارزشها و حق بالا روند، و اين خود مقتضى آن است كه رسولان از افراد بشر بوده باشند، تا تسليم شدن به ايشان تأثير كاملترى در آزمايش بشر داشته باشد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429831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13543" cy="1400530"/>
          </a:xfrm>
        </p:spPr>
        <p:txBody>
          <a:bodyPr/>
          <a:lstStyle/>
          <a:p>
            <a:pPr algn="ctr" rtl="1"/>
            <a:r>
              <a:rPr lang="fa-IR" sz="5400" b="0" i="0" kern="1200" dirty="0" smtClean="0">
                <a:solidFill>
                  <a:schemeClr val="tx2"/>
                </a:solidFill>
                <a:effectLst/>
              </a:rPr>
              <a:t>و معلوم شود كه: آيا از تمايل به كبر رهايى يافته و به آسمان فروتنى نسبت به خدا رسيده‏اند يا نه، در صورتى كه مى‏دانيم كه مبارزه بر سر سلطه و قدرت بزرگتر از هر مبارزه ديگر است، و شهوت رياست از هر شهوت ديگر شديدتر، و اين كه فرستادگان از آن جهت آمدند تا در ميان مردمان به داد داورى كنند،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669279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86247" cy="1400530"/>
          </a:xfrm>
        </p:spPr>
        <p:txBody>
          <a:bodyPr/>
          <a:lstStyle/>
          <a:p>
            <a:pPr algn="ctr" rtl="1"/>
            <a:r>
              <a:rPr lang="fa-IR" sz="4400" b="0" i="0" kern="1200" dirty="0" smtClean="0">
                <a:solidFill>
                  <a:schemeClr val="tx2"/>
                </a:solidFill>
                <a:effectLst/>
              </a:rPr>
              <a:t>در صورتى كه طاغيان و گردنكشان به ستم فرمان مى‏راندند. و نيز از آن با خبر شوى كه چگونه از تسلّط خود دست برمى‏دارند و تسليم امر فرستادگان يا جانشينان و اوصيا و اولياى ايشان مى‏شوند. و اين در واقع آزمايش بزرگ براى طاغيان و تأييد كنندگان و پيروان ايشان و فتنه و آزمايشى است كه بيشتر نفوس ضعيف گرفتار آن شده‏اند، و شكلى از آن در فرمان خداوند متعال به ابليس براى سجده كردن به آدم و نه نسبت به بزرگترين فرشتگانش آن را مشاهده مى‏كنيم كه سبب رد كردن و تمرّد ابليس نسبت به اين فرمان شد، </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127067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99644" cy="1400530"/>
          </a:xfrm>
        </p:spPr>
        <p:txBody>
          <a:bodyPr/>
          <a:lstStyle/>
          <a:p>
            <a:pPr algn="ctr" rtl="1"/>
            <a:r>
              <a:rPr lang="fa-IR" sz="5400" b="0" i="0" kern="1200" dirty="0" smtClean="0">
                <a:solidFill>
                  <a:schemeClr val="tx2"/>
                </a:solidFill>
                <a:effectLst/>
              </a:rPr>
              <a:t>و در اين خود تأكيدى است بر اين كه ظاهر قرآن شريعت است و باطن آن ولايت، از آن جهت كه خضوع انسان نسبت به بشرى همچون خودش به اعتبار ولايت داشتن بر او از جانب خدا امرى سخت دشوار است، و كافران نيز به همين گونه زير بار آن نمى‏رفتند.</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620022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04361" cy="1400530"/>
          </a:xfrm>
        </p:spPr>
        <p:txBody>
          <a:bodyPr/>
          <a:lstStyle/>
          <a:p>
            <a:pPr algn="ctr" rtl="1"/>
            <a:r>
              <a:rPr lang="fa-IR" sz="4800" b="0" i="0" kern="1200" dirty="0" smtClean="0">
                <a:solidFill>
                  <a:schemeClr val="tx2"/>
                </a:solidFill>
                <a:effectLst/>
              </a:rPr>
              <a:t> </a:t>
            </a:r>
            <a:r>
              <a:rPr lang="fa-IR" sz="4800" b="0" i="0" kern="1200" dirty="0" smtClean="0">
                <a:solidFill>
                  <a:srgbClr val="92D050"/>
                </a:solidFill>
                <a:effectLst/>
              </a:rPr>
              <a:t>«فَكَفَرُوا وَ تَوَلَّوْا- </a:t>
            </a:r>
            <a:r>
              <a:rPr lang="fa-IR" sz="4800" b="0" i="0" kern="1200" dirty="0" smtClean="0">
                <a:solidFill>
                  <a:schemeClr val="tx2"/>
                </a:solidFill>
                <a:effectLst/>
              </a:rPr>
              <a:t>پس كافر شدند و به فرمان خدا پشت كردند.»</a:t>
            </a:r>
            <a:endParaRPr lang="en-US" sz="4800" b="0" i="0" kern="1200" dirty="0" smtClean="0">
              <a:solidFill>
                <a:schemeClr val="tx2"/>
              </a:solidFill>
              <a:effectLst/>
            </a:endParaRPr>
          </a:p>
          <a:p>
            <a:pPr algn="ctr" rtl="1"/>
            <a:r>
              <a:rPr lang="fa-IR" sz="4800" b="0" i="0" kern="1200" dirty="0" smtClean="0">
                <a:solidFill>
                  <a:schemeClr val="tx2"/>
                </a:solidFill>
                <a:effectLst/>
              </a:rPr>
              <a:t>به فرستاده خدا و رسالت او كفر ورزيدند و شكر اين دو نعمت را به جاى نياوردند، و از آن جا كه براى انسان زندگى در خلأ و بيكارى غير ممكن است، توجّه خويش را به ارزشهاى فاسد و رهبريهاى منحرف (گمراهى) معطوف داشتند،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410556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63668" cy="1400530"/>
          </a:xfrm>
        </p:spPr>
        <p:txBody>
          <a:bodyPr/>
          <a:lstStyle/>
          <a:p>
            <a:pPr algn="ctr" rtl="1"/>
            <a:r>
              <a:rPr lang="fa-IR" sz="5400" b="0" i="0" kern="1200" dirty="0" smtClean="0">
                <a:solidFill>
                  <a:schemeClr val="tx2"/>
                </a:solidFill>
                <a:effectLst/>
              </a:rPr>
              <a:t>و شايد تولّى در اين جا به اين مفهوم بوده باشد، يعنى ولايت غير خدا را برگزيدند، چنان كه در تفسيرهاى آيه كريمه: </a:t>
            </a:r>
            <a:r>
              <a:rPr lang="fa-IR" sz="5400" b="0" i="0" kern="1200" dirty="0" smtClean="0">
                <a:solidFill>
                  <a:srgbClr val="92D050"/>
                </a:solidFill>
                <a:effectLst/>
              </a:rPr>
              <a:t>فَهَلْ عَسَيْتُمْ- إِنْ تَوَلَّيْتُمْ- أَنْ تُفْسِدُوا فِي الْأَرْضِ وَ تُقَطِّعُوا أَرْحامَكُمْ </a:t>
            </a:r>
            <a:r>
              <a:rPr lang="fa-IR" sz="5400" b="0" i="0" kern="1200" dirty="0" smtClean="0">
                <a:solidFill>
                  <a:schemeClr val="tx2"/>
                </a:solidFill>
                <a:effectLst/>
              </a:rPr>
              <a:t>آمده </a:t>
            </a:r>
            <a:r>
              <a:rPr lang="fa-IR" sz="5400" b="0" i="0" kern="1200" dirty="0" smtClean="0">
                <a:solidFill>
                  <a:schemeClr val="tx2"/>
                </a:solidFill>
                <a:effectLst/>
              </a:rPr>
              <a:t>است، و گاه كفر به معنى گزينش ايستارى نفسى و مبدءى است، در صورتى كه تولّى از ايستارى عملى و سياسى حكايت مى‏كند.</a:t>
            </a:r>
            <a:endParaRPr lang="fa-IR" sz="5400" dirty="0"/>
          </a:p>
        </p:txBody>
      </p:sp>
    </p:spTree>
    <p:extLst>
      <p:ext uri="{BB962C8B-B14F-4D97-AF65-F5344CB8AC3E}">
        <p14:creationId xmlns:p14="http://schemas.microsoft.com/office/powerpoint/2010/main" val="990361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40838" cy="1400530"/>
          </a:xfrm>
        </p:spPr>
        <p:txBody>
          <a:bodyPr/>
          <a:lstStyle/>
          <a:p>
            <a:pPr algn="ctr" rtl="1"/>
            <a:r>
              <a:rPr lang="fa-IR" sz="5400" b="0" i="0" kern="1200" dirty="0" smtClean="0">
                <a:solidFill>
                  <a:srgbClr val="92D050"/>
                </a:solidFill>
                <a:effectLst/>
              </a:rPr>
              <a:t>«</a:t>
            </a:r>
            <a:r>
              <a:rPr lang="fa-IR" sz="5400" b="0" i="0" kern="1200" dirty="0" smtClean="0">
                <a:solidFill>
                  <a:srgbClr val="92D050"/>
                </a:solidFill>
                <a:effectLst/>
              </a:rPr>
              <a:t>وَ اسْتَغْنَى اللَّهُ- </a:t>
            </a:r>
            <a:r>
              <a:rPr lang="fa-IR" sz="5400" b="0" i="0" kern="1200" dirty="0" smtClean="0">
                <a:solidFill>
                  <a:schemeClr val="tx2"/>
                </a:solidFill>
                <a:effectLst/>
              </a:rPr>
              <a:t>و خدا بى‏نيازى نمود.»</a:t>
            </a:r>
            <a:endParaRPr lang="en-US" sz="5400" b="0" i="0" kern="1200" dirty="0" smtClean="0">
              <a:solidFill>
                <a:schemeClr val="tx2"/>
              </a:solidFill>
              <a:effectLst/>
            </a:endParaRPr>
          </a:p>
          <a:p>
            <a:pPr algn="ctr" rtl="1"/>
            <a:r>
              <a:rPr lang="fa-IR" sz="5400" b="0" i="0" kern="1200" dirty="0" smtClean="0">
                <a:solidFill>
                  <a:schemeClr val="tx2"/>
                </a:solidFill>
                <a:effectLst/>
              </a:rPr>
              <a:t>يعنى خداى تعالى چنان مى‏خواست كه دين خود را به وسيله آنان آشكار سازد، و چون كفر ورزيدند، بى‏نيازى خود را از ايشان آشكار ساخت و دين خود را به وسيله كسان ديگرى از مردمان و فرشتگان به پيروزى رسانيد، </a:t>
            </a:r>
            <a:endParaRPr lang="fa-IR" sz="5400" dirty="0"/>
          </a:p>
        </p:txBody>
      </p:sp>
    </p:spTree>
    <p:extLst>
      <p:ext uri="{BB962C8B-B14F-4D97-AF65-F5344CB8AC3E}">
        <p14:creationId xmlns:p14="http://schemas.microsoft.com/office/powerpoint/2010/main" val="246082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63417" cy="1400530"/>
          </a:xfrm>
        </p:spPr>
        <p:txBody>
          <a:bodyPr/>
          <a:lstStyle/>
          <a:p>
            <a:pPr algn="ctr" rtl="1"/>
            <a:r>
              <a:rPr lang="fa-IR" sz="7200" b="0" i="0" kern="1200" dirty="0" smtClean="0">
                <a:solidFill>
                  <a:schemeClr val="tx2"/>
                </a:solidFill>
                <a:effectLst/>
                <a:latin typeface="+mj-lt"/>
                <a:ea typeface="+mj-ea"/>
                <a:cs typeface="+mj-cs"/>
              </a:rPr>
              <a:t>چنان كه خود او سبحانه و تعالى در جاى ديگرى از قرآن گفته است: </a:t>
            </a:r>
            <a:r>
              <a:rPr lang="fa-IR" sz="7200" b="0" i="0" kern="1200" dirty="0" smtClean="0">
                <a:solidFill>
                  <a:srgbClr val="92D050"/>
                </a:solidFill>
                <a:effectLst/>
              </a:rPr>
              <a:t>يا أَيُّهَا الَّذِينَ آمَنُوا، مَنْ يَرْتَدَّ مِنْكُمْ عَنْ دِينِهِ فَسَوْفَ يَأْتِي اللَّهُ بِقَوْمٍ يُحِبُّهُمْ وَ يُحِبُّونَهُ.</a:t>
            </a:r>
            <a:endParaRPr lang="fa-IR" dirty="0">
              <a:solidFill>
                <a:srgbClr val="92D050"/>
              </a:solidFill>
            </a:endParaRPr>
          </a:p>
        </p:txBody>
      </p:sp>
    </p:spTree>
    <p:extLst>
      <p:ext uri="{BB962C8B-B14F-4D97-AF65-F5344CB8AC3E}">
        <p14:creationId xmlns:p14="http://schemas.microsoft.com/office/powerpoint/2010/main" val="252211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11090964" cy="1853248"/>
          </a:xfrm>
        </p:spPr>
        <p:txBody>
          <a:bodyPr/>
          <a:lstStyle/>
          <a:p>
            <a:pPr algn="ctr" rtl="1"/>
            <a:r>
              <a:rPr lang="fa-IR" sz="6600" b="0" i="0" kern="1200" dirty="0" smtClean="0">
                <a:solidFill>
                  <a:schemeClr val="tx2"/>
                </a:solidFill>
                <a:effectLst/>
              </a:rPr>
              <a:t>چون خدا آفريدگار است، شايسته ملك و ستايش و قدرت است، و با وجود اين در ميان مردمان كسانى را مى‏بينى كه به خدا كافرند و با وجود تجلّيات اسماء و آيات او در طبيعت و در ضمير و عقل انسان به اين كفر خود ادامه مى‏دهند.</a:t>
            </a:r>
            <a:endParaRPr lang="fa-IR" sz="6600" dirty="0"/>
          </a:p>
        </p:txBody>
      </p:sp>
    </p:spTree>
    <p:extLst>
      <p:ext uri="{BB962C8B-B14F-4D97-AF65-F5344CB8AC3E}">
        <p14:creationId xmlns:p14="http://schemas.microsoft.com/office/powerpoint/2010/main" val="589395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13543" cy="1400530"/>
          </a:xfrm>
        </p:spPr>
        <p:txBody>
          <a:bodyPr/>
          <a:lstStyle/>
          <a:p>
            <a:pPr algn="ctr" rtl="1"/>
            <a:r>
              <a:rPr lang="fa-IR" sz="4800" b="0" i="0" kern="1200" dirty="0" smtClean="0">
                <a:solidFill>
                  <a:schemeClr val="tx2"/>
                </a:solidFill>
                <a:effectLst/>
              </a:rPr>
              <a:t>معنى </a:t>
            </a:r>
            <a:r>
              <a:rPr lang="fa-IR" sz="4800" b="0" i="0" kern="1200" dirty="0" smtClean="0">
                <a:solidFill>
                  <a:schemeClr val="tx2"/>
                </a:solidFill>
                <a:effectLst/>
              </a:rPr>
              <a:t>استغناء بدين گونه آشكار كردن چيزى است كه خبر از بى‏نيازى مى‏دهد، و اين در پرتو شناختى است كه از پروردگار خودمان داريم، و آنچه از تحوّل و تبدّل كه در حقّ ما صدق مى‏كند درباره او صادق نيست، پس پروردگار ما نيازى به ايشان نداشته ولى خواسته است كه با يارى كردن به دين خود از طريق آنان در حق ايشان تفضّل كند و آنان اين تفضّل را رد كرده‏اند، </a:t>
            </a:r>
            <a:endParaRPr lang="fa-IR" sz="4800" dirty="0"/>
          </a:p>
        </p:txBody>
      </p:sp>
    </p:spTree>
    <p:extLst>
      <p:ext uri="{BB962C8B-B14F-4D97-AF65-F5344CB8AC3E}">
        <p14:creationId xmlns:p14="http://schemas.microsoft.com/office/powerpoint/2010/main" val="4157626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72850" cy="1400530"/>
          </a:xfrm>
        </p:spPr>
        <p:txBody>
          <a:bodyPr/>
          <a:lstStyle/>
          <a:p>
            <a:pPr algn="ctr" rtl="1"/>
            <a:r>
              <a:rPr lang="fa-IR" sz="4800" b="0" i="0" kern="1200" dirty="0" smtClean="0">
                <a:solidFill>
                  <a:schemeClr val="tx2"/>
                </a:solidFill>
                <a:effectLst/>
              </a:rPr>
              <a:t>چه يكى از نعمتهاى خدا بر بندگان خويش آن است كه ايشان را همچون وسيله‏هايى براى انتشار دين خود و يارى رساندن به فرستادگان خويش قرار دهد و به همين سبب از آنان خواستار دعوت يا جهاد يا وام و انفاق و نظاير اينها شده است ... نه بدان جهت كه نيازى به ايشان داشته باشد، بلكه تا از اين راه آنان را از لطف و نعمت خويش بهره‏مند سازد.</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063551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90713" cy="1400530"/>
          </a:xfrm>
        </p:spPr>
        <p:txBody>
          <a:bodyPr/>
          <a:lstStyle/>
          <a:p>
            <a:pPr algn="ctr" rtl="1"/>
            <a:r>
              <a:rPr lang="fa-IR" sz="4800" b="0" i="0" kern="1200" dirty="0" smtClean="0">
                <a:solidFill>
                  <a:srgbClr val="92D050"/>
                </a:solidFill>
                <a:effectLst/>
              </a:rPr>
              <a:t>«</a:t>
            </a:r>
            <a:r>
              <a:rPr lang="fa-IR" sz="4800" b="0" i="0" kern="1200" dirty="0" smtClean="0">
                <a:solidFill>
                  <a:srgbClr val="92D050"/>
                </a:solidFill>
                <a:effectLst/>
              </a:rPr>
              <a:t>وَ اللَّهُ غَنِيٌّ- </a:t>
            </a:r>
            <a:r>
              <a:rPr lang="fa-IR" sz="4800" b="0" i="0" kern="1200" dirty="0" smtClean="0">
                <a:solidFill>
                  <a:schemeClr val="tx2"/>
                </a:solidFill>
                <a:effectLst/>
              </a:rPr>
              <a:t>و خدا بى‏نياز است.»</a:t>
            </a:r>
            <a:endParaRPr lang="en-US" sz="4800" b="0" i="0" kern="1200" dirty="0" smtClean="0">
              <a:solidFill>
                <a:schemeClr val="tx2"/>
              </a:solidFill>
              <a:effectLst/>
            </a:endParaRPr>
          </a:p>
          <a:p>
            <a:pPr algn="ctr" rtl="1"/>
            <a:r>
              <a:rPr lang="fa-IR" sz="4800" b="0" i="0" kern="1200" dirty="0" smtClean="0">
                <a:solidFill>
                  <a:schemeClr val="tx2"/>
                </a:solidFill>
                <a:effectLst/>
              </a:rPr>
              <a:t>به ذات خود غنى است، و استغناى خدا از كسى به معنى بريده شدن ريسمان رحمت او از آن كس است، و همين سبب هلاك شدن كسانى شده است كه پيش از اين كافر شدند، چه از آنان خواستار وام و انفاق شده و آنان را براى آن به ايمان دعوت كرده بود كه در معرض رحمت او قرار گيرند،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780080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13543" cy="1400530"/>
          </a:xfrm>
        </p:spPr>
        <p:txBody>
          <a:bodyPr/>
          <a:lstStyle/>
          <a:p>
            <a:pPr algn="ctr" rtl="1"/>
            <a:r>
              <a:rPr lang="fa-IR" sz="4800" b="0" i="0" kern="1200" dirty="0" smtClean="0">
                <a:solidFill>
                  <a:schemeClr val="tx2"/>
                </a:solidFill>
                <a:effectLst/>
              </a:rPr>
              <a:t>و شايد تأكيد خدا بر غنا و استغناى خودش براى درمان آن دشوارى نفسانى بوده باشد كه مدتهاى دراز مانع آن بود كه به رسالت ايمان آورند و به رسول خدا تسليم شوند كه هنوز هم چنين است، و اين دشوارى احساس بى‏نيازى از حق از جهتى، و از سوى ديگر احساس نيازمندى خدا و رسولش به ايشان بوده است، چنان كه بعضى از ايشان مى‏گفتند:                        </a:t>
            </a:r>
            <a:endParaRPr lang="en-US" sz="4800" b="0" i="0" kern="1200" dirty="0" smtClean="0">
              <a:solidFill>
                <a:schemeClr val="tx2"/>
              </a:solidFill>
              <a:effectLst/>
            </a:endParaRPr>
          </a:p>
          <a:p>
            <a:pPr algn="ctr" rtl="1"/>
            <a:r>
              <a:rPr lang="fa-IR" sz="4800" b="0" i="0" kern="1200" dirty="0" smtClean="0">
                <a:solidFill>
                  <a:srgbClr val="92D050"/>
                </a:solidFill>
                <a:effectLst/>
              </a:rPr>
              <a:t> إِنَّ اللَّهَ فَقِيرٌ وَ نَحْنُ أَغْنِياءُ. (آل عمران/ 181.)</a:t>
            </a:r>
            <a:endParaRPr lang="fa-IR" sz="4800" dirty="0">
              <a:solidFill>
                <a:srgbClr val="92D050"/>
              </a:solidFill>
            </a:endParaRPr>
          </a:p>
        </p:txBody>
      </p:sp>
    </p:spTree>
    <p:extLst>
      <p:ext uri="{BB962C8B-B14F-4D97-AF65-F5344CB8AC3E}">
        <p14:creationId xmlns:p14="http://schemas.microsoft.com/office/powerpoint/2010/main" val="2825650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40838" cy="1400530"/>
          </a:xfrm>
        </p:spPr>
        <p:txBody>
          <a:bodyPr/>
          <a:lstStyle/>
          <a:p>
            <a:pPr algn="ctr" rtl="1"/>
            <a:r>
              <a:rPr lang="fa-IR" sz="6600" b="0" i="0" kern="1200" dirty="0" smtClean="0">
                <a:solidFill>
                  <a:srgbClr val="92D050"/>
                </a:solidFill>
                <a:effectLst/>
              </a:rPr>
              <a:t>«</a:t>
            </a:r>
            <a:r>
              <a:rPr lang="fa-IR" sz="6600" b="0" i="0" kern="1200" dirty="0" smtClean="0">
                <a:solidFill>
                  <a:srgbClr val="92D050"/>
                </a:solidFill>
                <a:effectLst/>
              </a:rPr>
              <a:t>حَمِيدٌ- </a:t>
            </a:r>
            <a:r>
              <a:rPr lang="fa-IR" sz="6600" b="0" i="0" kern="1200" dirty="0" smtClean="0">
                <a:solidFill>
                  <a:schemeClr val="tx2"/>
                </a:solidFill>
                <a:effectLst/>
              </a:rPr>
              <a:t>ستوده.»</a:t>
            </a:r>
            <a:endParaRPr lang="en-US" sz="6600" b="0" i="0" kern="1200" dirty="0" smtClean="0">
              <a:solidFill>
                <a:schemeClr val="tx2"/>
              </a:solidFill>
              <a:effectLst/>
            </a:endParaRPr>
          </a:p>
          <a:p>
            <a:pPr algn="ctr" rtl="1"/>
            <a:r>
              <a:rPr lang="fa-IR" sz="6600" b="0" i="0" kern="1200" dirty="0" smtClean="0">
                <a:solidFill>
                  <a:schemeClr val="tx2"/>
                </a:solidFill>
                <a:effectLst/>
              </a:rPr>
              <a:t>خداوند متعال از آن جهت اين صفت را بر بى‏نيازى افزود كه هر بى‏نيازى ستوده و پسنديده نيست، چه ممكن است كه اين بى‏نيازى شخص را به طغيان برانگيزد يا نعمت او را گمراه سازد.</a:t>
            </a:r>
            <a:endParaRPr lang="fa-IR" sz="6600" dirty="0"/>
          </a:p>
        </p:txBody>
      </p:sp>
    </p:spTree>
    <p:extLst>
      <p:ext uri="{BB962C8B-B14F-4D97-AF65-F5344CB8AC3E}">
        <p14:creationId xmlns:p14="http://schemas.microsoft.com/office/powerpoint/2010/main" val="1638745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endParaRPr lang="en-US" sz="7200" b="0" i="0" kern="1200" dirty="0" smtClean="0">
              <a:solidFill>
                <a:schemeClr val="tx2"/>
              </a:solidFill>
              <a:effectLst/>
              <a:latin typeface="+mj-lt"/>
              <a:ea typeface="+mj-ea"/>
              <a:cs typeface="+mj-cs"/>
            </a:endParaRPr>
          </a:p>
          <a:p>
            <a:endParaRPr lang="fa-IR" dirty="0"/>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701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11404862" cy="1853248"/>
          </a:xfrm>
        </p:spPr>
        <p:txBody>
          <a:bodyPr/>
          <a:lstStyle/>
          <a:p>
            <a:pPr algn="ctr" rtl="1"/>
            <a:r>
              <a:rPr lang="fa-IR" sz="5400" b="0" i="0" kern="1200" dirty="0" smtClean="0">
                <a:solidFill>
                  <a:srgbClr val="92D050"/>
                </a:solidFill>
                <a:effectLst/>
              </a:rPr>
              <a:t>«فَمِنْكُمْ كافِرٌ وَ مِنْكُمْ مُؤْمِنٌ- </a:t>
            </a:r>
            <a:r>
              <a:rPr lang="fa-IR" sz="5400" b="0" i="0" kern="1200" dirty="0" smtClean="0">
                <a:solidFill>
                  <a:schemeClr val="tx2"/>
                </a:solidFill>
                <a:effectLst/>
              </a:rPr>
              <a:t>بعضى از شما كافرند و بعضى مؤمن.»</a:t>
            </a:r>
            <a:endParaRPr lang="en-US" sz="5400" b="0" i="0" kern="1200" dirty="0" smtClean="0">
              <a:solidFill>
                <a:schemeClr val="tx2"/>
              </a:solidFill>
              <a:effectLst/>
            </a:endParaRPr>
          </a:p>
          <a:p>
            <a:pPr algn="ctr" rtl="1"/>
            <a:r>
              <a:rPr lang="fa-IR" sz="5400" b="0" i="0" kern="1200" dirty="0" smtClean="0">
                <a:solidFill>
                  <a:schemeClr val="tx2"/>
                </a:solidFill>
                <a:effectLst/>
              </a:rPr>
              <a:t>به همان گونه كه اين گفته آزادى انسان را در گزينش راه و سرنوشت خود مورد تأكيد قرار مى‏دهد، دامنه طغيان كسانى را كه به آفريدگار خويش، به جاى سپاسگزارى نسبت به نعمت آفرينش و ديگر نعمتها، كفر مى‏ورزند نيز بيان مى‏كند.</a:t>
            </a:r>
            <a:endParaRPr lang="fa-IR" sz="5400" dirty="0"/>
          </a:p>
        </p:txBody>
      </p:sp>
    </p:spTree>
    <p:extLst>
      <p:ext uri="{BB962C8B-B14F-4D97-AF65-F5344CB8AC3E}">
        <p14:creationId xmlns:p14="http://schemas.microsoft.com/office/powerpoint/2010/main" val="427424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11404862" cy="1853248"/>
          </a:xfrm>
        </p:spPr>
        <p:txBody>
          <a:bodyPr/>
          <a:lstStyle/>
          <a:p>
            <a:pPr algn="ctr" rtl="1"/>
            <a:r>
              <a:rPr lang="fa-IR" sz="5400" b="0" i="0" kern="1200" dirty="0" smtClean="0">
                <a:solidFill>
                  <a:schemeClr val="tx2"/>
                </a:solidFill>
                <a:effectLst/>
              </a:rPr>
              <a:t>اين آيه همچنين فلسفه جبر را كه مشعر بر آن است كه كفر و ايمان امرى تكوينى و خواسته خدا است، و به همان گونه كه بندگان سفيد و سياه مى‏آفريند مؤمن و كافر نيز مى‏آفريند، طرد مى‏كند. هرگز چنين نيست ... آفرينش از خداوند متعال است، در صورتى كه كفر و ايمان مرهون گزينش و اراده مردمان است </a:t>
            </a:r>
            <a:r>
              <a:rPr lang="fa-IR" sz="5400" b="0" i="0" kern="1200" dirty="0" smtClean="0">
                <a:solidFill>
                  <a:srgbClr val="92D050"/>
                </a:solidFill>
                <a:effectLst/>
              </a:rPr>
              <a:t>« فَمِنْكُمْ كافِرٌ وَ مِنْكُمْ مُؤْمِنٌ ».</a:t>
            </a:r>
            <a:endParaRPr lang="fa-IR" sz="5400" dirty="0">
              <a:solidFill>
                <a:srgbClr val="92D050"/>
              </a:solidFill>
            </a:endParaRPr>
          </a:p>
        </p:txBody>
      </p:sp>
    </p:spTree>
    <p:extLst>
      <p:ext uri="{BB962C8B-B14F-4D97-AF65-F5344CB8AC3E}">
        <p14:creationId xmlns:p14="http://schemas.microsoft.com/office/powerpoint/2010/main" val="161005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10858952" cy="1853248"/>
          </a:xfrm>
        </p:spPr>
        <p:txBody>
          <a:bodyPr/>
          <a:lstStyle/>
          <a:p>
            <a:pPr algn="ctr" rtl="1"/>
            <a:r>
              <a:rPr lang="fa-IR" sz="6000" b="0" i="0" kern="1200" dirty="0" smtClean="0">
                <a:solidFill>
                  <a:schemeClr val="tx2"/>
                </a:solidFill>
                <a:effectLst/>
              </a:rPr>
              <a:t>انسانها به حکم اینکه موجودی مختار وازاد در انتخاب فعل می باشند دوگروهند:</a:t>
            </a:r>
            <a:endParaRPr lang="en-US" sz="6000" b="0" i="0" kern="1200" dirty="0" smtClean="0">
              <a:solidFill>
                <a:schemeClr val="tx2"/>
              </a:solidFill>
              <a:effectLst/>
            </a:endParaRPr>
          </a:p>
          <a:p>
            <a:pPr algn="ctr" rtl="1"/>
            <a:r>
              <a:rPr lang="fa-IR" sz="6000" b="0" i="0" kern="1200" dirty="0" smtClean="0">
                <a:solidFill>
                  <a:schemeClr val="tx2"/>
                </a:solidFill>
                <a:effectLst/>
              </a:rPr>
              <a:t>مومن: انسانهایی که راه راست را انتخاب می کنند.</a:t>
            </a:r>
            <a:endParaRPr lang="en-US" sz="6000" b="0" i="0" kern="1200" dirty="0" smtClean="0">
              <a:solidFill>
                <a:schemeClr val="tx2"/>
              </a:solidFill>
              <a:effectLst/>
            </a:endParaRPr>
          </a:p>
          <a:p>
            <a:pPr algn="ctr" rtl="1"/>
            <a:r>
              <a:rPr lang="fa-IR" sz="6000" b="0" i="0" kern="1200" dirty="0" smtClean="0">
                <a:solidFill>
                  <a:schemeClr val="tx2"/>
                </a:solidFill>
                <a:effectLst/>
              </a:rPr>
              <a:t>کافر: انسانهایی که راه انحرافی را در پیش می گیرند.</a:t>
            </a:r>
            <a:endParaRPr lang="fa-IR" sz="6000" dirty="0"/>
          </a:p>
        </p:txBody>
      </p:sp>
    </p:spTree>
    <p:extLst>
      <p:ext uri="{BB962C8B-B14F-4D97-AF65-F5344CB8AC3E}">
        <p14:creationId xmlns:p14="http://schemas.microsoft.com/office/powerpoint/2010/main" val="214349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72599" cy="1400530"/>
          </a:xfrm>
        </p:spPr>
        <p:txBody>
          <a:bodyPr/>
          <a:lstStyle/>
          <a:p>
            <a:pPr algn="ctr" rtl="1"/>
            <a:r>
              <a:rPr lang="fa-IR" sz="5400" b="0" i="0" kern="1200" dirty="0" smtClean="0">
                <a:solidFill>
                  <a:srgbClr val="92D050"/>
                </a:solidFill>
                <a:effectLst/>
              </a:rPr>
              <a:t>«وَ اللَّهُ بِما تَعْمَلُونَ بَصِيرٌ- </a:t>
            </a:r>
            <a:r>
              <a:rPr lang="fa-IR" sz="5400" b="0" i="0" kern="1200" dirty="0" smtClean="0">
                <a:solidFill>
                  <a:schemeClr val="tx2"/>
                </a:solidFill>
                <a:effectLst/>
              </a:rPr>
              <a:t>و خدا به آنچه مى‏كنيد بينا است.»</a:t>
            </a:r>
            <a:endParaRPr lang="en-US" sz="5400" b="0" i="0" kern="1200" dirty="0" smtClean="0">
              <a:solidFill>
                <a:schemeClr val="tx2"/>
              </a:solidFill>
              <a:effectLst/>
            </a:endParaRPr>
          </a:p>
          <a:p>
            <a:pPr algn="ctr" rtl="1"/>
            <a:r>
              <a:rPr lang="fa-IR" sz="5400" b="0" i="0" kern="1200" dirty="0" smtClean="0">
                <a:solidFill>
                  <a:schemeClr val="tx2"/>
                </a:solidFill>
                <a:effectLst/>
              </a:rPr>
              <a:t>بنا بر اين عمل انسان است كه مذهب و سرنوشت او را در نزد خدا تعيين مى‏كند نه رنگ او يا پديد آمدن او از پدر و مادرى كافر يا مؤمن و يا هر چيز ديگر. و در آيه هشدارى سبك از اين لحاظ وجود دارد كه آزادى آدمى ابدى نيست،</a:t>
            </a:r>
            <a:endParaRPr lang="fa-IR" sz="5400" dirty="0"/>
          </a:p>
        </p:txBody>
      </p:sp>
    </p:spTree>
    <p:extLst>
      <p:ext uri="{BB962C8B-B14F-4D97-AF65-F5344CB8AC3E}">
        <p14:creationId xmlns:p14="http://schemas.microsoft.com/office/powerpoint/2010/main" val="240338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54</TotalTime>
  <Words>3417</Words>
  <Application>Microsoft Office PowerPoint</Application>
  <PresentationFormat>Widescreen</PresentationFormat>
  <Paragraphs>82</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Century Gothic</vt:lpstr>
      <vt:lpstr>Times New Roman</vt:lpstr>
      <vt:lpstr>Wingdings 3</vt:lpstr>
      <vt:lpstr>Ion</vt:lpstr>
      <vt:lpstr>تفسیر سوره تغابن بر اساس تفسیر هدایت واشنایی با قران شهید مطهری - جلسه دوم</vt:lpstr>
      <vt:lpstr>PowerPoint Presentation</vt:lpstr>
      <vt:lpstr>و در نتيجه گروهى به هدايت راه مى‏يابند و گروهى ديگر گمراه مى‏شوند، و قرآن در اين جا ما را به پاسخ درست رهبرى مى‏كند تا به راه مستقيم در زندگى دسترس پيدا كنيم.</vt:lpstr>
      <vt:lpstr>«هُوَ الَّذِي خَلَقَكُمْ- او است كه شما را آفريد.»هستى شما نتيجه تصادف يا كار شريكان پندارى خدا نبوده است. آن فلسفه‏هايى كه سبب گمراهى عقل بسيار كسان شده، امروز هم به اين گمراه كردن ادامه مى‏دهد. </vt:lpstr>
      <vt:lpstr>چون خدا آفريدگار است، شايسته ملك و ستايش و قدرت است، و با وجود اين در ميان مردمان كسانى را مى‏بينى كه به خدا كافرند و با وجود تجلّيات اسماء و آيات او در طبيعت و در ضمير و عقل انسان به اين كفر خود ادامه مى‏دهند.</vt:lpstr>
      <vt:lpstr>«فَمِنْكُمْ كافِرٌ وَ مِنْكُمْ مُؤْمِنٌ- بعضى از شما كافرند و بعضى مؤمن.» به همان گونه كه اين گفته آزادى انسان را در گزينش راه و سرنوشت خود مورد تأكيد قرار مى‏دهد، دامنه طغيان كسانى را كه به آفريدگار خويش، به جاى سپاسگزارى نسبت به نعمت آفرينش و ديگر نعمتها، كفر مى‏ورزند نيز بيان مى‏كند.</vt:lpstr>
      <vt:lpstr>اين آيه همچنين فلسفه جبر را كه مشعر بر آن است كه كفر و ايمان امرى تكوينى و خواسته خدا است، و به همان گونه كه بندگان سفيد و سياه مى‏آفريند مؤمن و كافر نيز مى‏آفريند، طرد مى‏كند. هرگز چنين نيست ... آفرينش از خداوند متعال است، در صورتى كه كفر و ايمان مرهون گزينش و اراده مردمان است « فَمِنْكُمْ كافِرٌ وَ مِنْكُمْ مُؤْمِنٌ ».</vt:lpstr>
      <vt:lpstr>انسانها به حکم اینکه موجودی مختار وازاد در انتخاب فعل می باشند دوگروهند: مومن: انسانهایی که راه راست را انتخاب می کنند. کافر: انسانهایی که راه انحرافی را در پیش می گیرند.</vt:lpstr>
      <vt:lpstr>«وَ اللَّهُ بِما تَعْمَلُونَ بَصِيرٌ- و خدا به آنچه مى‏كنيد بينا است.» بنا بر اين عمل انسان است كه مذهب و سرنوشت او را در نزد خدا تعيين مى‏كند نه رنگ او يا پديد آمدن او از پدر و مادرى كافر يا مؤمن و يا هر چيز ديگر. و در آيه هشدارى سبك از اين لحاظ وجود دارد كه آزادى آدمى ابدى نيست،</vt:lpstr>
      <vt:lpstr>و خدا آدميان را نيافريده است تا آنان را به حال خود واگذارد، يا اين كه دستهايش بسته و از آفريدگانش پنهان است، بلكه مراقب آنان و مسلط بر ايشان است، و بدين سبب اين آيه تفويض را به همان گونه نفى مى‏كند كه نفى كننده جبر است، و بدين گونه امر حالت وسطى ميان جبر و تفويض پيدا مى‏كند.</vt:lpstr>
      <vt:lpstr>كلمه آخرى از اين آيه چنين است: اختلاف موجود ميان مردمان از لحاظ مؤمن و كافر بودن، يا ستمكش و ستمگر، يا كشنده و كشته شده، چنان است كه بعث و كيفر را در جهان ديگر همچون ضرورتى فطرى در پرتو ايمان به خداى ملك و مالك ستوده‏اى جلوه‏گر مى‏سازد كه يكى از مظاهر حمد او عدل است. و اين يكى از انديشه‏هاى اساسى در اصول و مبادى اسلام به شمار مى‏رود.</vt:lpstr>
      <vt:lpstr>این ایه نظیر ایه" إِنَّا خَلَقْنَا الْإِنسَانَ مِن نُّطْفَةٍ أَمْشَاجٍ نَّبْتَلِيهِ فَجَعَلْنَاهُ سَمِيعًا بَصِيرًا ﴿٢﴾ إِنَّا هَدَيْنَاهُ السَّبِيلَ إِمَّا شَاكِرًا وَإِمَّا كَفُورًا ﴿٣/الانسان﴾ ما انسان را از نطفه مختلطی آفریدیم، و او را می‌آزماییم؛ (بدین جهت) او را شنوا و بینا قرار دادیم! ما راه را به او نشان دادیم، خواه شاکر باشد (و پذیرا گردد) یا ناسپاس!میباشد.</vt:lpstr>
      <vt:lpstr>افرینش به حق به پا شده است: خَلَقَ السَّماواتِ وَ الْأَرْضَ بِالْحَقِّ وَ صَوَّرَكُمْ فَأَحْسَنَ صُوَرَكُمْ وَ إِلَيْهِ الْمَصِيرُ (3) چون به زندگى چيزها به صورت تنها تنها نظر اندازيم، به نشانه‏اى رهبرى كننده به آخرت برخورد مى‏كنيم، و معلوم شود كه آن بر پايه حق به همه معانى اين كلمه در زمينه‏هاى واقعيت و نظام سالم بنا شده است، و مهمترين اين زمينه‏ها نسبت به انسان آن است كه زندگى ميدانى است كه خدا در آن حق را به جريان مى‏اندازد.</vt:lpstr>
      <vt:lpstr>«خَلَقَ السَّماواتِ وَ الْأَرْضَ بِالْحَقِّ- آسمانها و زمين را به حق آفريد.» هدفدارى از ويژگيهاى حق است، به همان گونه كه بيهودگى و بى‏هدفى                          از خصوصيات باطل است. </vt:lpstr>
      <vt:lpstr>و در آن هنگام كه شخص نگاه و انديشه خود را متوجه به آفرينش هستى مى‏سازد، همه اجزاء آن، حتى كوچكترين ذره را آفريده بنا بر حكمت و هدف معين مشاهده مى‏كند، به همان گونه كه چون از سير در آفاق به جانب نفس خويش باز گردد، همين هدف را در آن نيز مشاهده خواهد كرد، چه در مى‏يابد كه هر اندامى از او براى هدفى معين ساخته و آفريده شده است، همچون آن كه چشم براى ديدن است و گوش براى شنيدن و بينى براى بوييدن و دم زدن و ... و ...</vt:lpstr>
      <vt:lpstr>نقطه مقابل حق چیست؟ باطل،هر شئ بی محتوا را به اعتباری باطل وبه اعتباری عبث می گوئیم ویا بی معنا می خوانیم، نقطه مقابل با معنی:کاری که معنایش در ان هست یعنی مقدمه ای است برای رسیدن به چیزی که خیر است.واین خیرها در نهایت به جایی می رسد که خیر بالذات است.</vt:lpstr>
      <vt:lpstr>مثال:با منطق اخرتی می گوید:فلان کار را می کنم به دلیل اینکه خدا دستور داده، اگر خدا را اطاعت کنم از من راضی می شود ، وقتی راضی شد سعادت دنیا واخرت نصیبم می شود واین کمال است و به کمال رسیدن خود مطلوب بالذات است </vt:lpstr>
      <vt:lpstr>دنیا برای این است که مزرعه اخرت باشد وکشته های ما به ثمر برسد واز طریق دنیا راه کمال را طی کنیم. "الدنیا مزرعه الاخره"</vt:lpstr>
      <vt:lpstr>اگر بعد این دنیا اخرت نبود وکشته های ما به ثمر نمی رسید خلقت دنیا عبث وبیهوده بود واین مقدمه ای برای اخرت است. أَفَحَسِبْتُمْ أَنَّمَا خَلَقْنَاكُمْ عَبَثًا وَأَنَّكُمْ إِلَيْنَا لَا تُرْجَعُونَ ﴿١١٥/مومنون﴾ آیا گمان کردید شما را بیهوده آفریده‌ایم، و بسوی ما باز نمی‌گردید؟</vt:lpstr>
      <vt:lpstr>مراداز نیکو کردن صورت انسان:  «وَ صَوَّرَكُمْ فَأَحْسَنَ صُوَرَكُمْ- و شما را صورت بخشيد و صورتهاى شما را نيكو ساخت.» مقصود از" صَوَّرَكُمْ فَأَحْسَنَ صُوَرَكُمْ" این است که در خلقت شما نیکوترین تعبیه ها را فرمودوهر چیزی به جای نیکوست</vt:lpstr>
      <vt:lpstr>" الَّذِي أَحْسَنَ كُلَّ شَيْءٍ خَلَقَهُ ۖ وَبَدَأَ خَلْقَ الْإِنسَانِ مِن طِينٍ ﴿٧﴾ ثُمَّ جَعَلَ نَسْلَهُ مِن سُلَالَةٍ مِّن مَّاءٍ مَّهِينٍ ﴿٨﴾ ثُمَّ سَوَّاهُ وَنَفَخَ فِيهِ مِن رُّوحِهِ ۖ وَجَعَلَ لَكُمُ السَّمْعَ وَالْأَبْصَارَ وَالْأَفْئِدَةَ ۚ قَلِيلًا مَّا تَشْكُرُونَ ﴿٩/سجده﴾</vt:lpstr>
      <vt:lpstr>PowerPoint Presentation</vt:lpstr>
      <vt:lpstr>معنای ایه این است که همه ابزارهای لازم در وجود انسان برای ان هدفی که برای ان خلق شده تعبیه کردیم.</vt:lpstr>
      <vt:lpstr>پس آيا امكان آن هست كه انسان به عنوان يك كل بدون هدف بوده باشد؟ هرگز ... بلكه او را هدفى معين است كه عبارت از قيام به حقّ است، و همين امر مقتضى آن است كه كيفر و سرنوشتى وجود داشته باشد. و چون دنيا كوچكتر از آن است كه محلّى براى پاداش و كيفر دادن كامل باشد، پس ناگزير مى‏بايستى خانه ديگرى وجود داشته باشد كه در آن مردمان به سوى پروردگارشان باز گردند.</vt:lpstr>
      <vt:lpstr> «وَ إِلَيْهِ الْمَصِيرُ- و بازگشت به سوى او است.» مصیر از صیرورت به معنای" شدن "است ومدام چیزی می شود وبعد چیز دیگر. «وَ إِلَيْهِ الْمَصِيرُاین گردیدنها به سوی کجاست؟قران می گوید به سوی اوست.</vt:lpstr>
      <vt:lpstr>علم خداوند به سر و پنهان تر از سر: يَعْلَمُ ما فِي السَّماواتِ وَ الْأَرْضِ وَ يَعْلَمُ ما تُسِرُّونَ وَ ما تُعْلِنُونَ وَ اللَّهُ عَلِيمٌ بِذاتِ الصُّدُورِ (4) و خداوند متعال بدون سبب و انگيزه حكمى درباره سرنوشت مردمان صادر نمى‏كند، بلكه هر فرد و امّت را بنا بر شناخت كامل و نافذ خود نسبت به همه امور و جزئيات آنها، حتى نيتهايى كه در قلبها نهفته است، جزاى كامل مى‏دهد، و هيچ علمى او را از دست يافتن به علمى ديگر باز نمى‏دارد، و نه شنيدنى از شنيدنى ديگر، بلكه از همه چيزها در آن واحد با خبر است.</vt:lpstr>
      <vt:lpstr> «يَعْلَمُ ما فِي السَّماواتِ وَ الْأَرْضِ وَ يَعْلَمُ ما تُسِرُّونَ وَ ما تُعْلِنُونَ- آنچه را كه در آسمانها و زمين است مى‏داند، و آنچه را كه پنهان مى‏سازيد يا آشكار مى‏كنيد، مى‏داند.» خواه خوب باشد و خواه بد. </vt:lpstr>
      <vt:lpstr>                 حتی پنهان تر از سر!! "لَهُ مَا فِي السَّمَاوَاتِ وَمَا فِي الْأَرْضِ وَمَا بَيْنَهُمَا وَمَا تَحْتَ الثَّرَىٰ ﴿٦﴾ وَإِن تَجْهَرْ بِالْقَوْلِ فَإِنَّهُ يَعْلَمُ السِّرَّ وَأَخْفَى ﴿٧/طه﴾از آن اوست آنچه در آسمانها، و آنچه در زمین، و آنچه میان آن دو، و آنچه در زیر خاک (پنهان) است! اگر سخن آشکارا بگویی (یا مخفی کنی)، او اسرار -و حتی پنهان‌تر از آن- را نیز می‌داند!</vt:lpstr>
      <vt:lpstr>از امام صادق علیه السلام پرسیدند پنهان تر از سر چیست؟ فرمود:"سر ان پنهانی است که خودت از وجود ان اگاهی وپنهان تر از سر چیزهایی که خودت هم خبرنداری" یعنی خودت غافلی خودت فراموش کرده ای ولی الان در باطنت وجود دارد.</vt:lpstr>
      <vt:lpstr>«وَ اللَّهُ عَلِيمٌ بِذاتِ الصُّدُورِ- و خدا آنچه را كه در سينه‏ها است مى‏داند.» تأكيد خدا نسبت به علم محيط وى بر زندگى آدمى وابسته به برنامه تربيتى اسلام است كه بر مبناى كشت و پرورش باز دارنده دينى در جانهاى مؤمنان طرحريزى شده، چه آن كس كه مراقبت خدا را بر خودش احساس كند، بر گرد كارهاى حرام و نافرمانيها نمى‏گردد، و در گزاردن آنچه بر او واجب است كوتاهى نمى‏كند ... </vt:lpstr>
      <vt:lpstr>و خود اين برنامه عاملى است كه خود فريبى (نفاق) را از ميان مى‏برد، چه آدمى را در برابر اين يقين قرار مى‏دهد كه خدا از آنچه در سينه او است آگاهى دارد، و اين كه پاداشى كه به مردم مى‏دهد، تنها وابسته به كردارها و گفتارهاى ظاهرى ايشان نيست، بلكه به نيتهاى قلبى و نتايج آنها نيز بستگى دارد.</vt:lpstr>
      <vt:lpstr>دنیا قیامت کوچک: أَ لَمْ يَأْتِكُمْ نَبَأُ الَّذِينَ كَفَرُوا مِنْ قَبْلُ فَذاقُوا وَبالَ أَمْرِهِمْ وَ لَهُمْ عَذابٌ أَلِيمٌ (5) قرآن ما را به آن بر مى‏انگيزد كه در يكى از آيات آگاه كننده اين امر كه سرنوشتها در حقيقت به دست خدا است، و نيز اين كه حقيقت بعث و جزاى در آخرت چگونه است نيك بينديشيم، و آن تاريخ ملتها و اقوامى است كه به حق كافر شدند و خدا با اشكال مختلف عذاب آنان را از جهان ريشه كن كرد.</vt:lpstr>
      <vt:lpstr>«أَ لَمْ يَأْتِكُمْ نَبَأُ الَّذِينَ كَفَرُوا مِنْ قَبْلُ فَذاقُوا وَبالَ أَمْرِهِمْ- آيا خبر كسانى كه پيش از اين كافر شدند و نتيجه بد كار خود را چشيدند، به شما نرسيد؟» انسانى كه مسئول كارهاى خود در دنيا است كه خانه آزمايش محسوب مى‏شود، چگونه مى‏تواند مسئول آن در آخرت نبوده باشد؟! پس اگر خلاف اين بينديشيم و عمل كنيم، زود يا دير با اين سرانجام بد در دنيا يا در آخرت رو به رو خواهيم شد.</vt:lpstr>
      <vt:lpstr>«وَ لَهُمْ عَذابٌ أَلِيمٌ- و آنان را عذابى دردناك است.» منتظر ايشان در آخرت است. و با اين گفته كه خدا عذاب را با وصف «دردناك» توصيف كرده، بنيان بعضى از فلسفه‏ها فرو مى‏ريزد كه هدف آنها عذر تراشيدن براى گناهان مردم است و چنان مى‏پندارند كه انسان در قيامت گرمى آتش را احساس نمى‏كند، و براى مثال چنين مى‏گويند كه بعضى از حشرات در آتش زندگى مى‏كنند و از آن متأثر نمى‏شوند! و اين پندارى است كه هيچ دليلى براى اثبات آن وجود ندارد.</vt:lpstr>
      <vt:lpstr>عذاب الهی دو قسم است بخشی در دنیا که از ان به مکافات عمل یاد می شود. وبخشی در اخرت که بسیار دردناک وبرای بعضی ابدی است.</vt:lpstr>
      <vt:lpstr>ذلِكَ بِأَنَّهُ كانَتْ تَأْتِيهِمْ رُسُلُهُمْ بِالْبَيِّناتِ فَقالُوا أَ بَشَرٌ يَهْدُونَنا فَكَفَرُوا وَ تَوَلَّوْا وَ اسْتَغْنَى اللَّهُ وَ اللَّهُ غَنِيٌّ حَمِيدٌ (6) اما سببى كه آنان را به عذاب دنيا رسانيد، تكبّر و گردن فرازى نسبت به فرستادگان خدا و كافر شدن نسبت به ايشان و از آنان رويگردان شدن و به ديگران پيوستن بود.</vt:lpstr>
      <vt:lpstr> «ذلِكَ بِأَنَّهُ كانَتْ تَأْتِيهِمْ رُسُلُهُمْ بِالْبَيِّناتِ- و از آن روى چنين شد كه چون فرستادگان خدا با نشانه‏هاى روشن به نزد ايشان مى‏آمدند.»</vt:lpstr>
      <vt:lpstr>بنا بر اين حجّت كامل وجود داشت و چنان بود كه خردمندان در مقابل آن خضوع مى‏كردند، باز هم كافران از پيروى حق سرپيچى مى‏نمودند و به دنبال هواهاى نفس خويش روانه مى‏شدند و به رهبرى فرستادگان خدا گردن نمى‏نهادند.</vt:lpstr>
      <vt:lpstr>«فَقالُوا أَ بَشَرٌ يَهْدُونَنا- پس مى‏گفتند كه: آيا بشرى بايد ما را راهنمايى كند؟» آنان هيچ نقصى در رسالتهاى خدا نمى‏يافتند تا از آن عيب جويى كنند، و نيز در اخلاق پيامبران و رفتار ايشان هيچ عيبى نمى‏ديدند، و با وجود اين آماده گردن نهادن به رهبرى يكى از آنان نمى‏شدند، و به هيچ وجه زير بار مسئوليت نمى‏رفتند، </vt:lpstr>
      <vt:lpstr>و به همين سبب پيوسته متوسّل به بهانه‏هايى مى‏شدند كه از طريق آنها خود را از زير بار مسئوليت برهانند، و به همين سبب مى‏گفتند كه: فرستادگان خدا بشرند و خضوع و فرمانبردارى از ايشان شايسته نيست، و كافران پيوسته در سراسر تاريخ به همين بهانه متشبّث مى‏شدند ...</vt:lpstr>
      <vt:lpstr> پس چرا خدا فرستادگان خود را از افراد بشر مبعوث مى‏كرد؟ و جواب آن است كه: به سبب دو امر اساسى: اول: اين كه كافران اين گفته را بهانه‏اى براى انحراف و كفر خود قرار مى‏دادند، و اگر خدا فرشته يا جنّى را به نزد ايشان مى‏فرستاد، به جستجوى بهانه ديگرى مى‏پرداختند، و اگر در حقيقت خواستار حق بودند، از فرستادگانى كه با آيات بيّنات برايشان مبعوث شده بودند پيروى مى‏كردند.</vt:lpstr>
      <vt:lpstr>دوم: هدف از مبعوث شدن فرستادگان پاكيزه كردن مردمان و پاك كردن آنان از تمايلاتى منفى همچون تكبر و خود بزرگ بينى بود تا بتوانند به افقهاى بندگى و تسليم شدن به ارزشها و حق بالا روند، و اين خود مقتضى آن است كه رسولان از افراد بشر بوده باشند، تا تسليم شدن به ايشان تأثير كاملترى در آزمايش بشر داشته باشد </vt:lpstr>
      <vt:lpstr>و معلوم شود كه: آيا از تمايل به كبر رهايى يافته و به آسمان فروتنى نسبت به خدا رسيده‏اند يا نه، در صورتى كه مى‏دانيم كه مبارزه بر سر سلطه و قدرت بزرگتر از هر مبارزه ديگر است، و شهوت رياست از هر شهوت ديگر شديدتر، و اين كه فرستادگان از آن جهت آمدند تا در ميان مردمان به داد داورى كنند، </vt:lpstr>
      <vt:lpstr>در صورتى كه طاغيان و گردنكشان به ستم فرمان مى‏راندند. و نيز از آن با خبر شوى كه چگونه از تسلّط خود دست برمى‏دارند و تسليم امر فرستادگان يا جانشينان و اوصيا و اولياى ايشان مى‏شوند. و اين در واقع آزمايش بزرگ براى طاغيان و تأييد كنندگان و پيروان ايشان و فتنه و آزمايشى است كه بيشتر نفوس ضعيف گرفتار آن شده‏اند، و شكلى از آن در فرمان خداوند متعال به ابليس براى سجده كردن به آدم و نه نسبت به بزرگترين فرشتگانش آن را مشاهده مى‏كنيم كه سبب رد كردن و تمرّد ابليس نسبت به اين فرمان شد، </vt:lpstr>
      <vt:lpstr>و در اين خود تأكيدى است بر اين كه ظاهر قرآن شريعت است و باطن آن ولايت، از آن جهت كه خضوع انسان نسبت به بشرى همچون خودش به اعتبار ولايت داشتن بر او از جانب خدا امرى سخت دشوار است، و كافران نيز به همين گونه زير بار آن نمى‏رفتند.</vt:lpstr>
      <vt:lpstr> «فَكَفَرُوا وَ تَوَلَّوْا- پس كافر شدند و به فرمان خدا پشت كردند.» به فرستاده خدا و رسالت او كفر ورزيدند و شكر اين دو نعمت را به جاى نياوردند، و از آن جا كه براى انسان زندگى در خلأ و بيكارى غير ممكن است، توجّه خويش را به ارزشهاى فاسد و رهبريهاى منحرف (گمراهى) معطوف داشتند، </vt:lpstr>
      <vt:lpstr>و شايد تولّى در اين جا به اين مفهوم بوده باشد، يعنى ولايت غير خدا را برگزيدند، چنان كه در تفسيرهاى آيه كريمه: فَهَلْ عَسَيْتُمْ- إِنْ تَوَلَّيْتُمْ- أَنْ تُفْسِدُوا فِي الْأَرْضِ وَ تُقَطِّعُوا أَرْحامَكُمْ آمده است، و گاه كفر به معنى گزينش ايستارى نفسى و مبدءى است، در صورتى كه تولّى از ايستارى عملى و سياسى حكايت مى‏كند.</vt:lpstr>
      <vt:lpstr>«وَ اسْتَغْنَى اللَّهُ- و خدا بى‏نيازى نمود.» يعنى خداى تعالى چنان مى‏خواست كه دين خود را به وسيله آنان آشكار سازد، و چون كفر ورزيدند، بى‏نيازى خود را از ايشان آشكار ساخت و دين خود را به وسيله كسان ديگرى از مردمان و فرشتگان به پيروزى رسانيد، </vt:lpstr>
      <vt:lpstr>چنان كه خود او سبحانه و تعالى در جاى ديگرى از قرآن گفته است: يا أَيُّهَا الَّذِينَ آمَنُوا، مَنْ يَرْتَدَّ مِنْكُمْ عَنْ دِينِهِ فَسَوْفَ يَأْتِي اللَّهُ بِقَوْمٍ يُحِبُّهُمْ وَ يُحِبُّونَهُ.</vt:lpstr>
      <vt:lpstr>معنى استغناء بدين گونه آشكار كردن چيزى است كه خبر از بى‏نيازى مى‏دهد، و اين در پرتو شناختى است كه از پروردگار خودمان داريم، و آنچه از تحوّل و تبدّل كه در حقّ ما صدق مى‏كند درباره او صادق نيست، پس پروردگار ما نيازى به ايشان نداشته ولى خواسته است كه با يارى كردن به دين خود از طريق آنان در حق ايشان تفضّل كند و آنان اين تفضّل را رد كرده‏اند، </vt:lpstr>
      <vt:lpstr>چه يكى از نعمتهاى خدا بر بندگان خويش آن است كه ايشان را همچون وسيله‏هايى براى انتشار دين خود و يارى رساندن به فرستادگان خويش قرار دهد و به همين سبب از آنان خواستار دعوت يا جهاد يا وام و انفاق و نظاير اينها شده است ... نه بدان جهت كه نيازى به ايشان داشته باشد، بلكه تا از اين راه آنان را از لطف و نعمت خويش بهره‏مند سازد.</vt:lpstr>
      <vt:lpstr>«وَ اللَّهُ غَنِيٌّ- و خدا بى‏نياز است.» به ذات خود غنى است، و استغناى خدا از كسى به معنى بريده شدن ريسمان رحمت او از آن كس است، و همين سبب هلاك شدن كسانى شده است كه پيش از اين كافر شدند، چه از آنان خواستار وام و انفاق شده و آنان را براى آن به ايمان دعوت كرده بود كه در معرض رحمت او قرار گيرند، </vt:lpstr>
      <vt:lpstr>و شايد تأكيد خدا بر غنا و استغناى خودش براى درمان آن دشوارى نفسانى بوده باشد كه مدتهاى دراز مانع آن بود كه به رسالت ايمان آورند و به رسول خدا تسليم شوند كه هنوز هم چنين است، و اين دشوارى احساس بى‏نيازى از حق از جهتى، و از سوى ديگر احساس نيازمندى خدا و رسولش به ايشان بوده است، چنان كه بعضى از ايشان مى‏گفتند:                          إِنَّ اللَّهَ فَقِيرٌ وَ نَحْنُ أَغْنِياءُ. (آل عمران/ 181.)</vt:lpstr>
      <vt:lpstr>«حَمِيدٌ- ستوده.» خداوند متعال از آن جهت اين صفت را بر بى‏نيازى افزود كه هر بى‏نيازى ستوده و پسنديده نيست، چه ممكن است كه اين بى‏نيازى شخص را به طغيان برانگيزد يا نعمت او را گمراه سازد.</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جلسه دوم: هُوَ الَّذِي خَلَقَكُمْ فَمِنْكُمْ كافِرٌ وَ مِنْكُمْ مُؤْمِنٌ وَ اللَّهُ بِما تَعْمَلُونَ بَصِيرٌ (2) و آدمى از خود مى‏پرسد كه: از كجا آمدم؟ و چه كس مرا آفريد؟ كه پاسخ دادن به اين پرسشها اصول و خط سير مردمان را تعيين مى‏كند،</dc:title>
  <dc:creator>fatemeh</dc:creator>
  <cp:lastModifiedBy>fatemeh</cp:lastModifiedBy>
  <cp:revision>9</cp:revision>
  <dcterms:created xsi:type="dcterms:W3CDTF">2015-06-19T07:37:20Z</dcterms:created>
  <dcterms:modified xsi:type="dcterms:W3CDTF">2015-06-19T11:00:43Z</dcterms:modified>
</cp:coreProperties>
</file>