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7" r:id="rId40"/>
    <p:sldId id="294" r:id="rId41"/>
    <p:sldId id="295" r:id="rId42"/>
    <p:sldId id="296"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355" autoAdjust="0"/>
  </p:normalViewPr>
  <p:slideViewPr>
    <p:cSldViewPr snapToGrid="0">
      <p:cViewPr varScale="1">
        <p:scale>
          <a:sx n="49" d="100"/>
          <a:sy n="49" d="100"/>
        </p:scale>
        <p:origin x="66" y="384"/>
      </p:cViewPr>
      <p:guideLst/>
    </p:cSldViewPr>
  </p:slideViewPr>
  <p:outlineViewPr>
    <p:cViewPr>
      <p:scale>
        <a:sx n="33" d="100"/>
        <a:sy n="33" d="100"/>
      </p:scale>
      <p:origin x="0" y="-269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9/12/2014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10794426" cy="2971801"/>
          </a:xfrm>
        </p:spPr>
        <p:txBody>
          <a:bodyPr>
            <a:normAutofit/>
          </a:bodyPr>
          <a:lstStyle/>
          <a:p>
            <a:pPr algn="ctr" rtl="1"/>
            <a:r>
              <a:rPr lang="fa-IR" sz="4800" kern="1200" cap="all" dirty="0" smtClean="0">
                <a:ln w="3175" cmpd="sng">
                  <a:noFill/>
                </a:ln>
                <a:solidFill>
                  <a:srgbClr val="0070C0"/>
                </a:solidFill>
                <a:effectLst/>
              </a:rPr>
              <a:t>تفسیر ایه 3و4و5 سوره حشر"براساس تفسیر المیزان وهدایت"</a:t>
            </a:r>
            <a:endParaRPr lang="fa-IR" dirty="0">
              <a:solidFill>
                <a:srgbClr val="0070C0"/>
              </a:solidFill>
            </a:endParaRPr>
          </a:p>
        </p:txBody>
      </p:sp>
      <p:sp>
        <p:nvSpPr>
          <p:cNvPr id="3" name="Subtitle 2"/>
          <p:cNvSpPr>
            <a:spLocks noGrp="1"/>
          </p:cNvSpPr>
          <p:nvPr>
            <p:ph type="subTitle" idx="1"/>
          </p:nvPr>
        </p:nvSpPr>
        <p:spPr>
          <a:xfrm>
            <a:off x="684211" y="3843867"/>
            <a:ext cx="10249677" cy="1947333"/>
          </a:xfrm>
        </p:spPr>
        <p:txBody>
          <a:bodyPr>
            <a:noAutofit/>
          </a:bodyPr>
          <a:lstStyle/>
          <a:p>
            <a:pPr algn="ctr"/>
            <a:r>
              <a:rPr lang="fa-IR" sz="6600" dirty="0" smtClean="0">
                <a:solidFill>
                  <a:srgbClr val="FF0000"/>
                </a:solidFill>
              </a:rPr>
              <a:t>بسم الله الرحمن الرحیم</a:t>
            </a:r>
            <a:endParaRPr lang="fa-IR" sz="6600" dirty="0">
              <a:solidFill>
                <a:srgbClr val="FF0000"/>
              </a:solidFill>
            </a:endParaRPr>
          </a:p>
        </p:txBody>
      </p:sp>
    </p:spTree>
    <p:extLst>
      <p:ext uri="{BB962C8B-B14F-4D97-AF65-F5344CB8AC3E}">
        <p14:creationId xmlns:p14="http://schemas.microsoft.com/office/powerpoint/2010/main" val="1929543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10638784" cy="5308599"/>
          </a:xfrm>
        </p:spPr>
        <p:txBody>
          <a:bodyPr>
            <a:normAutofit fontScale="90000"/>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rgbClr val="FF0000"/>
                </a:solidFill>
                <a:effectLst/>
                <a:latin typeface="+mj-lt"/>
                <a:ea typeface="+mj-ea"/>
                <a:cs typeface="+mj-cs"/>
              </a:rPr>
              <a:t>" وَ لَوْ لا أَنْ كَتَبَ اللَّهُ عَلَيْهِمُ الْجَلاءَ لَعَذَّبَهُمْ فِي الدُّنْيا وَ لَهُمْ فِي الْآخِرَةِ عَذابُ النَّارِ" </a:t>
            </a:r>
            <a:r>
              <a:rPr lang="fa-IR" sz="4800" kern="1200" cap="all" dirty="0" smtClean="0">
                <a:ln w="3175" cmpd="sng">
                  <a:noFill/>
                </a:ln>
                <a:solidFill>
                  <a:schemeClr val="tx1"/>
                </a:solidFill>
                <a:effectLst/>
                <a:latin typeface="+mj-lt"/>
                <a:ea typeface="+mj-ea"/>
                <a:cs typeface="+mj-cs"/>
              </a:rPr>
              <a:t>گفتيم جلاء به معناى ترك وطن است. و" نوشتن جلاء عليه يهود" به معناى راندن قضاء آن است، و مراد از عذاب دنيوى آنان، عذاب انقراض و يا كشته شدن و يا اسير گشتن است.</a:t>
            </a:r>
            <a:endParaRPr lang="fa-IR" dirty="0"/>
          </a:p>
        </p:txBody>
      </p:sp>
      <p:sp>
        <p:nvSpPr>
          <p:cNvPr id="3" name="Content Placeholder 2"/>
          <p:cNvSpPr>
            <a:spLocks noGrp="1"/>
          </p:cNvSpPr>
          <p:nvPr>
            <p:ph idx="1"/>
          </p:nvPr>
        </p:nvSpPr>
        <p:spPr>
          <a:xfrm>
            <a:off x="684212" y="685800"/>
            <a:ext cx="8534400" cy="209145"/>
          </a:xfrm>
        </p:spPr>
        <p:txBody>
          <a:bodyPr>
            <a:normAutofit fontScale="40000" lnSpcReduction="20000"/>
          </a:bodyPr>
          <a:lstStyle/>
          <a:p>
            <a:endParaRPr lang="fa-IR" dirty="0"/>
          </a:p>
        </p:txBody>
      </p:sp>
    </p:spTree>
    <p:extLst>
      <p:ext uri="{BB962C8B-B14F-4D97-AF65-F5344CB8AC3E}">
        <p14:creationId xmlns:p14="http://schemas.microsoft.com/office/powerpoint/2010/main" val="4108986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705255"/>
            <a:ext cx="10483141" cy="5308599"/>
          </a:xfrm>
        </p:spPr>
        <p:txBody>
          <a:bodyPr>
            <a:normAutofit fontScale="90000"/>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و معناى آيه اين است كه: اگر خداى تعالى اين سرنوشت را براى آنان ننوشته بود كه جان خود را برداشته و جلاى وطن كنند، در دنيا به عذاب انقراض يا قتل يا اسيرى گرفتارشان مى‏كرد، همانطور كه با بنى قريظه چنين كرد، ولى در هر حال در آخرت به عذاب آتش معذبشان مى‏سازد.</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257578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685800"/>
            <a:ext cx="10444231" cy="5308599"/>
          </a:xfrm>
        </p:spPr>
        <p:txBody>
          <a:bodyPr>
            <a:normAutofit fontScale="90000"/>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rgbClr val="FF0000"/>
                </a:solidFill>
                <a:effectLst/>
                <a:latin typeface="+mj-lt"/>
                <a:ea typeface="+mj-ea"/>
                <a:cs typeface="+mj-cs"/>
              </a:rPr>
              <a:t>" ذلِكَ بِأَنَّهُمْ شَاقُّوا اللَّهَ وَ رَسُولَهُ وَ مَنْ يُشَاقِّ اللَّهَ فَإِنَّ اللَّهَ شَدِيدُ الْعِقابِ" </a:t>
            </a:r>
            <a:r>
              <a:rPr lang="fa-IR" sz="4800" kern="1200" cap="all" dirty="0" smtClean="0">
                <a:ln w="3175" cmpd="sng">
                  <a:noFill/>
                </a:ln>
                <a:solidFill>
                  <a:schemeClr val="tx1"/>
                </a:solidFill>
                <a:effectLst/>
                <a:latin typeface="+mj-lt"/>
                <a:ea typeface="+mj-ea"/>
                <a:cs typeface="+mj-cs"/>
              </a:rPr>
              <a:t>كلمه</a:t>
            </a:r>
            <a:r>
              <a:rPr lang="fa-IR" sz="4800" kern="1200" cap="all" dirty="0" smtClean="0">
                <a:ln w="3175" cmpd="sng">
                  <a:noFill/>
                </a:ln>
                <a:solidFill>
                  <a:srgbClr val="0070C0"/>
                </a:solidFill>
                <a:effectLst/>
                <a:latin typeface="+mj-lt"/>
                <a:ea typeface="+mj-ea"/>
                <a:cs typeface="+mj-cs"/>
              </a:rPr>
              <a:t>" مشاقة" </a:t>
            </a:r>
            <a:r>
              <a:rPr lang="fa-IR" sz="4800" kern="1200" cap="all" dirty="0" smtClean="0">
                <a:ln w="3175" cmpd="sng">
                  <a:noFill/>
                </a:ln>
                <a:solidFill>
                  <a:schemeClr val="tx1"/>
                </a:solidFill>
                <a:effectLst/>
                <a:latin typeface="+mj-lt"/>
                <a:ea typeface="+mj-ea"/>
                <a:cs typeface="+mj-cs"/>
              </a:rPr>
              <a:t>به معناى مخالفت از روى دشمنى است. و اشاره با كلمه" ذلك" به همان مساله بيرون راندن بنى النضير، و استحقاق عذاب آنان در صورت عدم جلاء است. </a:t>
            </a:r>
            <a:endParaRPr lang="fa-IR" dirty="0"/>
          </a:p>
        </p:txBody>
      </p:sp>
      <p:sp>
        <p:nvSpPr>
          <p:cNvPr id="3" name="Content Placeholder 2"/>
          <p:cNvSpPr>
            <a:spLocks noGrp="1"/>
          </p:cNvSpPr>
          <p:nvPr>
            <p:ph idx="1"/>
          </p:nvPr>
        </p:nvSpPr>
        <p:spPr>
          <a:xfrm>
            <a:off x="684212" y="685800"/>
            <a:ext cx="8534400" cy="656617"/>
          </a:xfrm>
        </p:spPr>
        <p:txBody>
          <a:bodyPr/>
          <a:lstStyle/>
          <a:p>
            <a:endParaRPr lang="fa-IR" dirty="0"/>
          </a:p>
        </p:txBody>
      </p:sp>
    </p:spTree>
    <p:extLst>
      <p:ext uri="{BB962C8B-B14F-4D97-AF65-F5344CB8AC3E}">
        <p14:creationId xmlns:p14="http://schemas.microsoft.com/office/powerpoint/2010/main" val="1785563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685800"/>
            <a:ext cx="10483141" cy="5308599"/>
          </a:xfrm>
        </p:spPr>
        <p:txBody>
          <a:bodyPr>
            <a:normAutofit/>
          </a:bodyPr>
          <a:lstStyle/>
          <a:p>
            <a:pPr algn="ctr" rtl="1"/>
            <a:r>
              <a:rPr lang="fa-IR" sz="4800" kern="1200" cap="all" dirty="0" smtClean="0">
                <a:ln w="3175" cmpd="sng">
                  <a:noFill/>
                </a:ln>
                <a:solidFill>
                  <a:schemeClr val="tx1"/>
                </a:solidFill>
                <a:effectLst/>
                <a:latin typeface="+mj-lt"/>
                <a:ea typeface="+mj-ea"/>
                <a:cs typeface="+mj-cs"/>
              </a:rPr>
              <a:t>در اين آيه شريفه نخست مشاقه با خدا و رسول را ذكر نموده، سپس خصوص مشاقه با خدا را آورده، </a:t>
            </a:r>
            <a:r>
              <a:rPr lang="fa-IR" sz="4800" kern="1200" cap="all" dirty="0" smtClean="0">
                <a:ln w="3175" cmpd="sng">
                  <a:noFill/>
                </a:ln>
                <a:solidFill>
                  <a:srgbClr val="0070C0"/>
                </a:solidFill>
                <a:effectLst/>
                <a:latin typeface="+mj-lt"/>
                <a:ea typeface="+mj-ea"/>
                <a:cs typeface="+mj-cs"/>
              </a:rPr>
              <a:t>و اين اشاره است به اينكه مخالفت با رسول خدا (ص) هم مخالفت با خداست. </a:t>
            </a:r>
            <a:r>
              <a:rPr lang="fa-IR" sz="4800" kern="1200" cap="all" dirty="0" smtClean="0">
                <a:ln w="3175" cmpd="sng">
                  <a:noFill/>
                </a:ln>
                <a:solidFill>
                  <a:schemeClr val="tx1"/>
                </a:solidFill>
                <a:effectLst/>
                <a:latin typeface="+mj-lt"/>
                <a:ea typeface="+mj-ea"/>
                <a:cs typeface="+mj-cs"/>
              </a:rPr>
              <a:t>و بقيه الفاظ آيه روشن است.</a:t>
            </a:r>
            <a:endParaRPr lang="fa-IR" dirty="0"/>
          </a:p>
        </p:txBody>
      </p:sp>
      <p:sp>
        <p:nvSpPr>
          <p:cNvPr id="3" name="Content Placeholder 2"/>
          <p:cNvSpPr>
            <a:spLocks noGrp="1"/>
          </p:cNvSpPr>
          <p:nvPr>
            <p:ph idx="1"/>
          </p:nvPr>
        </p:nvSpPr>
        <p:spPr>
          <a:xfrm>
            <a:off x="684212" y="685801"/>
            <a:ext cx="8534400" cy="462064"/>
          </a:xfrm>
        </p:spPr>
        <p:txBody>
          <a:bodyPr/>
          <a:lstStyle/>
          <a:p>
            <a:endParaRPr lang="fa-IR" dirty="0"/>
          </a:p>
        </p:txBody>
      </p:sp>
    </p:spTree>
    <p:extLst>
      <p:ext uri="{BB962C8B-B14F-4D97-AF65-F5344CB8AC3E}">
        <p14:creationId xmlns:p14="http://schemas.microsoft.com/office/powerpoint/2010/main" val="1406605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10463686" cy="5308599"/>
          </a:xfrm>
        </p:spPr>
        <p:txBody>
          <a:bodyPr>
            <a:normAutofit/>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rgbClr val="FF0000"/>
                </a:solidFill>
                <a:effectLst/>
                <a:latin typeface="+mj-lt"/>
                <a:ea typeface="+mj-ea"/>
                <a:cs typeface="+mj-cs"/>
              </a:rPr>
              <a:t>" ما قَطَعْتُمْ مِنْ لِينَةٍ أَوْ تَرَكْتُمُوها قائِمَةً عَلى‏ أُصُولِها فَبِإِذْنِ اللَّهِ وَ لِيُخْزِيَ الْفاسِقِينَ" </a:t>
            </a:r>
            <a:r>
              <a:rPr lang="fa-IR" sz="4800" kern="1200" cap="all" dirty="0" smtClean="0">
                <a:ln w="3175" cmpd="sng">
                  <a:noFill/>
                </a:ln>
                <a:solidFill>
                  <a:schemeClr val="tx1"/>
                </a:solidFill>
                <a:effectLst/>
                <a:latin typeface="+mj-lt"/>
                <a:ea typeface="+mj-ea"/>
                <a:cs typeface="+mj-cs"/>
              </a:rPr>
              <a:t>راغب مى‏گويد: كلمه</a:t>
            </a:r>
            <a:r>
              <a:rPr lang="fa-IR" sz="4800" kern="1200" cap="all" dirty="0" smtClean="0">
                <a:ln w="3175" cmpd="sng">
                  <a:noFill/>
                </a:ln>
                <a:solidFill>
                  <a:srgbClr val="0070C0"/>
                </a:solidFill>
                <a:effectLst/>
                <a:latin typeface="+mj-lt"/>
                <a:ea typeface="+mj-ea"/>
                <a:cs typeface="+mj-cs"/>
              </a:rPr>
              <a:t>" لينة" </a:t>
            </a:r>
            <a:r>
              <a:rPr lang="fa-IR" sz="4800" kern="1200" cap="all" dirty="0" smtClean="0">
                <a:ln w="3175" cmpd="sng">
                  <a:noFill/>
                </a:ln>
                <a:solidFill>
                  <a:schemeClr val="tx1"/>
                </a:solidFill>
                <a:effectLst/>
                <a:latin typeface="+mj-lt"/>
                <a:ea typeface="+mj-ea"/>
                <a:cs typeface="+mj-cs"/>
              </a:rPr>
              <a:t>به معناى درخت خرماى خرم و پر بار است، حال هر نوع خرما كه باشد </a:t>
            </a:r>
            <a:r>
              <a:rPr lang="fa-IR" sz="4800" kern="1200" cap="all" dirty="0" smtClean="0">
                <a:ln w="3175" cmpd="sng">
                  <a:noFill/>
                </a:ln>
                <a:solidFill>
                  <a:schemeClr val="tx1"/>
                </a:solidFill>
                <a:effectLst/>
                <a:latin typeface="+mj-lt"/>
                <a:ea typeface="+mj-ea"/>
                <a:cs typeface="+mj-cs"/>
              </a:rPr>
              <a:t>«</a:t>
            </a:r>
            <a:br>
              <a:rPr lang="fa-IR" sz="4800" kern="1200" cap="all" dirty="0" smtClean="0">
                <a:ln w="3175" cmpd="sng">
                  <a:noFill/>
                </a:ln>
                <a:solidFill>
                  <a:schemeClr val="tx1"/>
                </a:solidFill>
                <a:effectLst/>
                <a:latin typeface="+mj-lt"/>
                <a:ea typeface="+mj-ea"/>
                <a:cs typeface="+mj-cs"/>
              </a:rPr>
            </a:br>
            <a:r>
              <a:rPr lang="fa-IR" sz="4800" kern="1200" cap="all" dirty="0" smtClean="0">
                <a:ln w="3175" cmpd="sng">
                  <a:noFill/>
                </a:ln>
                <a:solidFill>
                  <a:schemeClr val="tx1"/>
                </a:solidFill>
                <a:effectLst/>
                <a:latin typeface="+mj-lt"/>
                <a:ea typeface="+mj-ea"/>
                <a:cs typeface="+mj-cs"/>
              </a:rPr>
              <a:t>(</a:t>
            </a:r>
            <a:r>
              <a:rPr lang="fa-IR" sz="4800" kern="1200" cap="all" dirty="0" smtClean="0">
                <a:ln w="3175" cmpd="sng">
                  <a:noFill/>
                </a:ln>
                <a:solidFill>
                  <a:schemeClr val="tx1"/>
                </a:solidFill>
                <a:effectLst/>
                <a:latin typeface="+mj-lt"/>
                <a:ea typeface="+mj-ea"/>
                <a:cs typeface="+mj-cs"/>
              </a:rPr>
              <a:t>مفردات راغب، ماده" لين".)</a:t>
            </a:r>
            <a:endParaRPr lang="fa-IR" dirty="0"/>
          </a:p>
        </p:txBody>
      </p:sp>
      <p:sp>
        <p:nvSpPr>
          <p:cNvPr id="3" name="Content Placeholder 2"/>
          <p:cNvSpPr>
            <a:spLocks noGrp="1"/>
          </p:cNvSpPr>
          <p:nvPr>
            <p:ph idx="1"/>
          </p:nvPr>
        </p:nvSpPr>
        <p:spPr>
          <a:xfrm>
            <a:off x="684212" y="685801"/>
            <a:ext cx="8534400" cy="578796"/>
          </a:xfrm>
        </p:spPr>
        <p:txBody>
          <a:bodyPr/>
          <a:lstStyle/>
          <a:p>
            <a:endParaRPr lang="fa-IR" dirty="0"/>
          </a:p>
        </p:txBody>
      </p:sp>
    </p:spTree>
    <p:extLst>
      <p:ext uri="{BB962C8B-B14F-4D97-AF65-F5344CB8AC3E}">
        <p14:creationId xmlns:p14="http://schemas.microsoft.com/office/powerpoint/2010/main" val="513837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25294"/>
            <a:ext cx="10969524" cy="5469105"/>
          </a:xfrm>
        </p:spPr>
        <p:txBody>
          <a:bodyPr>
            <a:normAutofit fontScale="90000"/>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 روايت هم شده كه رسول خدا دستور داده بودند كه نخلستان بنى النضير را قطع كنند، همين كه دست به قطع چند درخت زدند، يهوديان فرياد زدند: اى محمد تو همواره مردم را از فساد نهى مى‏كردى، حال اين درختان خرما چه گناهى دارند كه قطع مى‏شوند. به دنبال اين جريان بود كه آيه مورد بحث نازل شد، و پاسخ آنان را چنين داد كه:</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44664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10638784" cy="5308599"/>
          </a:xfrm>
        </p:spPr>
        <p:txBody>
          <a:bodyPr>
            <a:normAutofit/>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هيچ درخت خرم و پربارى را قطع نمى‏كنيد، و يا آن را باقى نمى‏گذاريد مگر به اذن خدا، و خدا در اين فرمانش نتائجى حقه و حكمت‏هايى بالغه در نظر دارد كه يكى از آنها خوار ساختن فاسقان، يعنى بنى النضير، است.</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882633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685800"/>
            <a:ext cx="10541507" cy="5308599"/>
          </a:xfrm>
        </p:spPr>
        <p:txBody>
          <a:bodyPr>
            <a:normAutofit/>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بنا بر اين حرف</a:t>
            </a:r>
            <a:r>
              <a:rPr lang="fa-IR" sz="4800" kern="1200" cap="all" dirty="0" smtClean="0">
                <a:ln w="3175" cmpd="sng">
                  <a:noFill/>
                </a:ln>
                <a:solidFill>
                  <a:srgbClr val="0070C0"/>
                </a:solidFill>
                <a:effectLst/>
                <a:latin typeface="+mj-lt"/>
                <a:ea typeface="+mj-ea"/>
                <a:cs typeface="+mj-cs"/>
              </a:rPr>
              <a:t>" لام" </a:t>
            </a:r>
            <a:r>
              <a:rPr lang="fa-IR" sz="4800" kern="1200" cap="all" dirty="0" smtClean="0">
                <a:ln w="3175" cmpd="sng">
                  <a:noFill/>
                </a:ln>
                <a:solidFill>
                  <a:schemeClr val="tx1"/>
                </a:solidFill>
                <a:effectLst/>
                <a:latin typeface="+mj-lt"/>
                <a:ea typeface="+mj-ea"/>
                <a:cs typeface="+mj-cs"/>
              </a:rPr>
              <a:t>در جمله</a:t>
            </a:r>
            <a:r>
              <a:rPr lang="fa-IR" sz="4800" kern="1200" cap="all" dirty="0" smtClean="0">
                <a:ln w="3175" cmpd="sng">
                  <a:noFill/>
                </a:ln>
                <a:solidFill>
                  <a:srgbClr val="FF0000"/>
                </a:solidFill>
                <a:effectLst/>
                <a:latin typeface="+mj-lt"/>
                <a:ea typeface="+mj-ea"/>
                <a:cs typeface="+mj-cs"/>
              </a:rPr>
              <a:t>" وَ لِيُخْزِيَ الْفاسِقِينَ" </a:t>
            </a:r>
            <a:r>
              <a:rPr lang="fa-IR" sz="4800" kern="1200" cap="all" dirty="0" smtClean="0">
                <a:ln w="3175" cmpd="sng">
                  <a:noFill/>
                </a:ln>
                <a:solidFill>
                  <a:schemeClr val="tx1"/>
                </a:solidFill>
                <a:effectLst/>
                <a:latin typeface="+mj-lt"/>
                <a:ea typeface="+mj-ea"/>
                <a:cs typeface="+mj-cs"/>
              </a:rPr>
              <a:t>لام تعليل است. و اين جمله كه حرف عطف" واو" بر سر آن آمده عطف است بر جمله‏اى محذوف، و تقدير آن اين است كه:</a:t>
            </a:r>
            <a:endParaRPr lang="fa-IR" dirty="0"/>
          </a:p>
        </p:txBody>
      </p:sp>
      <p:sp>
        <p:nvSpPr>
          <p:cNvPr id="3" name="Content Placeholder 2"/>
          <p:cNvSpPr>
            <a:spLocks noGrp="1"/>
          </p:cNvSpPr>
          <p:nvPr>
            <p:ph idx="1"/>
          </p:nvPr>
        </p:nvSpPr>
        <p:spPr>
          <a:xfrm>
            <a:off x="684212" y="685801"/>
            <a:ext cx="8534400" cy="170234"/>
          </a:xfrm>
        </p:spPr>
        <p:txBody>
          <a:bodyPr>
            <a:normAutofit fontScale="25000" lnSpcReduction="20000"/>
          </a:bodyPr>
          <a:lstStyle/>
          <a:p>
            <a:endParaRPr lang="fa-IR" dirty="0"/>
          </a:p>
        </p:txBody>
      </p:sp>
    </p:spTree>
    <p:extLst>
      <p:ext uri="{BB962C8B-B14F-4D97-AF65-F5344CB8AC3E}">
        <p14:creationId xmlns:p14="http://schemas.microsoft.com/office/powerpoint/2010/main" val="3748208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66928"/>
            <a:ext cx="10541507" cy="5527471"/>
          </a:xfrm>
        </p:spPr>
        <p:txBody>
          <a:bodyPr>
            <a:normAutofit/>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قطع كردن و نكردن درختان بنى النضير به اذن خدا بود، تا چنين و چنان كند، و تا فاسقان را خوار سازد</a:t>
            </a:r>
            <a:endParaRPr lang="en-US" sz="4800" kern="1200" cap="all" dirty="0" smtClean="0">
              <a:ln w="3175" cmpd="sng">
                <a:noFill/>
              </a:ln>
              <a:solidFill>
                <a:schemeClr val="tx1"/>
              </a:solidFill>
              <a:effectLst/>
              <a:latin typeface="+mj-lt"/>
              <a:ea typeface="+mj-ea"/>
              <a:cs typeface="+mj-cs"/>
            </a:endParaRPr>
          </a:p>
          <a:p>
            <a:pPr algn="ctr"/>
            <a:r>
              <a:rPr lang="fa-IR" sz="4800" kern="1200" cap="all" dirty="0" smtClean="0">
                <a:ln w="3175" cmpd="sng">
                  <a:noFill/>
                </a:ln>
                <a:solidFill>
                  <a:schemeClr val="tx1"/>
                </a:solidFill>
                <a:effectLst/>
                <a:latin typeface="+mj-lt"/>
                <a:ea typeface="+mj-ea"/>
                <a:cs typeface="+mj-cs"/>
              </a:rPr>
              <a:t>                        </a:t>
            </a:r>
            <a:r>
              <a:rPr lang="fa-IR" sz="4800" kern="1200" cap="all" dirty="0" smtClean="0">
                <a:ln w="3175" cmpd="sng">
                  <a:noFill/>
                </a:ln>
                <a:solidFill>
                  <a:schemeClr val="tx1"/>
                </a:solidFill>
                <a:effectLst/>
                <a:latin typeface="+mj-lt"/>
                <a:ea typeface="+mj-ea"/>
                <a:cs typeface="+mj-cs"/>
              </a:rPr>
              <a:t/>
            </a:r>
            <a:br>
              <a:rPr lang="fa-IR" sz="4800" kern="1200" cap="all" dirty="0" smtClean="0">
                <a:ln w="3175" cmpd="sng">
                  <a:noFill/>
                </a:ln>
                <a:solidFill>
                  <a:schemeClr val="tx1"/>
                </a:solidFill>
                <a:effectLst/>
                <a:latin typeface="+mj-lt"/>
                <a:ea typeface="+mj-ea"/>
                <a:cs typeface="+mj-cs"/>
              </a:rPr>
            </a:br>
            <a:r>
              <a:rPr lang="fa-IR" sz="4800" kern="1200" cap="all" dirty="0" smtClean="0">
                <a:ln w="3175" cmpd="sng">
                  <a:noFill/>
                </a:ln>
                <a:solidFill>
                  <a:schemeClr val="tx1"/>
                </a:solidFill>
                <a:effectLst/>
                <a:latin typeface="+mj-lt"/>
                <a:ea typeface="+mj-ea"/>
                <a:cs typeface="+mj-cs"/>
              </a:rPr>
              <a:t>ترجمه </a:t>
            </a:r>
            <a:r>
              <a:rPr lang="fa-IR" sz="4800" kern="1200" cap="all" dirty="0" smtClean="0">
                <a:ln w="3175" cmpd="sng">
                  <a:noFill/>
                </a:ln>
                <a:solidFill>
                  <a:schemeClr val="tx1"/>
                </a:solidFill>
                <a:effectLst/>
                <a:latin typeface="+mj-lt"/>
                <a:ea typeface="+mj-ea"/>
                <a:cs typeface="+mj-cs"/>
              </a:rPr>
              <a:t>الميزان، ج‏19، ص: </a:t>
            </a:r>
            <a:r>
              <a:rPr lang="fa-IR" dirty="0"/>
              <a:t>352</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180165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25294"/>
            <a:ext cx="10736060" cy="5469105"/>
          </a:xfrm>
        </p:spPr>
        <p:txBody>
          <a:bodyPr>
            <a:normAutofit/>
          </a:bodyPr>
          <a:lstStyle/>
          <a:p>
            <a:pPr algn="ctr" rtl="1"/>
            <a:r>
              <a:rPr lang="fa-IR" sz="4800" kern="1200" cap="all" dirty="0" smtClean="0">
                <a:ln w="3175" cmpd="sng">
                  <a:noFill/>
                </a:ln>
                <a:solidFill>
                  <a:srgbClr val="FF0000"/>
                </a:solidFill>
                <a:effectLst/>
                <a:latin typeface="+mj-lt"/>
                <a:ea typeface="+mj-ea"/>
                <a:cs typeface="+mj-cs"/>
              </a:rPr>
              <a:t>تفسیر </a:t>
            </a:r>
            <a:r>
              <a:rPr lang="fa-IR" sz="4800" kern="1200" cap="all" dirty="0" smtClean="0">
                <a:ln w="3175" cmpd="sng">
                  <a:noFill/>
                </a:ln>
                <a:solidFill>
                  <a:srgbClr val="FF0000"/>
                </a:solidFill>
                <a:effectLst/>
                <a:latin typeface="+mj-lt"/>
                <a:ea typeface="+mj-ea"/>
                <a:cs typeface="+mj-cs"/>
              </a:rPr>
              <a:t>ایه 3و4و5 سوره حشر"براساس تفسیر هدایت"</a:t>
            </a:r>
            <a:endParaRPr lang="en-US" sz="4800" kern="1200" cap="all" dirty="0" smtClean="0">
              <a:ln w="3175" cmpd="sng">
                <a:noFill/>
              </a:ln>
              <a:solidFill>
                <a:srgbClr val="FF0000"/>
              </a:solidFill>
              <a:effectLst/>
              <a:latin typeface="+mj-lt"/>
              <a:ea typeface="+mj-ea"/>
              <a:cs typeface="+mj-cs"/>
            </a:endParaRPr>
          </a:p>
          <a:p>
            <a:pPr algn="ctr" rtl="1"/>
            <a:r>
              <a:rPr lang="fa-IR" sz="4800" kern="1200" cap="all" dirty="0" smtClean="0">
                <a:ln w="3175" cmpd="sng">
                  <a:noFill/>
                </a:ln>
                <a:solidFill>
                  <a:srgbClr val="FF0000"/>
                </a:solidFill>
                <a:effectLst/>
                <a:latin typeface="+mj-lt"/>
                <a:ea typeface="+mj-ea"/>
                <a:cs typeface="+mj-cs"/>
              </a:rPr>
              <a:t>«وَ لَوْ لا أَنْ كَتَبَ اللَّهُ عَلَيْهِمُ الْجَلاءَ لَعَذَّبَهُمْ فِي الدُّنْيا- </a:t>
            </a:r>
            <a:r>
              <a:rPr lang="fa-IR" sz="4800" kern="1200" cap="all" dirty="0" smtClean="0">
                <a:ln w="3175" cmpd="sng">
                  <a:noFill/>
                </a:ln>
                <a:solidFill>
                  <a:schemeClr val="tx1"/>
                </a:solidFill>
                <a:effectLst/>
                <a:latin typeface="+mj-lt"/>
                <a:ea typeface="+mj-ea"/>
                <a:cs typeface="+mj-cs"/>
              </a:rPr>
              <a:t>و اگر نه آن بود كه خدا تبعيد را بر آنها مقرر كرده بود، در دنيا به عذاب گرفتارشان مى‏كرد.»</a:t>
            </a:r>
            <a:endParaRPr lang="fa-IR" dirty="0"/>
          </a:p>
        </p:txBody>
      </p:sp>
      <p:sp>
        <p:nvSpPr>
          <p:cNvPr id="3" name="Content Placeholder 2"/>
          <p:cNvSpPr>
            <a:spLocks noGrp="1"/>
          </p:cNvSpPr>
          <p:nvPr>
            <p:ph idx="1"/>
          </p:nvPr>
        </p:nvSpPr>
        <p:spPr>
          <a:xfrm>
            <a:off x="684212" y="685801"/>
            <a:ext cx="8534400" cy="734438"/>
          </a:xfrm>
        </p:spPr>
        <p:txBody>
          <a:bodyPr/>
          <a:lstStyle/>
          <a:p>
            <a:endParaRPr lang="fa-IR" dirty="0"/>
          </a:p>
        </p:txBody>
      </p:sp>
    </p:spTree>
    <p:extLst>
      <p:ext uri="{BB962C8B-B14F-4D97-AF65-F5344CB8AC3E}">
        <p14:creationId xmlns:p14="http://schemas.microsoft.com/office/powerpoint/2010/main" val="1922398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53" y="505838"/>
            <a:ext cx="11595370" cy="5041090"/>
          </a:xfrm>
        </p:spPr>
        <p:txBody>
          <a:bodyPr>
            <a:normAutofit fontScale="90000"/>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rgbClr val="FF0000"/>
                </a:solidFill>
                <a:effectLst/>
                <a:latin typeface="+mj-lt"/>
                <a:ea typeface="+mj-ea"/>
                <a:cs typeface="+mj-cs"/>
              </a:rPr>
              <a:t>بحث روائی براساس تفسیر المیزان :</a:t>
            </a:r>
            <a:endParaRPr lang="en-US" sz="4800" kern="1200" cap="all" dirty="0" smtClean="0">
              <a:ln w="3175" cmpd="sng">
                <a:noFill/>
              </a:ln>
              <a:solidFill>
                <a:srgbClr val="FF0000"/>
              </a:solidFill>
              <a:effectLst/>
              <a:latin typeface="+mj-lt"/>
              <a:ea typeface="+mj-ea"/>
              <a:cs typeface="+mj-cs"/>
            </a:endParaRPr>
          </a:p>
          <a:p>
            <a:pPr algn="ctr" rtl="1"/>
            <a:r>
              <a:rPr lang="fa-IR" sz="4800" kern="1200" cap="all" dirty="0" smtClean="0">
                <a:ln w="3175" cmpd="sng">
                  <a:noFill/>
                </a:ln>
                <a:solidFill>
                  <a:srgbClr val="FF0000"/>
                </a:solidFill>
                <a:effectLst/>
                <a:latin typeface="+mj-lt"/>
                <a:ea typeface="+mj-ea"/>
                <a:cs typeface="+mj-cs"/>
              </a:rPr>
              <a:t>در مجمع البيان از ابن عباس </a:t>
            </a:r>
            <a:r>
              <a:rPr lang="fa-IR" sz="4800" kern="1200" cap="all" dirty="0" smtClean="0">
                <a:ln w="3175" cmpd="sng">
                  <a:noFill/>
                </a:ln>
                <a:solidFill>
                  <a:schemeClr val="tx1"/>
                </a:solidFill>
                <a:effectLst/>
                <a:latin typeface="+mj-lt"/>
                <a:ea typeface="+mj-ea"/>
                <a:cs typeface="+mj-cs"/>
              </a:rPr>
              <a:t>روايت آورده كه گفت: </a:t>
            </a:r>
            <a:r>
              <a:rPr lang="fa-IR" sz="4800" kern="1200" cap="all" dirty="0" smtClean="0">
                <a:ln w="3175" cmpd="sng">
                  <a:noFill/>
                </a:ln>
                <a:solidFill>
                  <a:srgbClr val="FF0000"/>
                </a:solidFill>
                <a:effectLst/>
                <a:latin typeface="+mj-lt"/>
                <a:ea typeface="+mj-ea"/>
                <a:cs typeface="+mj-cs"/>
              </a:rPr>
              <a:t>رسول خدا (ص) مردم بنى النضير </a:t>
            </a:r>
            <a:r>
              <a:rPr lang="fa-IR" sz="4800" kern="1200" cap="all" dirty="0" smtClean="0">
                <a:ln w="3175" cmpd="sng">
                  <a:noFill/>
                </a:ln>
                <a:solidFill>
                  <a:schemeClr val="tx1"/>
                </a:solidFill>
                <a:effectLst/>
                <a:latin typeface="+mj-lt"/>
                <a:ea typeface="+mj-ea"/>
                <a:cs typeface="+mj-cs"/>
              </a:rPr>
              <a:t>را محاصره كرد، به طورى كه كاملا در چنگال او قرار گرفتند، و به ناچار حاضر شدند هر چه آن جناب خواست بدهند، و در آخر اين طور با ايشان مصالحه كرد كه جان خود را سالم برگرفته از سرزمين و وطن خود بيرون شوند، و ايشان را به </a:t>
            </a:r>
            <a:r>
              <a:rPr lang="fa-IR" sz="4800" kern="1200" cap="all" dirty="0" smtClean="0">
                <a:ln w="3175" cmpd="sng">
                  <a:noFill/>
                </a:ln>
                <a:solidFill>
                  <a:srgbClr val="FF0000"/>
                </a:solidFill>
                <a:effectLst/>
                <a:latin typeface="+mj-lt"/>
                <a:ea typeface="+mj-ea"/>
                <a:cs typeface="+mj-cs"/>
              </a:rPr>
              <a:t>اذرعات شام </a:t>
            </a:r>
            <a:r>
              <a:rPr lang="fa-IR" sz="4800" kern="1200" cap="all" dirty="0" smtClean="0">
                <a:ln w="3175" cmpd="sng">
                  <a:noFill/>
                </a:ln>
                <a:solidFill>
                  <a:schemeClr val="tx1"/>
                </a:solidFill>
                <a:effectLst/>
                <a:latin typeface="+mj-lt"/>
                <a:ea typeface="+mj-ea"/>
                <a:cs typeface="+mj-cs"/>
              </a:rPr>
              <a:t>گسيل بدارد. و براى هر سه نفر از ايشان يك شتر و يك مشك آب داد.</a:t>
            </a:r>
            <a:endParaRPr lang="fa-IR" dirty="0"/>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1153563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10697150" cy="5308599"/>
          </a:xfrm>
        </p:spPr>
        <p:txBody>
          <a:bodyPr>
            <a:normAutofit/>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به دست مؤمنان يا به طريقى ديگر، بى‏آنكه امر منحصر به تبعيدشان شود، يا عذابشان را به آخرت موكول مى‏كرد،</a:t>
            </a:r>
            <a:r>
              <a:rPr lang="fa-IR" sz="4800" kern="1200" cap="all" dirty="0" smtClean="0">
                <a:ln w="3175" cmpd="sng">
                  <a:noFill/>
                </a:ln>
                <a:solidFill>
                  <a:srgbClr val="FF0000"/>
                </a:solidFill>
                <a:effectLst/>
                <a:latin typeface="+mj-lt"/>
                <a:ea typeface="+mj-ea"/>
                <a:cs typeface="+mj-cs"/>
              </a:rPr>
              <a:t> «وَ لَهُمْ فِي الْآخِرَةِ عَذابُ النَّارِ- </a:t>
            </a:r>
            <a:r>
              <a:rPr lang="fa-IR" sz="4800" kern="1200" cap="all" dirty="0" smtClean="0">
                <a:ln w="3175" cmpd="sng">
                  <a:noFill/>
                </a:ln>
                <a:solidFill>
                  <a:schemeClr val="tx1"/>
                </a:solidFill>
                <a:effectLst/>
                <a:latin typeface="+mj-lt"/>
                <a:ea typeface="+mj-ea"/>
                <a:cs typeface="+mj-cs"/>
              </a:rPr>
              <a:t>و در آخرتشان عذاب آتش است.»</a:t>
            </a:r>
            <a:endParaRPr lang="fa-IR" dirty="0"/>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61996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10677694" cy="5308599"/>
          </a:xfrm>
        </p:spPr>
        <p:txBody>
          <a:bodyPr>
            <a:normAutofit/>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از اين آيه درمى‏يابيم كه </a:t>
            </a:r>
            <a:r>
              <a:rPr lang="fa-IR" sz="4800" kern="1200" cap="all" dirty="0" smtClean="0">
                <a:ln w="3175" cmpd="sng">
                  <a:noFill/>
                </a:ln>
                <a:solidFill>
                  <a:schemeClr val="tx1"/>
                </a:solidFill>
                <a:effectLst/>
                <a:latin typeface="+mj-lt"/>
                <a:ea typeface="+mj-ea"/>
                <a:cs typeface="+mj-cs"/>
              </a:rPr>
              <a:t> مجرم عذابى </a:t>
            </a:r>
            <a:r>
              <a:rPr lang="fa-IR" sz="4800" kern="1200" cap="all" dirty="0" smtClean="0">
                <a:ln w="3175" cmpd="sng">
                  <a:noFill/>
                </a:ln>
                <a:solidFill>
                  <a:schemeClr val="tx1"/>
                </a:solidFill>
                <a:effectLst/>
                <a:latin typeface="+mj-lt"/>
                <a:ea typeface="+mj-ea"/>
                <a:cs typeface="+mj-cs"/>
              </a:rPr>
              <a:t>كه </a:t>
            </a:r>
            <a:r>
              <a:rPr lang="fa-IR" sz="4800" kern="1200" cap="all" dirty="0" smtClean="0">
                <a:ln w="3175" cmpd="sng">
                  <a:noFill/>
                </a:ln>
                <a:solidFill>
                  <a:srgbClr val="FF0000"/>
                </a:solidFill>
                <a:effectLst/>
                <a:latin typeface="+mj-lt"/>
                <a:ea typeface="+mj-ea"/>
                <a:cs typeface="+mj-cs"/>
              </a:rPr>
              <a:t>(مجرمی که اصرار برگناه دارد)</a:t>
            </a:r>
            <a:r>
              <a:rPr lang="fa-IR" sz="4800" kern="1200" cap="all" dirty="0" smtClean="0">
                <a:ln w="3175" cmpd="sng">
                  <a:noFill/>
                </a:ln>
                <a:effectLst/>
                <a:latin typeface="+mj-lt"/>
                <a:ea typeface="+mj-ea"/>
                <a:cs typeface="+mj-cs"/>
              </a:rPr>
              <a:t>در</a:t>
            </a:r>
            <a:r>
              <a:rPr lang="fa-IR" sz="4800" kern="1200" cap="all" dirty="0" smtClean="0">
                <a:ln w="3175" cmpd="sng">
                  <a:noFill/>
                </a:ln>
                <a:solidFill>
                  <a:srgbClr val="FF0000"/>
                </a:solidFill>
                <a:effectLst/>
                <a:latin typeface="+mj-lt"/>
                <a:ea typeface="+mj-ea"/>
                <a:cs typeface="+mj-cs"/>
              </a:rPr>
              <a:t> </a:t>
            </a:r>
            <a:r>
              <a:rPr lang="fa-IR" sz="4800" kern="1200" cap="all" dirty="0" smtClean="0">
                <a:ln w="3175" cmpd="sng">
                  <a:noFill/>
                </a:ln>
                <a:solidFill>
                  <a:schemeClr val="tx1"/>
                </a:solidFill>
                <a:effectLst/>
                <a:latin typeface="+mj-lt"/>
                <a:ea typeface="+mj-ea"/>
                <a:cs typeface="+mj-cs"/>
              </a:rPr>
              <a:t>دنيا مى‏بيند عذاب آخرت را از او برنمى‏دارد بلكه هر دو عذاب را با هم مى‏بيند.</a:t>
            </a:r>
            <a:endParaRPr lang="fa-IR" dirty="0"/>
          </a:p>
        </p:txBody>
      </p:sp>
      <p:sp>
        <p:nvSpPr>
          <p:cNvPr id="3" name="Content Placeholder 2"/>
          <p:cNvSpPr>
            <a:spLocks noGrp="1"/>
          </p:cNvSpPr>
          <p:nvPr>
            <p:ph idx="1"/>
          </p:nvPr>
        </p:nvSpPr>
        <p:spPr>
          <a:xfrm>
            <a:off x="684212" y="685800"/>
            <a:ext cx="8534400" cy="1220821"/>
          </a:xfrm>
        </p:spPr>
        <p:txBody>
          <a:bodyPr/>
          <a:lstStyle/>
          <a:p>
            <a:endParaRPr lang="fa-IR" dirty="0"/>
          </a:p>
        </p:txBody>
      </p:sp>
    </p:spTree>
    <p:extLst>
      <p:ext uri="{BB962C8B-B14F-4D97-AF65-F5344CB8AC3E}">
        <p14:creationId xmlns:p14="http://schemas.microsoft.com/office/powerpoint/2010/main" val="2577211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10852792" cy="5308599"/>
          </a:xfrm>
        </p:spPr>
        <p:txBody>
          <a:bodyPr>
            <a:normAutofit fontScale="90000"/>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آيا خداوند تبعيد را بر آنان مقرر داشت و مسلمانان فرمان او را به اجرا درآوردند و اين تنها براى اين بود كه آنها يهودى بودند، چنان كه صهيونيستهاى كين‏توز ادّعا مى‏كنند و سينه‏هاى يهوديان جهان را با دشمنى و كينه به وسيله تبليغات گمراه كننده و برنامه‏هاى تربيتى منحرف خود بر ضد اسلام و مسلمانان انباشته مى‏كنند؟! </a:t>
            </a:r>
            <a:endParaRPr lang="fa-IR" dirty="0"/>
          </a:p>
        </p:txBody>
      </p:sp>
      <p:sp>
        <p:nvSpPr>
          <p:cNvPr id="3" name="Content Placeholder 2"/>
          <p:cNvSpPr>
            <a:spLocks noGrp="1"/>
          </p:cNvSpPr>
          <p:nvPr>
            <p:ph idx="1"/>
          </p:nvPr>
        </p:nvSpPr>
        <p:spPr>
          <a:xfrm>
            <a:off x="684212" y="685801"/>
            <a:ext cx="8534400" cy="676072"/>
          </a:xfrm>
        </p:spPr>
        <p:txBody>
          <a:bodyPr/>
          <a:lstStyle/>
          <a:p>
            <a:endParaRPr lang="fa-IR" dirty="0"/>
          </a:p>
        </p:txBody>
      </p:sp>
    </p:spTree>
    <p:extLst>
      <p:ext uri="{BB962C8B-B14F-4D97-AF65-F5344CB8AC3E}">
        <p14:creationId xmlns:p14="http://schemas.microsoft.com/office/powerpoint/2010/main" val="1985520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10697150" cy="5308599"/>
          </a:xfrm>
        </p:spPr>
        <p:txBody>
          <a:bodyPr>
            <a:normAutofit/>
          </a:bodyPr>
          <a:lstStyle/>
          <a:p>
            <a:pPr algn="ctr" rtl="1"/>
            <a:r>
              <a:rPr lang="fa-IR" sz="4800" kern="1200" cap="all" dirty="0" smtClean="0">
                <a:ln w="3175" cmpd="sng">
                  <a:noFill/>
                </a:ln>
                <a:solidFill>
                  <a:schemeClr val="tx1"/>
                </a:solidFill>
                <a:effectLst/>
                <a:latin typeface="+mj-lt"/>
                <a:ea typeface="+mj-ea"/>
                <a:cs typeface="+mj-cs"/>
              </a:rPr>
              <a:t>هرگز ... بلكه </a:t>
            </a:r>
            <a:r>
              <a:rPr lang="fa-IR" sz="4800" kern="1200" cap="all" dirty="0" smtClean="0">
                <a:ln w="3175" cmpd="sng">
                  <a:noFill/>
                </a:ln>
                <a:solidFill>
                  <a:srgbClr val="0070C0"/>
                </a:solidFill>
                <a:effectLst/>
                <a:latin typeface="+mj-lt"/>
                <a:ea typeface="+mj-ea"/>
                <a:cs typeface="+mj-cs"/>
              </a:rPr>
              <a:t>آنچه روى داد نتيجه عهد شكنى و خيانت آنها در دو پيمان و جنگشان با خدا و پيامبر او بود.</a:t>
            </a:r>
            <a:endParaRPr lang="en-US" sz="4800" kern="1200" cap="all" dirty="0" smtClean="0">
              <a:ln w="3175" cmpd="sng">
                <a:noFill/>
              </a:ln>
              <a:solidFill>
                <a:srgbClr val="0070C0"/>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 </a:t>
            </a:r>
            <a:r>
              <a:rPr lang="fa-IR" sz="4800" kern="1200" cap="all" dirty="0" smtClean="0">
                <a:ln w="3175" cmpd="sng">
                  <a:noFill/>
                </a:ln>
                <a:solidFill>
                  <a:srgbClr val="FF0000"/>
                </a:solidFill>
                <a:effectLst/>
                <a:latin typeface="+mj-lt"/>
                <a:ea typeface="+mj-ea"/>
                <a:cs typeface="+mj-cs"/>
              </a:rPr>
              <a:t>«ذلِكَ بِأَنَّهُمْ شَاقُّوا اللَّهَ وَ رَسُولَهُ- </a:t>
            </a:r>
            <a:r>
              <a:rPr lang="fa-IR" sz="4800" kern="1200" cap="all" dirty="0" smtClean="0">
                <a:ln w="3175" cmpd="sng">
                  <a:noFill/>
                </a:ln>
                <a:solidFill>
                  <a:schemeClr val="tx1"/>
                </a:solidFill>
                <a:effectLst/>
                <a:latin typeface="+mj-lt"/>
                <a:ea typeface="+mj-ea"/>
                <a:cs typeface="+mj-cs"/>
              </a:rPr>
              <a:t>و اين به كيفر آن بود كه با خدا و پيامبرش ستيزه كردند.»</a:t>
            </a:r>
            <a:endParaRPr lang="fa-IR" dirty="0"/>
          </a:p>
        </p:txBody>
      </p:sp>
      <p:sp>
        <p:nvSpPr>
          <p:cNvPr id="3" name="Content Placeholder 2"/>
          <p:cNvSpPr>
            <a:spLocks noGrp="1"/>
          </p:cNvSpPr>
          <p:nvPr>
            <p:ph idx="1"/>
          </p:nvPr>
        </p:nvSpPr>
        <p:spPr>
          <a:xfrm>
            <a:off x="684212" y="685800"/>
            <a:ext cx="8534400" cy="209145"/>
          </a:xfrm>
        </p:spPr>
        <p:txBody>
          <a:bodyPr>
            <a:normAutofit fontScale="40000" lnSpcReduction="20000"/>
          </a:bodyPr>
          <a:lstStyle/>
          <a:p>
            <a:endParaRPr lang="fa-IR" dirty="0"/>
          </a:p>
        </p:txBody>
      </p:sp>
    </p:spTree>
    <p:extLst>
      <p:ext uri="{BB962C8B-B14F-4D97-AF65-F5344CB8AC3E}">
        <p14:creationId xmlns:p14="http://schemas.microsoft.com/office/powerpoint/2010/main" val="2696231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10560962" cy="5308599"/>
          </a:xfrm>
        </p:spPr>
        <p:txBody>
          <a:bodyPr>
            <a:normAutofit fontScale="90000"/>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يعنى در برابر اين دو در جانب «دو شقىّ» ديگر ايستادند، و خود را به جنگ  عليه اين دو گماشتند، و تمام پيمانها را بر سينه ديوار كوفتند و شكستند. </a:t>
            </a:r>
            <a:r>
              <a:rPr lang="fa-IR" sz="4800" kern="1200" cap="all" dirty="0" smtClean="0">
                <a:ln w="3175" cmpd="sng">
                  <a:noFill/>
                </a:ln>
                <a:solidFill>
                  <a:srgbClr val="FF0000"/>
                </a:solidFill>
                <a:effectLst/>
                <a:latin typeface="+mj-lt"/>
                <a:ea typeface="+mj-ea"/>
                <a:cs typeface="+mj-cs"/>
              </a:rPr>
              <a:t>نژادپرستى و نگرش خود خدا بينى يهوديان </a:t>
            </a:r>
            <a:r>
              <a:rPr lang="fa-IR" sz="4800" kern="1200" cap="all" dirty="0" smtClean="0">
                <a:ln w="3175" cmpd="sng">
                  <a:noFill/>
                </a:ln>
                <a:solidFill>
                  <a:schemeClr val="tx1"/>
                </a:solidFill>
                <a:effectLst/>
                <a:latin typeface="+mj-lt"/>
                <a:ea typeface="+mj-ea"/>
                <a:cs typeface="+mj-cs"/>
              </a:rPr>
              <a:t>تا بدين درجه سقوط كشيد، ايشان به خود حق مى‏دهند كه با خدا و اولياء او بجنگند و عهد بشكنند و هر چه اميالشان خواست بكنند، </a:t>
            </a:r>
            <a:endParaRPr lang="fa-IR" dirty="0"/>
          </a:p>
        </p:txBody>
      </p:sp>
      <p:sp>
        <p:nvSpPr>
          <p:cNvPr id="3" name="Content Placeholder 2"/>
          <p:cNvSpPr>
            <a:spLocks noGrp="1"/>
          </p:cNvSpPr>
          <p:nvPr>
            <p:ph idx="1"/>
          </p:nvPr>
        </p:nvSpPr>
        <p:spPr>
          <a:xfrm>
            <a:off x="684212" y="685800"/>
            <a:ext cx="8534400" cy="306421"/>
          </a:xfrm>
        </p:spPr>
        <p:txBody>
          <a:bodyPr>
            <a:normAutofit fontScale="85000" lnSpcReduction="20000"/>
          </a:bodyPr>
          <a:lstStyle/>
          <a:p>
            <a:endParaRPr lang="fa-IR"/>
          </a:p>
        </p:txBody>
      </p:sp>
    </p:spTree>
    <p:extLst>
      <p:ext uri="{BB962C8B-B14F-4D97-AF65-F5344CB8AC3E}">
        <p14:creationId xmlns:p14="http://schemas.microsoft.com/office/powerpoint/2010/main" val="2886227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875490"/>
            <a:ext cx="10619328" cy="5118910"/>
          </a:xfrm>
        </p:spPr>
        <p:txBody>
          <a:bodyPr>
            <a:normAutofit fontScale="90000"/>
          </a:bodyPr>
          <a:lstStyle/>
          <a:p>
            <a:pPr algn="ctr" rtl="1"/>
            <a:r>
              <a:rPr lang="fa-IR" sz="4800" kern="1200" cap="all" dirty="0" smtClean="0">
                <a:ln w="3175" cmpd="sng">
                  <a:noFill/>
                </a:ln>
                <a:solidFill>
                  <a:schemeClr val="tx1"/>
                </a:solidFill>
                <a:effectLst/>
                <a:latin typeface="+mj-lt"/>
                <a:ea typeface="+mj-ea"/>
                <a:cs typeface="+mj-cs"/>
              </a:rPr>
              <a:t>زيرا خود را </a:t>
            </a:r>
            <a:r>
              <a:rPr lang="fa-IR" sz="4800" kern="1200" cap="all" dirty="0" smtClean="0">
                <a:ln w="3175" cmpd="sng">
                  <a:noFill/>
                </a:ln>
                <a:solidFill>
                  <a:srgbClr val="FF0000"/>
                </a:solidFill>
                <a:effectLst/>
                <a:latin typeface="+mj-lt"/>
                <a:ea typeface="+mj-ea"/>
                <a:cs typeface="+mj-cs"/>
              </a:rPr>
              <a:t>پسران خدا </a:t>
            </a:r>
            <a:r>
              <a:rPr lang="fa-IR" sz="4800" kern="1200" cap="all" dirty="0" smtClean="0">
                <a:ln w="3175" cmpd="sng">
                  <a:noFill/>
                </a:ln>
                <a:solidFill>
                  <a:schemeClr val="tx1"/>
                </a:solidFill>
                <a:effectLst/>
                <a:latin typeface="+mj-lt"/>
                <a:ea typeface="+mj-ea"/>
                <a:cs typeface="+mj-cs"/>
              </a:rPr>
              <a:t>و ملّت برگزيده او مى‏شمارند و خود را برتر از حق و دين مى‏بينند، و حقّ تصرّف مطلق در هر چيز را دارند. و اين صفت هر كسى است كه به خود بزرگ‏بينى گرفتار است. </a:t>
            </a:r>
            <a:r>
              <a:rPr lang="fa-IR" sz="4800" kern="1200" cap="all" dirty="0" smtClean="0">
                <a:ln w="3175" cmpd="sng">
                  <a:noFill/>
                </a:ln>
                <a:solidFill>
                  <a:srgbClr val="FF0000"/>
                </a:solidFill>
                <a:effectLst/>
              </a:rPr>
              <a:t>آيا يهوديان ادّعا نمى‏كنند كه قوم برگزيده‏اند و تمام مردم براى خدمتگزارى آنان آفريده شده‏اند؟! </a:t>
            </a:r>
            <a:endParaRPr lang="fa-IR" dirty="0">
              <a:solidFill>
                <a:srgbClr val="FF0000"/>
              </a:solidFill>
            </a:endParaRPr>
          </a:p>
        </p:txBody>
      </p:sp>
      <p:sp>
        <p:nvSpPr>
          <p:cNvPr id="3" name="Content Placeholder 2"/>
          <p:cNvSpPr>
            <a:spLocks noGrp="1"/>
          </p:cNvSpPr>
          <p:nvPr>
            <p:ph idx="1"/>
          </p:nvPr>
        </p:nvSpPr>
        <p:spPr>
          <a:xfrm>
            <a:off x="684212" y="685800"/>
            <a:ext cx="8534400" cy="481519"/>
          </a:xfrm>
        </p:spPr>
        <p:txBody>
          <a:bodyPr/>
          <a:lstStyle/>
          <a:p>
            <a:endParaRPr lang="fa-IR" dirty="0"/>
          </a:p>
        </p:txBody>
      </p:sp>
    </p:spTree>
    <p:extLst>
      <p:ext uri="{BB962C8B-B14F-4D97-AF65-F5344CB8AC3E}">
        <p14:creationId xmlns:p14="http://schemas.microsoft.com/office/powerpoint/2010/main" val="2622741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011678"/>
            <a:ext cx="10638784" cy="4982722"/>
          </a:xfrm>
        </p:spPr>
        <p:txBody>
          <a:bodyPr>
            <a:normAutofit/>
          </a:bodyPr>
          <a:lstStyle/>
          <a:p>
            <a:pPr algn="ctr" rtl="1"/>
            <a:r>
              <a:rPr lang="fa-IR" sz="4800" kern="1200" cap="all" dirty="0" smtClean="0">
                <a:ln w="3175" cmpd="sng">
                  <a:noFill/>
                </a:ln>
                <a:solidFill>
                  <a:schemeClr val="tx1"/>
                </a:solidFill>
                <a:effectLst/>
                <a:latin typeface="+mj-lt"/>
                <a:ea typeface="+mj-ea"/>
                <a:cs typeface="+mj-cs"/>
              </a:rPr>
              <a:t>وانگهى آيا آنها نيستند كه گفتند:</a:t>
            </a:r>
            <a:r>
              <a:rPr lang="fa-IR" sz="4800" kern="1200" cap="all" dirty="0" smtClean="0">
                <a:ln w="3175" cmpd="sng">
                  <a:noFill/>
                </a:ln>
                <a:solidFill>
                  <a:srgbClr val="FF0000"/>
                </a:solidFill>
                <a:effectLst/>
                <a:latin typeface="+mj-lt"/>
                <a:ea typeface="+mj-ea"/>
                <a:cs typeface="+mj-cs"/>
              </a:rPr>
              <a:t> «لَيْسَ عَلَيْنا فِي الْأُمِّيِّينَ سَبِيلٌ « </a:t>
            </a:r>
            <a:r>
              <a:rPr lang="fa-IR" sz="4800" kern="1200" cap="all" dirty="0" smtClean="0">
                <a:ln w="3175" cmpd="sng">
                  <a:noFill/>
                </a:ln>
                <a:solidFill>
                  <a:schemeClr val="tx1"/>
                </a:solidFill>
                <a:effectLst/>
                <a:latin typeface="+mj-lt"/>
                <a:ea typeface="+mj-ea"/>
                <a:cs typeface="+mj-cs"/>
              </a:rPr>
              <a:t>آل عمران/ 75.»- راه اعتراض غير اهل تورات بر ما بسته است»؟ بلى. ولى آيا مى‏توانند با قوانين و اراده خدا رويارويى كنند؟</a:t>
            </a:r>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هرگز ...</a:t>
            </a:r>
            <a:endParaRPr lang="fa-IR" dirty="0"/>
          </a:p>
        </p:txBody>
      </p:sp>
      <p:sp>
        <p:nvSpPr>
          <p:cNvPr id="3" name="Content Placeholder 2"/>
          <p:cNvSpPr>
            <a:spLocks noGrp="1"/>
          </p:cNvSpPr>
          <p:nvPr>
            <p:ph idx="1"/>
          </p:nvPr>
        </p:nvSpPr>
        <p:spPr>
          <a:xfrm>
            <a:off x="684212" y="685800"/>
            <a:ext cx="8534400" cy="714983"/>
          </a:xfrm>
        </p:spPr>
        <p:txBody>
          <a:bodyPr/>
          <a:lstStyle/>
          <a:p>
            <a:endParaRPr lang="fa-IR" dirty="0"/>
          </a:p>
        </p:txBody>
      </p:sp>
    </p:spTree>
    <p:extLst>
      <p:ext uri="{BB962C8B-B14F-4D97-AF65-F5344CB8AC3E}">
        <p14:creationId xmlns:p14="http://schemas.microsoft.com/office/powerpoint/2010/main" val="730945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505838"/>
            <a:ext cx="10716605" cy="5875507"/>
          </a:xfrm>
        </p:spPr>
        <p:txBody>
          <a:bodyPr>
            <a:normAutofit/>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 </a:t>
            </a:r>
            <a:r>
              <a:rPr lang="fa-IR" sz="4800" kern="1200" cap="all" dirty="0" smtClean="0">
                <a:ln w="3175" cmpd="sng">
                  <a:noFill/>
                </a:ln>
                <a:solidFill>
                  <a:srgbClr val="FF0000"/>
                </a:solidFill>
                <a:effectLst/>
                <a:latin typeface="+mj-lt"/>
                <a:ea typeface="+mj-ea"/>
                <a:cs typeface="+mj-cs"/>
              </a:rPr>
              <a:t>«وَ مَنْ يُشَاقِّ اللَّهَ فَإِنَّ اللَّهَ شَدِيدُ الْعِقابِ- </a:t>
            </a:r>
            <a:r>
              <a:rPr lang="fa-IR" sz="4800" kern="1200" cap="all" dirty="0" smtClean="0">
                <a:ln w="3175" cmpd="sng">
                  <a:noFill/>
                </a:ln>
                <a:solidFill>
                  <a:schemeClr val="tx1"/>
                </a:solidFill>
                <a:effectLst/>
                <a:latin typeface="+mj-lt"/>
                <a:ea typeface="+mj-ea"/>
                <a:cs typeface="+mj-cs"/>
              </a:rPr>
              <a:t>و هر كه با خدا بستيزد بداند كه خدا به سختى كيفر مى‏دهد،» و نگفته است </a:t>
            </a:r>
            <a:r>
              <a:rPr lang="fa-IR" sz="4800" kern="1200" cap="all" dirty="0" smtClean="0">
                <a:ln w="3175" cmpd="sng">
                  <a:noFill/>
                </a:ln>
                <a:solidFill>
                  <a:srgbClr val="FF0000"/>
                </a:solidFill>
                <a:effectLst/>
                <a:latin typeface="+mj-lt"/>
                <a:ea typeface="+mj-ea"/>
                <a:cs typeface="+mj-cs"/>
              </a:rPr>
              <a:t>«العذاب»، </a:t>
            </a:r>
            <a:r>
              <a:rPr lang="fa-IR" sz="4800" kern="1200" cap="all" dirty="0" smtClean="0">
                <a:ln w="3175" cmpd="sng">
                  <a:noFill/>
                </a:ln>
                <a:solidFill>
                  <a:schemeClr val="tx1"/>
                </a:solidFill>
                <a:effectLst/>
                <a:latin typeface="+mj-lt"/>
                <a:ea typeface="+mj-ea"/>
                <a:cs typeface="+mj-cs"/>
              </a:rPr>
              <a:t>زيرا كلمه </a:t>
            </a:r>
            <a:r>
              <a:rPr lang="fa-IR" sz="4800" kern="1200" cap="all" dirty="0" smtClean="0">
                <a:ln w="3175" cmpd="sng">
                  <a:noFill/>
                </a:ln>
                <a:solidFill>
                  <a:srgbClr val="FF0000"/>
                </a:solidFill>
                <a:effectLst/>
                <a:latin typeface="+mj-lt"/>
                <a:ea typeface="+mj-ea"/>
                <a:cs typeface="+mj-cs"/>
              </a:rPr>
              <a:t>«عقاب- كيفر» </a:t>
            </a:r>
            <a:r>
              <a:rPr lang="fa-IR" sz="4800" kern="1200" cap="all" dirty="0" smtClean="0">
                <a:ln w="3175" cmpd="sng">
                  <a:noFill/>
                </a:ln>
                <a:solidFill>
                  <a:schemeClr val="tx1"/>
                </a:solidFill>
                <a:effectLst/>
                <a:latin typeface="+mj-lt"/>
                <a:ea typeface="+mj-ea"/>
                <a:cs typeface="+mj-cs"/>
              </a:rPr>
              <a:t>شامل معنى عذاب و جزا با هم است و در اينجا مناسبتر بوده است. </a:t>
            </a:r>
            <a:endParaRPr lang="fa-IR" dirty="0"/>
          </a:p>
        </p:txBody>
      </p:sp>
      <p:sp>
        <p:nvSpPr>
          <p:cNvPr id="3" name="Content Placeholder 2"/>
          <p:cNvSpPr>
            <a:spLocks noGrp="1"/>
          </p:cNvSpPr>
          <p:nvPr>
            <p:ph idx="1"/>
          </p:nvPr>
        </p:nvSpPr>
        <p:spPr>
          <a:xfrm>
            <a:off x="684212" y="685801"/>
            <a:ext cx="8534400" cy="53502"/>
          </a:xfrm>
        </p:spPr>
        <p:txBody>
          <a:bodyPr>
            <a:normAutofit fontScale="25000" lnSpcReduction="20000"/>
          </a:bodyPr>
          <a:lstStyle/>
          <a:p>
            <a:endParaRPr lang="fa-IR" dirty="0"/>
          </a:p>
        </p:txBody>
      </p:sp>
    </p:spTree>
    <p:extLst>
      <p:ext uri="{BB962C8B-B14F-4D97-AF65-F5344CB8AC3E}">
        <p14:creationId xmlns:p14="http://schemas.microsoft.com/office/powerpoint/2010/main" val="1215062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25294"/>
            <a:ext cx="10677694" cy="5469105"/>
          </a:xfrm>
        </p:spPr>
        <p:txBody>
          <a:bodyPr>
            <a:normAutofit/>
          </a:bodyPr>
          <a:lstStyle/>
          <a:p>
            <a:pPr algn="ctr" rtl="1"/>
            <a:r>
              <a:rPr lang="fa-IR" sz="4800" kern="1200" cap="all" dirty="0" smtClean="0">
                <a:ln w="3175" cmpd="sng">
                  <a:noFill/>
                </a:ln>
                <a:solidFill>
                  <a:schemeClr val="tx1"/>
                </a:solidFill>
                <a:effectLst/>
                <a:latin typeface="+mj-lt"/>
                <a:ea typeface="+mj-ea"/>
                <a:cs typeface="+mj-cs"/>
              </a:rPr>
              <a:t>در اين آيه پرهيزى است براى هر كه با حق و مظاهر آن دشمنى مى‏ورزد، قطع نظر از صفت و پيوستگى و مذهب او، و اين عبارت از همان روز كه نازل شد هم چنان پرهيزى است براى هر كس كه نفسش او را به جنگ با خدا وا مى‏دارد،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49398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389106"/>
            <a:ext cx="11164077" cy="5605293"/>
          </a:xfrm>
        </p:spPr>
        <p:txBody>
          <a:bodyPr>
            <a:normAutofit fontScale="90000"/>
          </a:bodyPr>
          <a:lstStyle/>
          <a:p>
            <a:pPr algn="ctr" rtl="1"/>
            <a:r>
              <a:rPr lang="fa-IR" sz="4800" kern="1200" cap="all" dirty="0" smtClean="0">
                <a:ln w="3175" cmpd="sng">
                  <a:noFill/>
                </a:ln>
                <a:solidFill>
                  <a:schemeClr val="tx1"/>
                </a:solidFill>
                <a:effectLst/>
                <a:latin typeface="+mj-lt"/>
                <a:ea typeface="+mj-ea"/>
                <a:cs typeface="+mj-cs"/>
              </a:rPr>
              <a:t>و خداى تعالى گفته است: </a:t>
            </a:r>
            <a:r>
              <a:rPr lang="fa-IR" sz="4800" kern="1200" cap="all" dirty="0" smtClean="0">
                <a:ln w="3175" cmpd="sng">
                  <a:noFill/>
                </a:ln>
                <a:solidFill>
                  <a:srgbClr val="FF0000"/>
                </a:solidFill>
                <a:effectLst/>
                <a:latin typeface="+mj-lt"/>
                <a:ea typeface="+mj-ea"/>
                <a:cs typeface="+mj-cs"/>
              </a:rPr>
              <a:t>«ذلِكَ بِأَنَّهُمْ شَاقُّوا اللَّهَ وَ رَسُولَهُ- </a:t>
            </a:r>
            <a:r>
              <a:rPr lang="fa-IR" sz="4800" kern="1200" cap="all" dirty="0" smtClean="0">
                <a:ln w="3175" cmpd="sng">
                  <a:noFill/>
                </a:ln>
                <a:solidFill>
                  <a:schemeClr val="tx1"/>
                </a:solidFill>
                <a:effectLst/>
                <a:latin typeface="+mj-lt"/>
                <a:ea typeface="+mj-ea"/>
                <a:cs typeface="+mj-cs"/>
              </a:rPr>
              <a:t>و اين به كيفر آن بود كه با خدا و پيامبرش ستيزه كردند» و سپس گفت </a:t>
            </a:r>
            <a:r>
              <a:rPr lang="fa-IR" sz="4800" kern="1200" cap="all" dirty="0" smtClean="0">
                <a:ln w="3175" cmpd="sng">
                  <a:noFill/>
                </a:ln>
                <a:solidFill>
                  <a:srgbClr val="FF0000"/>
                </a:solidFill>
                <a:effectLst/>
                <a:latin typeface="+mj-lt"/>
                <a:ea typeface="+mj-ea"/>
                <a:cs typeface="+mj-cs"/>
              </a:rPr>
              <a:t>«وَ مَنْ يُشَاقِّ اللَّهَ-</a:t>
            </a:r>
            <a:r>
              <a:rPr lang="fa-IR" sz="4800" kern="1200" cap="all" dirty="0" smtClean="0">
                <a:ln w="3175" cmpd="sng">
                  <a:noFill/>
                </a:ln>
                <a:solidFill>
                  <a:schemeClr val="tx1"/>
                </a:solidFill>
                <a:effectLst/>
                <a:latin typeface="+mj-lt"/>
                <a:ea typeface="+mj-ea"/>
                <a:cs typeface="+mj-cs"/>
              </a:rPr>
              <a:t> و هر كه با خدا بستيزد» </a:t>
            </a:r>
            <a:r>
              <a:rPr lang="fa-IR" sz="4800" kern="1200" cap="all" dirty="0" smtClean="0">
                <a:ln w="3175" cmpd="sng">
                  <a:noFill/>
                </a:ln>
                <a:solidFill>
                  <a:srgbClr val="FF0000"/>
                </a:solidFill>
                <a:effectLst/>
                <a:latin typeface="+mj-lt"/>
                <a:ea typeface="+mj-ea"/>
                <a:cs typeface="+mj-cs"/>
              </a:rPr>
              <a:t>و نامى از «رسول» نياورد</a:t>
            </a:r>
            <a:r>
              <a:rPr lang="fa-IR" sz="4800" kern="1200" cap="all" dirty="0" smtClean="0">
                <a:ln w="3175" cmpd="sng">
                  <a:noFill/>
                </a:ln>
                <a:solidFill>
                  <a:schemeClr val="tx1"/>
                </a:solidFill>
                <a:effectLst/>
                <a:latin typeface="+mj-lt"/>
                <a:ea typeface="+mj-ea"/>
                <a:cs typeface="+mj-cs"/>
              </a:rPr>
              <a:t>، و اين ما را بدان رهنمون است كه </a:t>
            </a:r>
            <a:r>
              <a:rPr lang="fa-IR" sz="4800" kern="1200" cap="all" dirty="0" smtClean="0">
                <a:ln w="3175" cmpd="sng">
                  <a:noFill/>
                </a:ln>
                <a:solidFill>
                  <a:srgbClr val="0070C0"/>
                </a:solidFill>
                <a:effectLst/>
                <a:latin typeface="+mj-lt"/>
                <a:ea typeface="+mj-ea"/>
                <a:cs typeface="+mj-cs"/>
              </a:rPr>
              <a:t>1.پروردگار </a:t>
            </a:r>
            <a:r>
              <a:rPr lang="fa-IR" sz="4800" kern="1200" cap="all" dirty="0" smtClean="0">
                <a:ln w="3175" cmpd="sng">
                  <a:noFill/>
                </a:ln>
                <a:solidFill>
                  <a:srgbClr val="0070C0"/>
                </a:solidFill>
                <a:effectLst/>
                <a:latin typeface="+mj-lt"/>
                <a:ea typeface="+mj-ea"/>
                <a:cs typeface="+mj-cs"/>
              </a:rPr>
              <a:t>موضعگيرى منفى نسبت به رهبرى مكتبى را موضعگيرى عليه خود مى‏شمارد</a:t>
            </a:r>
            <a:r>
              <a:rPr lang="fa-IR" sz="4800" kern="1200" cap="all" dirty="0" smtClean="0">
                <a:ln w="3175" cmpd="sng">
                  <a:noFill/>
                </a:ln>
                <a:solidFill>
                  <a:srgbClr val="0070C0"/>
                </a:solidFill>
                <a:effectLst/>
                <a:latin typeface="+mj-lt"/>
                <a:ea typeface="+mj-ea"/>
                <a:cs typeface="+mj-cs"/>
              </a:rPr>
              <a:t>،</a:t>
            </a:r>
            <a:r>
              <a:rPr lang="fa-IR" sz="4800" kern="1200" cap="all" dirty="0" smtClean="0">
                <a:ln w="3175" cmpd="sng">
                  <a:noFill/>
                </a:ln>
                <a:solidFill>
                  <a:schemeClr val="tx1"/>
                </a:solidFill>
                <a:effectLst/>
                <a:latin typeface="+mj-lt"/>
                <a:ea typeface="+mj-ea"/>
                <a:cs typeface="+mj-cs"/>
              </a:rPr>
              <a:t/>
            </a:r>
            <a:br>
              <a:rPr lang="fa-IR" sz="4800" kern="1200" cap="all" dirty="0" smtClean="0">
                <a:ln w="3175" cmpd="sng">
                  <a:noFill/>
                </a:ln>
                <a:solidFill>
                  <a:schemeClr val="tx1"/>
                </a:solidFill>
                <a:effectLst/>
                <a:latin typeface="+mj-lt"/>
                <a:ea typeface="+mj-ea"/>
                <a:cs typeface="+mj-cs"/>
              </a:rPr>
            </a:br>
            <a:r>
              <a:rPr lang="fa-IR" sz="4800" kern="1200" cap="all" dirty="0" smtClean="0">
                <a:ln w="3175" cmpd="sng">
                  <a:noFill/>
                </a:ln>
                <a:solidFill>
                  <a:schemeClr val="tx1"/>
                </a:solidFill>
                <a:effectLst/>
                <a:latin typeface="+mj-lt"/>
                <a:ea typeface="+mj-ea"/>
                <a:cs typeface="+mj-cs"/>
              </a:rPr>
              <a:t> </a:t>
            </a:r>
            <a:r>
              <a:rPr lang="fa-IR" sz="4800" kern="1200" cap="all" dirty="0" smtClean="0">
                <a:ln w="3175" cmpd="sng">
                  <a:noFill/>
                </a:ln>
                <a:solidFill>
                  <a:srgbClr val="7030A0"/>
                </a:solidFill>
                <a:effectLst/>
                <a:latin typeface="+mj-lt"/>
                <a:ea typeface="+mj-ea"/>
                <a:cs typeface="+mj-cs"/>
              </a:rPr>
              <a:t>2.اينكه </a:t>
            </a:r>
            <a:r>
              <a:rPr lang="fa-IR" sz="4800" kern="1200" cap="all" dirty="0" smtClean="0">
                <a:ln w="3175" cmpd="sng">
                  <a:noFill/>
                </a:ln>
                <a:solidFill>
                  <a:srgbClr val="7030A0"/>
                </a:solidFill>
                <a:effectLst/>
              </a:rPr>
              <a:t>ما دشمنان خدا را از خلال موضعگيريهايشان نسبت به رهبرى مكتبى مى‏شناسيم.</a:t>
            </a:r>
            <a:endParaRPr lang="fa-IR" dirty="0">
              <a:solidFill>
                <a:srgbClr val="7030A0"/>
              </a:solidFill>
            </a:endParaRPr>
          </a:p>
        </p:txBody>
      </p:sp>
      <p:sp>
        <p:nvSpPr>
          <p:cNvPr id="3" name="Content Placeholder 2"/>
          <p:cNvSpPr>
            <a:spLocks noGrp="1"/>
          </p:cNvSpPr>
          <p:nvPr>
            <p:ph idx="1"/>
          </p:nvPr>
        </p:nvSpPr>
        <p:spPr>
          <a:xfrm>
            <a:off x="684212" y="685800"/>
            <a:ext cx="8534400" cy="442609"/>
          </a:xfrm>
        </p:spPr>
        <p:txBody>
          <a:bodyPr/>
          <a:lstStyle/>
          <a:p>
            <a:endParaRPr lang="fa-IR" dirty="0"/>
          </a:p>
        </p:txBody>
      </p:sp>
    </p:spTree>
    <p:extLst>
      <p:ext uri="{BB962C8B-B14F-4D97-AF65-F5344CB8AC3E}">
        <p14:creationId xmlns:p14="http://schemas.microsoft.com/office/powerpoint/2010/main" val="298349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47472"/>
            <a:ext cx="11066801" cy="5546927"/>
          </a:xfrm>
        </p:spPr>
        <p:txBody>
          <a:bodyPr>
            <a:normAutofit/>
          </a:bodyPr>
          <a:lstStyle/>
          <a:p>
            <a:pP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يهوديان به </a:t>
            </a:r>
            <a:r>
              <a:rPr lang="fa-IR" sz="4800" kern="1200" cap="all" dirty="0" smtClean="0">
                <a:ln w="3175" cmpd="sng">
                  <a:noFill/>
                </a:ln>
                <a:solidFill>
                  <a:srgbClr val="FF0000"/>
                </a:solidFill>
                <a:effectLst/>
                <a:latin typeface="+mj-lt"/>
                <a:ea typeface="+mj-ea"/>
                <a:cs typeface="+mj-cs"/>
              </a:rPr>
              <a:t>اذرعات شام، و به اريحا </a:t>
            </a:r>
            <a:r>
              <a:rPr lang="fa-IR" sz="4800" kern="1200" cap="all" dirty="0" smtClean="0">
                <a:ln w="3175" cmpd="sng">
                  <a:noFill/>
                </a:ln>
                <a:solidFill>
                  <a:schemeClr val="tx1"/>
                </a:solidFill>
                <a:effectLst/>
                <a:latin typeface="+mj-lt"/>
                <a:ea typeface="+mj-ea"/>
                <a:cs typeface="+mj-cs"/>
              </a:rPr>
              <a:t>رفتند، مگر دو خانواده از آنان يكى خانواده </a:t>
            </a:r>
            <a:r>
              <a:rPr lang="fa-IR" sz="4800" kern="1200" cap="all" dirty="0" smtClean="0">
                <a:ln w="3175" cmpd="sng">
                  <a:noFill/>
                </a:ln>
                <a:solidFill>
                  <a:srgbClr val="FF0000"/>
                </a:solidFill>
                <a:effectLst/>
                <a:latin typeface="+mj-lt"/>
                <a:ea typeface="+mj-ea"/>
                <a:cs typeface="+mj-cs"/>
              </a:rPr>
              <a:t>ابى الحقيق</a:t>
            </a:r>
            <a:r>
              <a:rPr lang="fa-IR" sz="4800" kern="1200" cap="all" dirty="0" smtClean="0">
                <a:ln w="3175" cmpd="sng">
                  <a:noFill/>
                </a:ln>
                <a:solidFill>
                  <a:schemeClr val="tx1"/>
                </a:solidFill>
                <a:effectLst/>
                <a:latin typeface="+mj-lt"/>
                <a:ea typeface="+mj-ea"/>
                <a:cs typeface="+mj-cs"/>
              </a:rPr>
              <a:t>، و يكى خانواده </a:t>
            </a:r>
            <a:r>
              <a:rPr lang="fa-IR" sz="4800" kern="1200" cap="all" dirty="0" smtClean="0">
                <a:ln w="3175" cmpd="sng">
                  <a:noFill/>
                </a:ln>
                <a:solidFill>
                  <a:srgbClr val="FF0000"/>
                </a:solidFill>
                <a:effectLst/>
                <a:latin typeface="+mj-lt"/>
                <a:ea typeface="+mj-ea"/>
                <a:cs typeface="+mj-cs"/>
              </a:rPr>
              <a:t>حى بن اخطب</a:t>
            </a:r>
            <a:r>
              <a:rPr lang="fa-IR" sz="4800" kern="1200" cap="all" dirty="0" smtClean="0">
                <a:ln w="3175" cmpd="sng">
                  <a:noFill/>
                </a:ln>
                <a:solidFill>
                  <a:schemeClr val="tx1"/>
                </a:solidFill>
                <a:effectLst/>
                <a:latin typeface="+mj-lt"/>
                <a:ea typeface="+mj-ea"/>
                <a:cs typeface="+mj-cs"/>
              </a:rPr>
              <a:t>، كه به </a:t>
            </a:r>
            <a:r>
              <a:rPr lang="fa-IR" sz="4800" kern="1200" cap="all" dirty="0" smtClean="0">
                <a:ln w="3175" cmpd="sng">
                  <a:noFill/>
                </a:ln>
                <a:solidFill>
                  <a:srgbClr val="FF0000"/>
                </a:solidFill>
                <a:effectLst/>
                <a:latin typeface="+mj-lt"/>
                <a:ea typeface="+mj-ea"/>
                <a:cs typeface="+mj-cs"/>
              </a:rPr>
              <a:t>خيبر</a:t>
            </a:r>
            <a:r>
              <a:rPr lang="fa-IR" sz="4800" kern="1200" cap="all" dirty="0" smtClean="0">
                <a:ln w="3175" cmpd="sng">
                  <a:noFill/>
                </a:ln>
                <a:solidFill>
                  <a:schemeClr val="tx1"/>
                </a:solidFill>
                <a:effectLst/>
                <a:latin typeface="+mj-lt"/>
                <a:ea typeface="+mj-ea"/>
                <a:cs typeface="+mj-cs"/>
              </a:rPr>
              <a:t> رفتند. و طايفه‏اى هم خود را به </a:t>
            </a:r>
            <a:r>
              <a:rPr lang="fa-IR" sz="4800" kern="1200" cap="all" dirty="0" smtClean="0">
                <a:ln w="3175" cmpd="sng">
                  <a:noFill/>
                </a:ln>
                <a:solidFill>
                  <a:srgbClr val="FF0000"/>
                </a:solidFill>
                <a:effectLst/>
                <a:latin typeface="+mj-lt"/>
                <a:ea typeface="+mj-ea"/>
                <a:cs typeface="+mj-cs"/>
              </a:rPr>
              <a:t>حيره</a:t>
            </a:r>
            <a:r>
              <a:rPr lang="fa-IR" sz="4800" kern="1200" cap="all" dirty="0" smtClean="0">
                <a:ln w="3175" cmpd="sng">
                  <a:noFill/>
                </a:ln>
                <a:solidFill>
                  <a:schemeClr val="tx1"/>
                </a:solidFill>
                <a:effectLst/>
                <a:latin typeface="+mj-lt"/>
                <a:ea typeface="+mj-ea"/>
                <a:cs typeface="+mj-cs"/>
              </a:rPr>
              <a:t> رساندند </a:t>
            </a:r>
            <a:r>
              <a:rPr lang="fa-IR" sz="4800" kern="1200" cap="all" dirty="0" smtClean="0">
                <a:ln w="3175" cmpd="sng">
                  <a:noFill/>
                </a:ln>
                <a:solidFill>
                  <a:schemeClr val="tx1"/>
                </a:solidFill>
                <a:effectLst/>
                <a:latin typeface="+mj-lt"/>
                <a:ea typeface="+mj-ea"/>
                <a:cs typeface="+mj-cs"/>
              </a:rPr>
              <a:t/>
            </a:r>
            <a:br>
              <a:rPr lang="fa-IR" sz="4800" kern="1200" cap="all" dirty="0" smtClean="0">
                <a:ln w="3175" cmpd="sng">
                  <a:noFill/>
                </a:ln>
                <a:solidFill>
                  <a:schemeClr val="tx1"/>
                </a:solidFill>
                <a:effectLst/>
                <a:latin typeface="+mj-lt"/>
                <a:ea typeface="+mj-ea"/>
                <a:cs typeface="+mj-cs"/>
              </a:rPr>
            </a:br>
            <a:r>
              <a:rPr lang="fa-IR" sz="4800" kern="1200" cap="all" dirty="0" smtClean="0">
                <a:ln w="3175" cmpd="sng">
                  <a:noFill/>
                </a:ln>
                <a:solidFill>
                  <a:schemeClr val="tx1"/>
                </a:solidFill>
                <a:effectLst/>
                <a:latin typeface="+mj-lt"/>
                <a:ea typeface="+mj-ea"/>
                <a:cs typeface="+mj-cs"/>
              </a:rPr>
              <a:t>« </a:t>
            </a:r>
            <a:r>
              <a:rPr lang="fa-IR" sz="4800" kern="1200" cap="all" dirty="0" smtClean="0">
                <a:ln w="3175" cmpd="sng">
                  <a:noFill/>
                </a:ln>
                <a:solidFill>
                  <a:schemeClr val="tx1"/>
                </a:solidFill>
                <a:effectLst/>
                <a:latin typeface="+mj-lt"/>
                <a:ea typeface="+mj-ea"/>
                <a:cs typeface="+mj-cs"/>
              </a:rPr>
              <a:t>مجمع البيان، ج 9، ص 257 و 258.</a:t>
            </a:r>
            <a:endParaRPr lang="fa-IR" dirty="0"/>
          </a:p>
        </p:txBody>
      </p:sp>
      <p:sp>
        <p:nvSpPr>
          <p:cNvPr id="3" name="Content Placeholder 2"/>
          <p:cNvSpPr>
            <a:spLocks noGrp="1"/>
          </p:cNvSpPr>
          <p:nvPr>
            <p:ph idx="1"/>
          </p:nvPr>
        </p:nvSpPr>
        <p:spPr>
          <a:xfrm>
            <a:off x="684212" y="685801"/>
            <a:ext cx="8534400" cy="695528"/>
          </a:xfrm>
        </p:spPr>
        <p:txBody>
          <a:bodyPr/>
          <a:lstStyle/>
          <a:p>
            <a:endParaRPr lang="fa-IR" dirty="0"/>
          </a:p>
        </p:txBody>
      </p:sp>
    </p:spTree>
    <p:extLst>
      <p:ext uri="{BB962C8B-B14F-4D97-AF65-F5344CB8AC3E}">
        <p14:creationId xmlns:p14="http://schemas.microsoft.com/office/powerpoint/2010/main" val="2777392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69652"/>
            <a:ext cx="10969524" cy="5624748"/>
          </a:xfrm>
        </p:spPr>
        <p:txBody>
          <a:bodyPr>
            <a:normAutofit fontScale="90000"/>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خداوند </a:t>
            </a:r>
            <a:r>
              <a:rPr lang="fa-IR" sz="4800" kern="1200" cap="all" dirty="0" smtClean="0">
                <a:ln w="3175" cmpd="sng">
                  <a:noFill/>
                </a:ln>
                <a:solidFill>
                  <a:schemeClr val="tx1"/>
                </a:solidFill>
                <a:effectLst/>
                <a:latin typeface="+mj-lt"/>
                <a:ea typeface="+mj-ea"/>
                <a:cs typeface="+mj-cs"/>
              </a:rPr>
              <a:t>اين حقيقت را پيش مى‏كشد كه تبعيد نتيجه ستيزه يهوديان با خدا و پيامبرش بود، و تأكيد بر كيفر سخت را كه هر ستيزنده‏اى با ذات سبحان او بدان دچار خواهد شد، به عنوان مقدمه‏اى براى </a:t>
            </a:r>
            <a:r>
              <a:rPr lang="fa-IR" sz="4800" kern="1200" cap="all" dirty="0" smtClean="0">
                <a:ln w="3175" cmpd="sng">
                  <a:noFill/>
                </a:ln>
                <a:solidFill>
                  <a:srgbClr val="7030A0"/>
                </a:solidFill>
                <a:effectLst/>
                <a:latin typeface="+mj-lt"/>
                <a:ea typeface="+mj-ea"/>
                <a:cs typeface="+mj-cs"/>
              </a:rPr>
              <a:t>رفع دو شبهه‏اى </a:t>
            </a:r>
            <a:r>
              <a:rPr lang="fa-IR" sz="4800" kern="1200" cap="all" dirty="0" smtClean="0">
                <a:ln w="3175" cmpd="sng">
                  <a:noFill/>
                </a:ln>
                <a:solidFill>
                  <a:schemeClr val="tx1"/>
                </a:solidFill>
                <a:effectLst/>
                <a:latin typeface="+mj-lt"/>
                <a:ea typeface="+mj-ea"/>
                <a:cs typeface="+mj-cs"/>
              </a:rPr>
              <a:t>مى‏آورد كه يهوديان و منافقان در پيرامون پيامبر (صلّى اللَّه عليه و آله) برانگيخته بودند </a:t>
            </a:r>
            <a:endParaRPr lang="fa-IR" dirty="0"/>
          </a:p>
        </p:txBody>
      </p:sp>
      <p:sp>
        <p:nvSpPr>
          <p:cNvPr id="3" name="Content Placeholder 2"/>
          <p:cNvSpPr>
            <a:spLocks noGrp="1"/>
          </p:cNvSpPr>
          <p:nvPr>
            <p:ph idx="1"/>
          </p:nvPr>
        </p:nvSpPr>
        <p:spPr>
          <a:xfrm>
            <a:off x="684212" y="685800"/>
            <a:ext cx="8534400" cy="539885"/>
          </a:xfrm>
        </p:spPr>
        <p:txBody>
          <a:bodyPr/>
          <a:lstStyle/>
          <a:p>
            <a:endParaRPr lang="fa-IR" dirty="0"/>
          </a:p>
        </p:txBody>
      </p:sp>
    </p:spTree>
    <p:extLst>
      <p:ext uri="{BB962C8B-B14F-4D97-AF65-F5344CB8AC3E}">
        <p14:creationId xmlns:p14="http://schemas.microsoft.com/office/powerpoint/2010/main" val="1466921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11027890" cy="5308599"/>
          </a:xfrm>
        </p:spPr>
        <p:txBody>
          <a:bodyPr>
            <a:normAutofit fontScale="90000"/>
          </a:bodyPr>
          <a:lstStyle/>
          <a:p>
            <a:pPr algn="ctr" rtl="1"/>
            <a:r>
              <a:rPr lang="fa-IR" sz="4800" kern="1200" cap="all" dirty="0" smtClean="0">
                <a:ln w="3175" cmpd="sng">
                  <a:noFill/>
                </a:ln>
                <a:solidFill>
                  <a:schemeClr val="tx1"/>
                </a:solidFill>
                <a:effectLst/>
                <a:latin typeface="+mj-lt"/>
                <a:ea typeface="+mj-ea"/>
                <a:cs typeface="+mj-cs"/>
              </a:rPr>
              <a:t> آن دو </a:t>
            </a:r>
            <a:r>
              <a:rPr lang="fa-IR" sz="4800" kern="1200" cap="all" dirty="0" smtClean="0">
                <a:ln w="3175" cmpd="sng">
                  <a:noFill/>
                </a:ln>
                <a:solidFill>
                  <a:schemeClr val="tx1"/>
                </a:solidFill>
                <a:effectLst/>
                <a:latin typeface="+mj-lt"/>
                <a:ea typeface="+mj-ea"/>
                <a:cs typeface="+mj-cs"/>
              </a:rPr>
              <a:t>شبهه </a:t>
            </a:r>
            <a:r>
              <a:rPr lang="fa-IR" sz="4800" kern="1200" cap="all" dirty="0" smtClean="0">
                <a:ln w="3175" cmpd="sng">
                  <a:noFill/>
                </a:ln>
                <a:solidFill>
                  <a:srgbClr val="7030A0"/>
                </a:solidFill>
                <a:effectLst/>
                <a:latin typeface="+mj-lt"/>
                <a:ea typeface="+mj-ea"/>
                <a:cs typeface="+mj-cs"/>
              </a:rPr>
              <a:t>عبارت </a:t>
            </a:r>
            <a:r>
              <a:rPr lang="fa-IR" sz="4800" kern="1200" cap="all" dirty="0" smtClean="0">
                <a:ln w="3175" cmpd="sng">
                  <a:noFill/>
                </a:ln>
                <a:solidFill>
                  <a:srgbClr val="7030A0"/>
                </a:solidFill>
                <a:effectLst/>
                <a:latin typeface="+mj-lt"/>
                <a:ea typeface="+mj-ea"/>
                <a:cs typeface="+mj-cs"/>
              </a:rPr>
              <a:t>بودند از بريدن درختان خرما </a:t>
            </a:r>
            <a:r>
              <a:rPr lang="fa-IR" sz="4800" kern="1200" cap="all" dirty="0" smtClean="0">
                <a:ln w="3175" cmpd="sng">
                  <a:noFill/>
                </a:ln>
                <a:solidFill>
                  <a:schemeClr val="tx1"/>
                </a:solidFill>
                <a:effectLst/>
                <a:latin typeface="+mj-lt"/>
                <a:ea typeface="+mj-ea"/>
                <a:cs typeface="+mj-cs"/>
              </a:rPr>
              <a:t>و </a:t>
            </a:r>
            <a:r>
              <a:rPr lang="fa-IR" sz="4800" kern="1200" cap="all" dirty="0" smtClean="0">
                <a:ln w="3175" cmpd="sng">
                  <a:noFill/>
                </a:ln>
                <a:solidFill>
                  <a:srgbClr val="0070C0"/>
                </a:solidFill>
                <a:effectLst/>
                <a:latin typeface="+mj-lt"/>
                <a:ea typeface="+mj-ea"/>
                <a:cs typeface="+mj-cs"/>
              </a:rPr>
              <a:t>تقسيم فى‏ء (غنيمت جنگى)، </a:t>
            </a:r>
            <a:r>
              <a:rPr lang="fa-IR" sz="4800" kern="1200" cap="all" dirty="0" smtClean="0">
                <a:ln w="3175" cmpd="sng">
                  <a:noFill/>
                </a:ln>
                <a:solidFill>
                  <a:schemeClr val="tx1"/>
                </a:solidFill>
                <a:effectLst/>
                <a:latin typeface="+mj-lt"/>
                <a:ea typeface="+mj-ea"/>
                <a:cs typeface="+mj-cs"/>
              </a:rPr>
              <a:t>و اين بيان براى آن آمده است كه مؤمنان عليه تبليغات گمراه كننده مجهّز باشند و بدانند كه آن ستيزه منحصر به يهوديان نبوده و جنگ با خدا نيز تنها با بركشيدن شمشير (و توسّل به سلاح) نيست بلكه شك كردن در رهبرى پيامبر و عقب ماندن از فرمانبردارى او ستيزه‏اى ديگر است كه مرتكب آن مستحق كيفر شديد است هم چنان كه يهوديان سزاوار آن شدند.</a:t>
            </a:r>
            <a:endParaRPr lang="fa-IR" dirty="0"/>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3361479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389106"/>
            <a:ext cx="10950069" cy="5605293"/>
          </a:xfrm>
        </p:spPr>
        <p:txBody>
          <a:bodyPr>
            <a:normAutofit fontScale="90000"/>
          </a:bodyPr>
          <a:lstStyle/>
          <a:p>
            <a:pP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يهوديان پس از آن كه پيامبر فرمان بريدن درختان خرما را داد كوشيدند تا از اين رويداد براى به شك انداختن مؤمنان در رهبرى او (صلّى اللَّه عليه و آله) بهره بردارى كنند، از اين رو گفتند: گناه درخت چيست؟ در حال يكه خود ادّعا مى‏كنيد كه اصلاح كنندگانيد!، </a:t>
            </a:r>
            <a:r>
              <a:rPr lang="fa-IR" sz="4800" kern="1200" cap="all" dirty="0" smtClean="0">
                <a:ln w="3175" cmpd="sng">
                  <a:noFill/>
                </a:ln>
                <a:solidFill>
                  <a:schemeClr val="tx1"/>
                </a:solidFill>
                <a:effectLst/>
                <a:latin typeface="+mj-lt"/>
                <a:ea typeface="+mj-ea"/>
                <a:cs typeface="+mj-cs"/>
              </a:rPr>
              <a:t/>
            </a:r>
            <a:br>
              <a:rPr lang="fa-IR" sz="4800" kern="1200" cap="all" dirty="0" smtClean="0">
                <a:ln w="3175" cmpd="sng">
                  <a:noFill/>
                </a:ln>
                <a:solidFill>
                  <a:schemeClr val="tx1"/>
                </a:solidFill>
                <a:effectLst/>
                <a:latin typeface="+mj-lt"/>
                <a:ea typeface="+mj-ea"/>
                <a:cs typeface="+mj-cs"/>
              </a:rPr>
            </a:br>
            <a:r>
              <a:rPr lang="fa-IR" sz="4800" kern="1200" cap="all" dirty="0" smtClean="0">
                <a:ln w="3175" cmpd="sng">
                  <a:noFill/>
                </a:ln>
                <a:solidFill>
                  <a:schemeClr val="tx1"/>
                </a:solidFill>
                <a:effectLst/>
                <a:latin typeface="+mj-lt"/>
                <a:ea typeface="+mj-ea"/>
                <a:cs typeface="+mj-cs"/>
              </a:rPr>
              <a:t>« </a:t>
            </a:r>
            <a:r>
              <a:rPr lang="fa-IR" sz="4800" kern="1200" cap="all" dirty="0" smtClean="0">
                <a:ln w="3175" cmpd="sng">
                  <a:noFill/>
                </a:ln>
                <a:solidFill>
                  <a:schemeClr val="tx1"/>
                </a:solidFill>
                <a:effectLst/>
                <a:latin typeface="+mj-lt"/>
                <a:ea typeface="+mj-ea"/>
                <a:cs typeface="+mj-cs"/>
              </a:rPr>
              <a:t>الدرّ المنثور، ج 6، ص 187.»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871050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330740"/>
            <a:ext cx="11008435" cy="5663659"/>
          </a:xfrm>
        </p:spPr>
        <p:txBody>
          <a:bodyPr>
            <a:normAutofit/>
          </a:bodyPr>
          <a:lstStyle/>
          <a:p>
            <a:pPr algn="ctr" rtl="1"/>
            <a:r>
              <a:rPr lang="fa-IR" sz="4800" kern="1200" cap="all" dirty="0" smtClean="0">
                <a:ln w="3175" cmpd="sng">
                  <a:noFill/>
                </a:ln>
                <a:solidFill>
                  <a:schemeClr val="tx1"/>
                </a:solidFill>
                <a:effectLst/>
                <a:latin typeface="+mj-lt"/>
                <a:ea typeface="+mj-ea"/>
                <a:cs typeface="+mj-cs"/>
              </a:rPr>
              <a:t>و زبانهاى منافقان هراسيده بكار افتاد تا اين شايعه را در صفوف مؤمنان بپراكند، از اين رو </a:t>
            </a:r>
            <a:r>
              <a:rPr lang="fa-IR" sz="4800" kern="1200" cap="all" dirty="0" smtClean="0">
                <a:ln w="3175" cmpd="sng">
                  <a:noFill/>
                </a:ln>
                <a:solidFill>
                  <a:srgbClr val="FF0000"/>
                </a:solidFill>
                <a:effectLst/>
                <a:latin typeface="+mj-lt"/>
                <a:ea typeface="+mj-ea"/>
                <a:cs typeface="+mj-cs"/>
              </a:rPr>
              <a:t>وحى اين شبهه را از ميان برد</a:t>
            </a:r>
            <a:r>
              <a:rPr lang="fa-IR" sz="4800" kern="1200" cap="all" dirty="0" smtClean="0">
                <a:ln w="3175" cmpd="sng">
                  <a:noFill/>
                </a:ln>
                <a:solidFill>
                  <a:schemeClr val="tx1"/>
                </a:solidFill>
                <a:effectLst/>
                <a:latin typeface="+mj-lt"/>
                <a:ea typeface="+mj-ea"/>
                <a:cs typeface="+mj-cs"/>
              </a:rPr>
              <a:t> و شايعات منافقان را بدين گونه رد كرد كه تأكيد نمود تصميم‏گيرى در اين قضيّه از جانب پيامبر و به ميل او نبود </a:t>
            </a:r>
            <a:r>
              <a:rPr lang="fa-IR" sz="4800" kern="1200" cap="all" dirty="0" smtClean="0">
                <a:ln w="3175" cmpd="sng">
                  <a:noFill/>
                </a:ln>
                <a:solidFill>
                  <a:srgbClr val="FF0000"/>
                </a:solidFill>
                <a:effectLst/>
              </a:rPr>
              <a:t>بلكه امر خداى سبحان بوده است.</a:t>
            </a:r>
            <a:endParaRPr lang="fa-IR" dirty="0">
              <a:solidFill>
                <a:srgbClr val="FF0000"/>
              </a:solidFill>
            </a:endParaRPr>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3502989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86384"/>
            <a:ext cx="10697150" cy="5508016"/>
          </a:xfrm>
        </p:spPr>
        <p:txBody>
          <a:bodyPr>
            <a:normAutofit/>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 </a:t>
            </a:r>
            <a:r>
              <a:rPr lang="fa-IR" sz="4800" kern="1200" cap="all" dirty="0" smtClean="0">
                <a:ln w="3175" cmpd="sng">
                  <a:noFill/>
                </a:ln>
                <a:solidFill>
                  <a:srgbClr val="FF0000"/>
                </a:solidFill>
                <a:effectLst/>
                <a:latin typeface="+mj-lt"/>
                <a:ea typeface="+mj-ea"/>
                <a:cs typeface="+mj-cs"/>
              </a:rPr>
              <a:t>«ما قَطَعْتُمْ مِنْ لِينَةٍ أَوْ تَرَكْتُمُوها قائِمَةً عَلى‏ أُصُولِها فَبِإِذْنِ اللَّهِ- </a:t>
            </a:r>
            <a:r>
              <a:rPr lang="fa-IR" sz="4800" kern="1200" cap="all" dirty="0" smtClean="0">
                <a:ln w="3175" cmpd="sng">
                  <a:noFill/>
                </a:ln>
                <a:solidFill>
                  <a:schemeClr val="tx1"/>
                </a:solidFill>
                <a:effectLst/>
                <a:latin typeface="+mj-lt"/>
                <a:ea typeface="+mj-ea"/>
                <a:cs typeface="+mj-cs"/>
              </a:rPr>
              <a:t>هر خرما بنى را كه بريديد يا آن را بر ريشه‏هايش باقى نهاديد، به فرمان خدا بود.»</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525269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25294"/>
            <a:ext cx="10930614" cy="5469105"/>
          </a:xfrm>
        </p:spPr>
        <p:txBody>
          <a:bodyPr>
            <a:normAutofit fontScale="90000"/>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لينه هر درخت خرمايى است كه به ثمر رسيده باشد، و گفته‏اند: نام بهترين نوع خرما در مدينه است و درخت آن را نيز لينه نامند. پس پيامبر در آن هنگام به فرمان و حكم خدا رفتار مى‏كرد و در نتيجه مؤمنان اوامر او را عملى نمى‏كردند و از او فرمان نمى‏بردند بلكه اراده خدا را به مرحله اجرا درمى‏آوردند و احكام و قوانين او را به جريان مى‏انداختند، پس موجبى نداشت كه بدان شبهه‏ها و شايعات گوش فرا دهند، </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613110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875490"/>
            <a:ext cx="10988979" cy="5118910"/>
          </a:xfrm>
        </p:spPr>
        <p:txBody>
          <a:bodyPr>
            <a:normAutofit fontScale="90000"/>
          </a:bodyPr>
          <a:lstStyle/>
          <a:p>
            <a:pPr algn="ctr" rtl="1"/>
            <a:r>
              <a:rPr lang="fa-IR" sz="4800" kern="1200" cap="all" dirty="0" smtClean="0">
                <a:ln w="3175" cmpd="sng">
                  <a:noFill/>
                </a:ln>
                <a:solidFill>
                  <a:schemeClr val="tx1"/>
                </a:solidFill>
                <a:effectLst/>
                <a:latin typeface="+mj-lt"/>
                <a:ea typeface="+mj-ea"/>
                <a:cs typeface="+mj-cs"/>
              </a:rPr>
              <a:t>زيرا اين كار انسان را به ستيزه با خدا و پيامبر او مى‏گماشت، وانگهى اين</a:t>
            </a:r>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 قرار در خلأ و بيهوده انجام نمى‏يافت، بلكه بر سوابق و هدفهايى متّكى بود كه مهمترين آنها كيفر مناسب براى دشمنان خدا بود.</a:t>
            </a:r>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 </a:t>
            </a:r>
            <a:r>
              <a:rPr lang="fa-IR" sz="4800" kern="1200" cap="all" dirty="0" smtClean="0">
                <a:ln w="3175" cmpd="sng">
                  <a:noFill/>
                </a:ln>
                <a:solidFill>
                  <a:srgbClr val="FF0000"/>
                </a:solidFill>
                <a:effectLst/>
                <a:latin typeface="+mj-lt"/>
                <a:ea typeface="+mj-ea"/>
                <a:cs typeface="+mj-cs"/>
              </a:rPr>
              <a:t>«وَ لِيُخْزِيَ الْفاسِقِينَ- </a:t>
            </a:r>
            <a:r>
              <a:rPr lang="fa-IR" sz="4800" kern="1200" cap="all" dirty="0" smtClean="0">
                <a:ln w="3175" cmpd="sng">
                  <a:noFill/>
                </a:ln>
                <a:solidFill>
                  <a:schemeClr val="tx1"/>
                </a:solidFill>
                <a:effectLst/>
                <a:latin typeface="+mj-lt"/>
                <a:ea typeface="+mj-ea"/>
                <a:cs typeface="+mj-cs"/>
              </a:rPr>
              <a:t>تا نافرمانان خوار گردند.»</a:t>
            </a:r>
            <a:endParaRPr lang="en-US" sz="4800" kern="1200" cap="all" dirty="0" smtClean="0">
              <a:ln w="3175" cmpd="sng">
                <a:noFill/>
              </a:ln>
              <a:solidFill>
                <a:schemeClr val="tx1"/>
              </a:solidFill>
              <a:effectLst/>
              <a:latin typeface="+mj-lt"/>
              <a:ea typeface="+mj-ea"/>
              <a:cs typeface="+mj-cs"/>
            </a:endParaRPr>
          </a:p>
          <a:p>
            <a:pPr algn="ctr"/>
            <a:r>
              <a:rPr lang="fa-IR" sz="4800" kern="1200" cap="all" dirty="0" smtClean="0">
                <a:ln w="3175" cmpd="sng">
                  <a:noFill/>
                </a:ln>
                <a:solidFill>
                  <a:schemeClr val="tx1"/>
                </a:solidFill>
                <a:effectLst/>
                <a:latin typeface="+mj-lt"/>
                <a:ea typeface="+mj-ea"/>
                <a:cs typeface="+mj-cs"/>
              </a:rPr>
              <a:t>تفسير هدايت، ج‏15، ص: </a:t>
            </a:r>
            <a:r>
              <a:rPr lang="fa-IR" dirty="0"/>
              <a:t>249</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791667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544750"/>
            <a:ext cx="10716605" cy="5449650"/>
          </a:xfrm>
        </p:spPr>
        <p:txBody>
          <a:bodyPr>
            <a:normAutofit/>
          </a:bodyPr>
          <a:lstStyle/>
          <a:p>
            <a:pPr algn="ctr" rtl="1"/>
            <a:r>
              <a:rPr lang="fa-IR" sz="4800" kern="1200" cap="all" dirty="0" smtClean="0">
                <a:ln w="3175" cmpd="sng">
                  <a:noFill/>
                </a:ln>
                <a:solidFill>
                  <a:schemeClr val="tx1"/>
                </a:solidFill>
                <a:effectLst/>
                <a:latin typeface="+mj-lt"/>
                <a:ea typeface="+mj-ea"/>
                <a:cs typeface="+mj-cs"/>
              </a:rPr>
              <a:t>از </a:t>
            </a:r>
            <a:r>
              <a:rPr lang="fa-IR" sz="4800" kern="1200" cap="all" dirty="0" smtClean="0">
                <a:ln w="3175" cmpd="sng">
                  <a:noFill/>
                </a:ln>
                <a:solidFill>
                  <a:schemeClr val="tx1"/>
                </a:solidFill>
                <a:effectLst/>
                <a:latin typeface="+mj-lt"/>
                <a:ea typeface="+mj-ea"/>
                <a:cs typeface="+mj-cs"/>
              </a:rPr>
              <a:t>اين مقطع مى‏توانيم دريابيم كه </a:t>
            </a:r>
            <a:r>
              <a:rPr lang="fa-IR" sz="4800" kern="1200" cap="all" dirty="0" smtClean="0">
                <a:ln w="3175" cmpd="sng">
                  <a:noFill/>
                </a:ln>
                <a:solidFill>
                  <a:srgbClr val="00B0F0"/>
                </a:solidFill>
                <a:effectLst/>
                <a:latin typeface="+mj-lt"/>
                <a:ea typeface="+mj-ea"/>
                <a:cs typeface="+mj-cs"/>
              </a:rPr>
              <a:t>ريشه‏كنى </a:t>
            </a:r>
            <a:r>
              <a:rPr lang="fa-IR" sz="4800" kern="1200" cap="all" dirty="0" smtClean="0">
                <a:ln w="3175" cmpd="sng">
                  <a:noFill/>
                </a:ln>
                <a:solidFill>
                  <a:srgbClr val="00B0F0"/>
                </a:solidFill>
                <a:effectLst/>
                <a:latin typeface="+mj-lt"/>
                <a:ea typeface="+mj-ea"/>
                <a:cs typeface="+mj-cs"/>
              </a:rPr>
              <a:t> درخت خرما </a:t>
            </a:r>
            <a:r>
              <a:rPr lang="fa-IR" sz="4800" kern="1200" cap="all" dirty="0" smtClean="0">
                <a:ln w="3175" cmpd="sng">
                  <a:noFill/>
                </a:ln>
                <a:solidFill>
                  <a:schemeClr val="tx1"/>
                </a:solidFill>
                <a:effectLst/>
                <a:latin typeface="+mj-lt"/>
                <a:ea typeface="+mj-ea"/>
                <a:cs typeface="+mj-cs"/>
              </a:rPr>
              <a:t>در </a:t>
            </a:r>
            <a:r>
              <a:rPr lang="fa-IR" sz="4800" kern="1200" cap="all" dirty="0" smtClean="0">
                <a:ln w="3175" cmpd="sng">
                  <a:noFill/>
                </a:ln>
                <a:solidFill>
                  <a:srgbClr val="FF0000"/>
                </a:solidFill>
                <a:effectLst/>
                <a:latin typeface="+mj-lt"/>
                <a:ea typeface="+mj-ea"/>
                <a:cs typeface="+mj-cs"/>
              </a:rPr>
              <a:t>مسير تنگناى محاصره</a:t>
            </a:r>
            <a:r>
              <a:rPr lang="fa-IR" sz="4800" kern="1200" cap="all" dirty="0" smtClean="0">
                <a:ln w="3175" cmpd="sng">
                  <a:noFill/>
                </a:ln>
                <a:solidFill>
                  <a:schemeClr val="tx1"/>
                </a:solidFill>
                <a:effectLst/>
                <a:latin typeface="+mj-lt"/>
                <a:ea typeface="+mj-ea"/>
                <a:cs typeface="+mj-cs"/>
              </a:rPr>
              <a:t>، و </a:t>
            </a:r>
            <a:r>
              <a:rPr lang="fa-IR" sz="4800" kern="1200" cap="all" dirty="0" smtClean="0">
                <a:ln w="3175" cmpd="sng">
                  <a:noFill/>
                </a:ln>
                <a:solidFill>
                  <a:srgbClr val="FFC000"/>
                </a:solidFill>
                <a:effectLst/>
                <a:latin typeface="+mj-lt"/>
                <a:ea typeface="+mj-ea"/>
                <a:cs typeface="+mj-cs"/>
              </a:rPr>
              <a:t>وارد كردن هراس به دلهاى آنان </a:t>
            </a:r>
            <a:r>
              <a:rPr lang="fa-IR" sz="4800" kern="1200" cap="all" dirty="0" smtClean="0">
                <a:ln w="3175" cmpd="sng">
                  <a:noFill/>
                </a:ln>
                <a:solidFill>
                  <a:schemeClr val="tx1"/>
                </a:solidFill>
                <a:effectLst/>
                <a:latin typeface="+mj-lt"/>
                <a:ea typeface="+mj-ea"/>
                <a:cs typeface="+mj-cs"/>
              </a:rPr>
              <a:t>و ريشه‏كن كردن وجودشان از مدينه و اطراف آن قرار داشته است. و اين كيفر نافرمانى و ستيزه‏جويى آنان بوده است، </a:t>
            </a:r>
            <a:endParaRPr lang="fa-IR" dirty="0"/>
          </a:p>
        </p:txBody>
      </p:sp>
      <p:sp>
        <p:nvSpPr>
          <p:cNvPr id="3" name="Content Placeholder 2"/>
          <p:cNvSpPr>
            <a:spLocks noGrp="1"/>
          </p:cNvSpPr>
          <p:nvPr>
            <p:ph idx="1"/>
          </p:nvPr>
        </p:nvSpPr>
        <p:spPr>
          <a:xfrm>
            <a:off x="684212" y="685800"/>
            <a:ext cx="8534400" cy="1357009"/>
          </a:xfrm>
        </p:spPr>
        <p:txBody>
          <a:bodyPr/>
          <a:lstStyle/>
          <a:p>
            <a:endParaRPr lang="fa-IR" dirty="0"/>
          </a:p>
        </p:txBody>
      </p:sp>
    </p:spTree>
    <p:extLst>
      <p:ext uri="{BB962C8B-B14F-4D97-AF65-F5344CB8AC3E}">
        <p14:creationId xmlns:p14="http://schemas.microsoft.com/office/powerpoint/2010/main" val="1117146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28018"/>
            <a:ext cx="11086257" cy="5566382"/>
          </a:xfrm>
        </p:spPr>
        <p:txBody>
          <a:bodyPr>
            <a:normAutofit/>
          </a:bodyPr>
          <a:lstStyle/>
          <a:p>
            <a:pPr algn="ctr" rtl="1"/>
            <a:r>
              <a:rPr lang="fa-IR" sz="4800" kern="1200" cap="all" dirty="0" smtClean="0">
                <a:ln w="3175" cmpd="sng">
                  <a:noFill/>
                </a:ln>
                <a:solidFill>
                  <a:schemeClr val="tx1"/>
                </a:solidFill>
                <a:effectLst/>
                <a:latin typeface="+mj-lt"/>
                <a:ea typeface="+mj-ea"/>
                <a:cs typeface="+mj-cs"/>
              </a:rPr>
              <a:t>با توجه به اينكه اسلام دين صلاح و اصلاح است و از تباهى و فساد در زمين نهى مى‏كند و اين كار را از صفات شخص گردنكشى مى‏شمارد كه خدا او را دوست نمى‏دارد. </a:t>
            </a:r>
            <a:endParaRPr lang="fa-IR" dirty="0"/>
          </a:p>
        </p:txBody>
      </p:sp>
      <p:sp>
        <p:nvSpPr>
          <p:cNvPr id="3" name="Content Placeholder 2"/>
          <p:cNvSpPr>
            <a:spLocks noGrp="1"/>
          </p:cNvSpPr>
          <p:nvPr>
            <p:ph idx="1"/>
          </p:nvPr>
        </p:nvSpPr>
        <p:spPr>
          <a:xfrm flipV="1">
            <a:off x="684212" y="194553"/>
            <a:ext cx="8534400" cy="491247"/>
          </a:xfrm>
        </p:spPr>
        <p:txBody>
          <a:bodyPr/>
          <a:lstStyle/>
          <a:p>
            <a:endParaRPr lang="fa-IR" dirty="0"/>
          </a:p>
        </p:txBody>
      </p:sp>
    </p:spTree>
    <p:extLst>
      <p:ext uri="{BB962C8B-B14F-4D97-AF65-F5344CB8AC3E}">
        <p14:creationId xmlns:p14="http://schemas.microsoft.com/office/powerpoint/2010/main" val="620207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10813882" cy="5308599"/>
          </a:xfrm>
        </p:spPr>
        <p:txBody>
          <a:bodyPr>
            <a:normAutofit/>
          </a:bodyPr>
          <a:lstStyle/>
          <a:p>
            <a:pPr algn="ctr"/>
            <a:r>
              <a:rPr lang="fa-IR" dirty="0"/>
              <a:t>خداى تعالى گويد: </a:t>
            </a:r>
            <a:r>
              <a:rPr lang="fa-IR" dirty="0">
                <a:solidFill>
                  <a:srgbClr val="FF0000"/>
                </a:solidFill>
              </a:rPr>
              <a:t>«وَ إِذا تَوَلَّى سَعى‏ فِي الْأَرْضِ لِيُفْسِدَ فِيها وَ يُهْلِكَ الْحَرْثَ وَ النَّسْلَ وَ اللَّهُ لا يُحِبُّ الْفَسادَ « البقرة/ 205.»- </a:t>
            </a:r>
            <a:r>
              <a:rPr lang="fa-IR" dirty="0"/>
              <a:t>و چون از نزد تو بازگردد، در زمين فساد كند و كشتزارها و دامها را نابود سازد، و خدا فساد را دوست ندارد»، </a:t>
            </a:r>
            <a:r>
              <a:rPr lang="fa-IR" dirty="0">
                <a:solidFill>
                  <a:srgbClr val="FF0000"/>
                </a:solidFill>
              </a:rPr>
              <a:t>«وَ اللَّهُ لا يُحِبُّ الْمُفْسِدِينَ « المائدة/ 64.»- </a:t>
            </a:r>
            <a:r>
              <a:rPr lang="fa-IR" dirty="0"/>
              <a:t>و خدا مفسدان را دوست ندارد» </a:t>
            </a:r>
          </a:p>
        </p:txBody>
      </p:sp>
      <p:sp>
        <p:nvSpPr>
          <p:cNvPr id="3" name="Content Placeholder 2"/>
          <p:cNvSpPr>
            <a:spLocks noGrp="1"/>
          </p:cNvSpPr>
          <p:nvPr>
            <p:ph idx="1"/>
          </p:nvPr>
        </p:nvSpPr>
        <p:spPr>
          <a:xfrm>
            <a:off x="684212" y="685801"/>
            <a:ext cx="8534400" cy="578796"/>
          </a:xfrm>
        </p:spPr>
        <p:txBody>
          <a:bodyPr/>
          <a:lstStyle/>
          <a:p>
            <a:endParaRPr lang="fa-IR" dirty="0"/>
          </a:p>
        </p:txBody>
      </p:sp>
    </p:spTree>
    <p:extLst>
      <p:ext uri="{BB962C8B-B14F-4D97-AF65-F5344CB8AC3E}">
        <p14:creationId xmlns:p14="http://schemas.microsoft.com/office/powerpoint/2010/main" val="2285209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28018"/>
            <a:ext cx="11047345" cy="5566382"/>
          </a:xfrm>
        </p:spPr>
        <p:txBody>
          <a:bodyPr>
            <a:normAutofit/>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و نيز در همان كتاب از </a:t>
            </a:r>
            <a:r>
              <a:rPr lang="fa-IR" sz="4800" kern="1200" cap="all" dirty="0" smtClean="0">
                <a:ln w="3175" cmpd="sng">
                  <a:noFill/>
                </a:ln>
                <a:solidFill>
                  <a:srgbClr val="FF0000"/>
                </a:solidFill>
                <a:effectLst/>
                <a:latin typeface="+mj-lt"/>
                <a:ea typeface="+mj-ea"/>
                <a:cs typeface="+mj-cs"/>
              </a:rPr>
              <a:t>محمد بن مسلمه </a:t>
            </a:r>
            <a:r>
              <a:rPr lang="fa-IR" sz="4800" kern="1200" cap="all" dirty="0" smtClean="0">
                <a:ln w="3175" cmpd="sng">
                  <a:noFill/>
                </a:ln>
                <a:solidFill>
                  <a:schemeClr val="tx1"/>
                </a:solidFill>
                <a:effectLst/>
                <a:latin typeface="+mj-lt"/>
                <a:ea typeface="+mj-ea"/>
                <a:cs typeface="+mj-cs"/>
              </a:rPr>
              <a:t>روايت آورده كه گفت: رسول خدا (ص)مرا به سوى </a:t>
            </a:r>
            <a:r>
              <a:rPr lang="fa-IR" sz="4800" kern="1200" cap="all" dirty="0" smtClean="0">
                <a:ln w="3175" cmpd="sng">
                  <a:noFill/>
                </a:ln>
                <a:solidFill>
                  <a:srgbClr val="FF0000"/>
                </a:solidFill>
                <a:effectLst/>
                <a:latin typeface="+mj-lt"/>
                <a:ea typeface="+mj-ea"/>
                <a:cs typeface="+mj-cs"/>
              </a:rPr>
              <a:t>طايفه بنى النضير </a:t>
            </a:r>
            <a:r>
              <a:rPr lang="fa-IR" sz="4800" kern="1200" cap="all" dirty="0" smtClean="0">
                <a:ln w="3175" cmpd="sng">
                  <a:noFill/>
                </a:ln>
                <a:solidFill>
                  <a:schemeClr val="tx1"/>
                </a:solidFill>
                <a:effectLst/>
                <a:latin typeface="+mj-lt"/>
                <a:ea typeface="+mj-ea"/>
                <a:cs typeface="+mj-cs"/>
              </a:rPr>
              <a:t>فرستاد و دستور داد تا به ايشان سه شب مهلت دهم تا در اين سه شب از سرزمين خود كوچ كنند « مجمع البيان، ج 9، ص 258.».</a:t>
            </a:r>
            <a:endParaRPr lang="fa-IR" dirty="0"/>
          </a:p>
        </p:txBody>
      </p:sp>
      <p:sp>
        <p:nvSpPr>
          <p:cNvPr id="3" name="Content Placeholder 2"/>
          <p:cNvSpPr>
            <a:spLocks noGrp="1"/>
          </p:cNvSpPr>
          <p:nvPr>
            <p:ph idx="1"/>
          </p:nvPr>
        </p:nvSpPr>
        <p:spPr>
          <a:xfrm>
            <a:off x="684212" y="685801"/>
            <a:ext cx="8534400" cy="403698"/>
          </a:xfrm>
        </p:spPr>
        <p:txBody>
          <a:bodyPr/>
          <a:lstStyle/>
          <a:p>
            <a:endParaRPr lang="fa-IR" dirty="0"/>
          </a:p>
        </p:txBody>
      </p:sp>
    </p:spTree>
    <p:extLst>
      <p:ext uri="{BB962C8B-B14F-4D97-AF65-F5344CB8AC3E}">
        <p14:creationId xmlns:p14="http://schemas.microsoft.com/office/powerpoint/2010/main" val="290766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685800"/>
            <a:ext cx="10716605" cy="5308599"/>
          </a:xfrm>
        </p:spPr>
        <p:txBody>
          <a:bodyPr>
            <a:normAutofit fontScale="90000"/>
          </a:bodyPr>
          <a:lstStyle/>
          <a:p>
            <a:pPr algn="ctr" rtl="1"/>
            <a:r>
              <a:rPr lang="fa-IR" sz="4800" kern="1200" cap="all" dirty="0" smtClean="0">
                <a:ln w="3175" cmpd="sng">
                  <a:noFill/>
                </a:ln>
                <a:solidFill>
                  <a:schemeClr val="tx1"/>
                </a:solidFill>
                <a:effectLst/>
                <a:latin typeface="+mj-lt"/>
                <a:ea typeface="+mj-ea"/>
                <a:cs typeface="+mj-cs"/>
              </a:rPr>
              <a:t>و گفت:</a:t>
            </a:r>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 </a:t>
            </a:r>
            <a:r>
              <a:rPr lang="fa-IR" sz="4800" kern="1200" cap="all" dirty="0" smtClean="0">
                <a:ln w="3175" cmpd="sng">
                  <a:noFill/>
                </a:ln>
                <a:solidFill>
                  <a:srgbClr val="FF0000"/>
                </a:solidFill>
                <a:effectLst/>
                <a:latin typeface="+mj-lt"/>
                <a:ea typeface="+mj-ea"/>
                <a:cs typeface="+mj-cs"/>
              </a:rPr>
              <a:t>«فَاذْكُرُوا آلاءَ اللَّهِ وَ لا تَعْثَوْا فِي الْأَرْضِ مُفْسِدِينَ « الاعراف/ 74.»- </a:t>
            </a:r>
            <a:r>
              <a:rPr lang="fa-IR" sz="4800" kern="1200" cap="all" dirty="0" smtClean="0">
                <a:ln w="3175" cmpd="sng">
                  <a:noFill/>
                </a:ln>
                <a:solidFill>
                  <a:schemeClr val="tx1"/>
                </a:solidFill>
                <a:effectLst/>
                <a:latin typeface="+mj-lt"/>
                <a:ea typeface="+mj-ea"/>
                <a:cs typeface="+mj-cs"/>
              </a:rPr>
              <a:t>نعمتهاى خدا را ياد كنيد و در زمين تبهكارى و فساد مكنيد». ولى اسلام از بين بردن كشت و حتى نسل را در صورتى كه پيروزى حق و اجراى عدالت منوط و موقوف به آن باشد آزاد مى‏شمارد، </a:t>
            </a:r>
            <a:endParaRPr lang="fa-IR" dirty="0"/>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1331638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86384"/>
            <a:ext cx="10911158" cy="5508016"/>
          </a:xfrm>
        </p:spPr>
        <p:txBody>
          <a:bodyPr>
            <a:normAutofit fontScale="90000"/>
          </a:bodyPr>
          <a:lstStyle/>
          <a:p>
            <a:pPr algn="ctr" rtl="1"/>
            <a:r>
              <a:rPr lang="fa-IR" sz="4800" kern="1200" cap="all" dirty="0" smtClean="0">
                <a:ln w="3175" cmpd="sng">
                  <a:noFill/>
                </a:ln>
                <a:solidFill>
                  <a:schemeClr val="tx1"/>
                </a:solidFill>
                <a:effectLst/>
                <a:latin typeface="+mj-lt"/>
                <a:ea typeface="+mj-ea"/>
                <a:cs typeface="+mj-cs"/>
              </a:rPr>
              <a:t>زيرا در اين صورت چنان كارى جزئى از طرح اصلاح خواهد بود و تنها وقتى آن را حرام مى‏داند كه فساد باشد. و هنگامى كه مسلمانان اين سوابق و عوامل پشت پرده و ارزشهاى مهمّ را درك كنند ديگر تحت تأثير شبهه‏ها و شايعات واقع نمى‏شوند و با قناعتى راسخ به رهبرى و دين خود تسليم مى‏شوند و سر مى‏سپارند.</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532391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endParaRPr lang="en-US" sz="4800" kern="1200" cap="all" dirty="0" smtClean="0">
              <a:ln w="3175" cmpd="sng">
                <a:noFill/>
              </a:ln>
              <a:solidFill>
                <a:schemeClr val="tx1"/>
              </a:solidFill>
              <a:effectLst/>
              <a:latin typeface="+mj-lt"/>
              <a:ea typeface="+mj-ea"/>
              <a:cs typeface="+mj-cs"/>
            </a:endParaRPr>
          </a:p>
          <a:p>
            <a:pPr rtl="1"/>
            <a:r>
              <a:rPr lang="en-US" sz="4800" kern="1200" cap="all" dirty="0" smtClean="0">
                <a:ln w="3175" cmpd="sng">
                  <a:noFill/>
                </a:ln>
                <a:solidFill>
                  <a:schemeClr val="tx1"/>
                </a:solidFill>
                <a:effectLst/>
                <a:latin typeface="+mj-lt"/>
                <a:ea typeface="+mj-ea"/>
                <a:cs typeface="+mj-cs"/>
              </a:rPr>
              <a:t> </a:t>
            </a:r>
          </a:p>
          <a:p>
            <a:endParaRPr lang="fa-IR" dirty="0"/>
          </a:p>
        </p:txBody>
      </p:sp>
      <p:pic>
        <p:nvPicPr>
          <p:cNvPr id="4" name="Content Placeholder 3"/>
          <p:cNvPicPr>
            <a:picLocks noGrp="1" noChangeAspect="1"/>
          </p:cNvPicPr>
          <p:nvPr>
            <p:ph idx="1"/>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1360335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330740"/>
            <a:ext cx="11047345" cy="5663659"/>
          </a:xfrm>
        </p:spPr>
        <p:txBody>
          <a:bodyPr>
            <a:normAutofit fontScale="90000"/>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و نيز از محمد بن اسحاق روايت آورده كه گفت: بيرون كردن بنى النضير از قلعه‏هايشان بعد از مراجعت رسول خدا (ص) از جنگ احد اتفاق افتاد، و فتح بنى قريظه بعد از مراجعتش از جنگ احزاب رخ داد، ولى نظر زهرى اين است كه اخراج بنى النضير شش ماه بعد از واقعه بدر، و زمانى اتفاق افتاد كه هنوز جنگ احد واقع نشده بود « مجمع البيان، ج 9، ص 258.».</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790035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953312"/>
            <a:ext cx="10483141" cy="5041088"/>
          </a:xfrm>
        </p:spPr>
        <p:txBody>
          <a:bodyPr>
            <a:normAutofit fontScale="90000"/>
          </a:bodyPr>
          <a:lstStyle/>
          <a:p>
            <a:pPr algn="ctr" rtl="1"/>
            <a:endParaRPr lang="en-US" sz="4800" kern="1200" cap="all" dirty="0" smtClean="0">
              <a:ln w="3175" cmpd="sng">
                <a:noFill/>
              </a:ln>
              <a:solidFill>
                <a:srgbClr val="FF0000"/>
              </a:solidFill>
              <a:effectLst/>
              <a:latin typeface="+mj-lt"/>
              <a:ea typeface="+mj-ea"/>
              <a:cs typeface="+mj-cs"/>
            </a:endParaRPr>
          </a:p>
          <a:p>
            <a:pPr algn="ctr" rtl="1"/>
            <a:r>
              <a:rPr lang="fa-IR" sz="4800" kern="1200" cap="all" dirty="0" smtClean="0">
                <a:ln w="3175" cmpd="sng">
                  <a:noFill/>
                </a:ln>
                <a:solidFill>
                  <a:srgbClr val="FF0000"/>
                </a:solidFill>
                <a:effectLst/>
                <a:latin typeface="+mj-lt"/>
                <a:ea typeface="+mj-ea"/>
                <a:cs typeface="+mj-cs"/>
              </a:rPr>
              <a:t>و</a:t>
            </a:r>
            <a:r>
              <a:rPr lang="fa-IR" sz="4800" kern="1200" cap="all" dirty="0" smtClean="0">
                <a:ln w="3175" cmpd="sng">
                  <a:noFill/>
                </a:ln>
                <a:solidFill>
                  <a:srgbClr val="FF0000"/>
                </a:solidFill>
                <a:effectLst/>
              </a:rPr>
              <a:t>َ لَوْ لا أَنْ كَتَبَ اللَّهُ عَلَيْهِمُ الْجَلاءَ لَعَذَّبَهُمْ فِي الدُّنْيا وَ لَهُمْ فِي الْآخِرَةِ عَذابُ النَّارِ (3) ذلِكَ بِأَنَّهُمْ شَاقُّوا اللَّهَ وَ رَسُولَهُ وَ مَنْ يُشَاقِّ اللَّهَ فَإِنَّ اللَّهَ شَدِيدُ الْعِقابِ (4) ما قَطَعْتُمْ مِنْ لِينَةٍ أَوْ تَرَكْتُمُوها قائِمَةً عَلى‏ أُصُولِها فَبِإِذْنِ اللَّهِ وَ لِيُخْزِيَ الْفاسِقِينَ (5)</a:t>
            </a:r>
            <a:endParaRPr lang="fa-IR" dirty="0">
              <a:solidFill>
                <a:srgbClr val="FF0000"/>
              </a:solidFill>
            </a:endParaRPr>
          </a:p>
        </p:txBody>
      </p:sp>
      <p:sp>
        <p:nvSpPr>
          <p:cNvPr id="3" name="Content Placeholder 2"/>
          <p:cNvSpPr>
            <a:spLocks noGrp="1"/>
          </p:cNvSpPr>
          <p:nvPr>
            <p:ph idx="1"/>
          </p:nvPr>
        </p:nvSpPr>
        <p:spPr>
          <a:xfrm>
            <a:off x="684212" y="685801"/>
            <a:ext cx="10230222" cy="909536"/>
          </a:xfrm>
        </p:spPr>
        <p:txBody>
          <a:bodyPr>
            <a:noAutofit/>
          </a:bodyPr>
          <a:lstStyle/>
          <a:p>
            <a:pPr algn="ctr"/>
            <a:r>
              <a:rPr lang="fa-IR" sz="5400" dirty="0" smtClean="0">
                <a:solidFill>
                  <a:srgbClr val="FF0000"/>
                </a:solidFill>
              </a:rPr>
              <a:t>تفسیر ایات</a:t>
            </a:r>
            <a:endParaRPr lang="fa-IR" sz="5400" dirty="0">
              <a:solidFill>
                <a:srgbClr val="FF0000"/>
              </a:solidFill>
            </a:endParaRPr>
          </a:p>
        </p:txBody>
      </p:sp>
    </p:spTree>
    <p:extLst>
      <p:ext uri="{BB962C8B-B14F-4D97-AF65-F5344CB8AC3E}">
        <p14:creationId xmlns:p14="http://schemas.microsoft.com/office/powerpoint/2010/main" val="127262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85800"/>
            <a:ext cx="10755516" cy="5308599"/>
          </a:xfrm>
        </p:spPr>
        <p:txBody>
          <a:bodyPr>
            <a:normAutofit/>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و اگر نه اين بود كه خدا جلاى وطن را براى آنان مقدر كرده بود هر آينه در دنيا عذابشان مى‏كرد و به هر حال در آخرت عذاب آتش دارند (3).</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1828229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836580"/>
            <a:ext cx="10541507" cy="5157820"/>
          </a:xfrm>
        </p:spPr>
        <p:txBody>
          <a:bodyPr>
            <a:normAutofit/>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اين بدان جهت است كه ايشان با خدا و رسولش دشمنى كردند و هر كس با خدا دشمنى كند (همين سرنوشت را دارد) چون خدا شديد العقاب است (4).</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97248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875490"/>
            <a:ext cx="10716605" cy="5118910"/>
          </a:xfrm>
        </p:spPr>
        <p:txBody>
          <a:bodyPr>
            <a:normAutofit/>
          </a:bodyPr>
          <a:lstStyle/>
          <a:p>
            <a:pPr algn="ctr" rtl="1"/>
            <a:endParaRPr lang="en-US" sz="4800" kern="1200" cap="all" dirty="0" smtClean="0">
              <a:ln w="3175" cmpd="sng">
                <a:noFill/>
              </a:ln>
              <a:solidFill>
                <a:schemeClr val="tx1"/>
              </a:solidFill>
              <a:effectLst/>
              <a:latin typeface="+mj-lt"/>
              <a:ea typeface="+mj-ea"/>
              <a:cs typeface="+mj-cs"/>
            </a:endParaRPr>
          </a:p>
          <a:p>
            <a:pPr algn="ctr" rtl="1"/>
            <a:r>
              <a:rPr lang="fa-IR" sz="4800" kern="1200" cap="all" dirty="0" smtClean="0">
                <a:ln w="3175" cmpd="sng">
                  <a:noFill/>
                </a:ln>
                <a:solidFill>
                  <a:schemeClr val="tx1"/>
                </a:solidFill>
                <a:effectLst/>
                <a:latin typeface="+mj-lt"/>
                <a:ea typeface="+mj-ea"/>
                <a:cs typeface="+mj-cs"/>
              </a:rPr>
              <a:t>شما مسلمانان هيچ نخلى را قطع نمى‏كنيد و هيچ يك را سر پا نمى‏گذاريد مگر به اذن خدا و همه اينها براى اين است كه خدا فاسقان را خوار كند (5).</a:t>
            </a:r>
            <a:endParaRPr lang="fa-IR" dirty="0"/>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262410685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41</TotalTime>
  <Words>2304</Words>
  <Application>Microsoft Office PowerPoint</Application>
  <PresentationFormat>Widescreen</PresentationFormat>
  <Paragraphs>79</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Century Gothic</vt:lpstr>
      <vt:lpstr>Tahoma</vt:lpstr>
      <vt:lpstr>Wingdings 3</vt:lpstr>
      <vt:lpstr>Slice</vt:lpstr>
      <vt:lpstr>تفسیر ایه 3و4و5 سوره حشر"براساس تفسیر المیزان وهدایت"</vt:lpstr>
      <vt:lpstr> بحث روائی براساس تفسیر المیزان : در مجمع البيان از ابن عباس روايت آورده كه گفت: رسول خدا (ص) مردم بنى النضير را محاصره كرد، به طورى كه كاملا در چنگال او قرار گرفتند، و به ناچار حاضر شدند هر چه آن جناب خواست بدهند، و در آخر اين طور با ايشان مصالحه كرد كه جان خود را سالم برگرفته از سرزمين و وطن خود بيرون شوند، و ايشان را به اذرعات شام گسيل بدارد. و براى هر سه نفر از ايشان يك شتر و يك مشك آب داد.</vt:lpstr>
      <vt:lpstr> يهوديان به اذرعات شام، و به اريحا رفتند، مگر دو خانواده از آنان يكى خانواده ابى الحقيق، و يكى خانواده حى بن اخطب، كه به خيبر رفتند. و طايفه‏اى هم خود را به حيره رساندند  « مجمع البيان، ج 9، ص 257 و 258.</vt:lpstr>
      <vt:lpstr> و نيز در همان كتاب از محمد بن مسلمه روايت آورده كه گفت: رسول خدا (ص)مرا به سوى طايفه بنى النضير فرستاد و دستور داد تا به ايشان سه شب مهلت دهم تا در اين سه شب از سرزمين خود كوچ كنند « مجمع البيان، ج 9، ص 258.».</vt:lpstr>
      <vt:lpstr> و نيز از محمد بن اسحاق روايت آورده كه گفت: بيرون كردن بنى النضير از قلعه‏هايشان بعد از مراجعت رسول خدا (ص) از جنگ احد اتفاق افتاد، و فتح بنى قريظه بعد از مراجعتش از جنگ احزاب رخ داد، ولى نظر زهرى اين است كه اخراج بنى النضير شش ماه بعد از واقعه بدر، و زمانى اتفاق افتاد كه هنوز جنگ احد واقع نشده بود « مجمع البيان، ج 9، ص 258.».</vt:lpstr>
      <vt:lpstr> وَ لَوْ لا أَنْ كَتَبَ اللَّهُ عَلَيْهِمُ الْجَلاءَ لَعَذَّبَهُمْ فِي الدُّنْيا وَ لَهُمْ فِي الْآخِرَةِ عَذابُ النَّارِ (3) ذلِكَ بِأَنَّهُمْ شَاقُّوا اللَّهَ وَ رَسُولَهُ وَ مَنْ يُشَاقِّ اللَّهَ فَإِنَّ اللَّهَ شَدِيدُ الْعِقابِ (4) ما قَطَعْتُمْ مِنْ لِينَةٍ أَوْ تَرَكْتُمُوها قائِمَةً عَلى‏ أُصُولِها فَبِإِذْنِ اللَّهِ وَ لِيُخْزِيَ الْفاسِقِينَ (5)</vt:lpstr>
      <vt:lpstr> و اگر نه اين بود كه خدا جلاى وطن را براى آنان مقدر كرده بود هر آينه در دنيا عذابشان مى‏كرد و به هر حال در آخرت عذاب آتش دارند (3).</vt:lpstr>
      <vt:lpstr> اين بدان جهت است كه ايشان با خدا و رسولش دشمنى كردند و هر كس با خدا دشمنى كند (همين سرنوشت را دارد) چون خدا شديد العقاب است (4).</vt:lpstr>
      <vt:lpstr> شما مسلمانان هيچ نخلى را قطع نمى‏كنيد و هيچ يك را سر پا نمى‏گذاريد مگر به اذن خدا و همه اينها براى اين است كه خدا فاسقان را خوار كند (5).</vt:lpstr>
      <vt:lpstr> " وَ لَوْ لا أَنْ كَتَبَ اللَّهُ عَلَيْهِمُ الْجَلاءَ لَعَذَّبَهُمْ فِي الدُّنْيا وَ لَهُمْ فِي الْآخِرَةِ عَذابُ النَّارِ" گفتيم جلاء به معناى ترك وطن است. و" نوشتن جلاء عليه يهود" به معناى راندن قضاء آن است، و مراد از عذاب دنيوى آنان، عذاب انقراض و يا كشته شدن و يا اسير گشتن است.</vt:lpstr>
      <vt:lpstr> و معناى آيه اين است كه: اگر خداى تعالى اين سرنوشت را براى آنان ننوشته بود كه جان خود را برداشته و جلاى وطن كنند، در دنيا به عذاب انقراض يا قتل يا اسيرى گرفتارشان مى‏كرد، همانطور كه با بنى قريظه چنين كرد، ولى در هر حال در آخرت به عذاب آتش معذبشان مى‏سازد.</vt:lpstr>
      <vt:lpstr> " ذلِكَ بِأَنَّهُمْ شَاقُّوا اللَّهَ وَ رَسُولَهُ وَ مَنْ يُشَاقِّ اللَّهَ فَإِنَّ اللَّهَ شَدِيدُ الْعِقابِ" كلمه" مشاقة" به معناى مخالفت از روى دشمنى است. و اشاره با كلمه" ذلك" به همان مساله بيرون راندن بنى النضير، و استحقاق عذاب آنان در صورت عدم جلاء است. </vt:lpstr>
      <vt:lpstr>در اين آيه شريفه نخست مشاقه با خدا و رسول را ذكر نموده، سپس خصوص مشاقه با خدا را آورده، و اين اشاره است به اينكه مخالفت با رسول خدا (ص) هم مخالفت با خداست. و بقيه الفاظ آيه روشن است.</vt:lpstr>
      <vt:lpstr> " ما قَطَعْتُمْ مِنْ لِينَةٍ أَوْ تَرَكْتُمُوها قائِمَةً عَلى‏ أُصُولِها فَبِإِذْنِ اللَّهِ وَ لِيُخْزِيَ الْفاسِقِينَ" راغب مى‏گويد: كلمه" لينة" به معناى درخت خرماى خرم و پر بار است، حال هر نوع خرما كه باشد « (مفردات راغب، ماده" لين".)</vt:lpstr>
      <vt:lpstr> ». روايت هم شده كه رسول خدا دستور داده بودند كه نخلستان بنى النضير را قطع كنند، همين كه دست به قطع چند درخت زدند، يهوديان فرياد زدند: اى محمد تو همواره مردم را از فساد نهى مى‏كردى، حال اين درختان خرما چه گناهى دارند كه قطع مى‏شوند. به دنبال اين جريان بود كه آيه مورد بحث نازل شد، و پاسخ آنان را چنين داد كه:</vt:lpstr>
      <vt:lpstr> هيچ درخت خرم و پربارى را قطع نمى‏كنيد، و يا آن را باقى نمى‏گذاريد مگر به اذن خدا، و خدا در اين فرمانش نتائجى حقه و حكمت‏هايى بالغه در نظر دارد كه يكى از آنها خوار ساختن فاسقان، يعنى بنى النضير، است.</vt:lpstr>
      <vt:lpstr> بنا بر اين حرف" لام" در جمله" وَ لِيُخْزِيَ الْفاسِقِينَ" لام تعليل است. و اين جمله كه حرف عطف" واو" بر سر آن آمده عطف است بر جمله‏اى محذوف، و تقدير آن اين است كه:</vt:lpstr>
      <vt:lpstr> قطع كردن و نكردن درختان بنى النضير به اذن خدا بود، تا چنين و چنان كند، و تا فاسقان را خوار سازد                          ترجمه الميزان، ج‏19، ص: 352</vt:lpstr>
      <vt:lpstr>تفسیر ایه 3و4و5 سوره حشر"براساس تفسیر هدایت" «وَ لَوْ لا أَنْ كَتَبَ اللَّهُ عَلَيْهِمُ الْجَلاءَ لَعَذَّبَهُمْ فِي الدُّنْيا- و اگر نه آن بود كه خدا تبعيد را بر آنها مقرر كرده بود، در دنيا به عذاب گرفتارشان مى‏كرد.»</vt:lpstr>
      <vt:lpstr> به دست مؤمنان يا به طريقى ديگر، بى‏آنكه امر منحصر به تبعيدشان شود، يا عذابشان را به آخرت موكول مى‏كرد، «وَ لَهُمْ فِي الْآخِرَةِ عَذابُ النَّارِ- و در آخرتشان عذاب آتش است.»</vt:lpstr>
      <vt:lpstr> از اين آيه درمى‏يابيم كه  مجرم عذابى كه (مجرمی که اصرار برگناه دارد)در دنيا مى‏بيند عذاب آخرت را از او برنمى‏دارد بلكه هر دو عذاب را با هم مى‏بيند.</vt:lpstr>
      <vt:lpstr> آيا خداوند تبعيد را بر آنان مقرر داشت و مسلمانان فرمان او را به اجرا درآوردند و اين تنها براى اين بود كه آنها يهودى بودند، چنان كه صهيونيستهاى كين‏توز ادّعا مى‏كنند و سينه‏هاى يهوديان جهان را با دشمنى و كينه به وسيله تبليغات گمراه كننده و برنامه‏هاى تربيتى منحرف خود بر ضد اسلام و مسلمانان انباشته مى‏كنند؟! </vt:lpstr>
      <vt:lpstr>هرگز ... بلكه آنچه روى داد نتيجه عهد شكنى و خيانت آنها در دو پيمان و جنگشان با خدا و پيامبر او بود.  «ذلِكَ بِأَنَّهُمْ شَاقُّوا اللَّهَ وَ رَسُولَهُ- و اين به كيفر آن بود كه با خدا و پيامبرش ستيزه كردند.»</vt:lpstr>
      <vt:lpstr> يعنى در برابر اين دو در جانب «دو شقىّ» ديگر ايستادند، و خود را به جنگ  عليه اين دو گماشتند، و تمام پيمانها را بر سينه ديوار كوفتند و شكستند. نژادپرستى و نگرش خود خدا بينى يهوديان تا بدين درجه سقوط كشيد، ايشان به خود حق مى‏دهند كه با خدا و اولياء او بجنگند و عهد بشكنند و هر چه اميالشان خواست بكنند، </vt:lpstr>
      <vt:lpstr>زيرا خود را پسران خدا و ملّت برگزيده او مى‏شمارند و خود را برتر از حق و دين مى‏بينند، و حقّ تصرّف مطلق در هر چيز را دارند. و اين صفت هر كسى است كه به خود بزرگ‏بينى گرفتار است. آيا يهوديان ادّعا نمى‏كنند كه قوم برگزيده‏اند و تمام مردم براى خدمتگزارى آنان آفريده شده‏اند؟! </vt:lpstr>
      <vt:lpstr>وانگهى آيا آنها نيستند كه گفتند: «لَيْسَ عَلَيْنا فِي الْأُمِّيِّينَ سَبِيلٌ « آل عمران/ 75.»- راه اعتراض غير اهل تورات بر ما بسته است»؟ بلى. ولى آيا مى‏توانند با قوانين و اراده خدا رويارويى كنند؟ هرگز ...</vt:lpstr>
      <vt:lpstr>  «وَ مَنْ يُشَاقِّ اللَّهَ فَإِنَّ اللَّهَ شَدِيدُ الْعِقابِ- و هر كه با خدا بستيزد بداند كه خدا به سختى كيفر مى‏دهد،» و نگفته است «العذاب»، زيرا كلمه «عقاب- كيفر» شامل معنى عذاب و جزا با هم است و در اينجا مناسبتر بوده است. </vt:lpstr>
      <vt:lpstr>در اين آيه پرهيزى است براى هر كه با حق و مظاهر آن دشمنى مى‏ورزد، قطع نظر از صفت و پيوستگى و مذهب او، و اين عبارت از همان روز كه نازل شد هم چنان پرهيزى است براى هر كس كه نفسش او را به جنگ با خدا وا مى‏دارد، </vt:lpstr>
      <vt:lpstr>و خداى تعالى گفته است: «ذلِكَ بِأَنَّهُمْ شَاقُّوا اللَّهَ وَ رَسُولَهُ- و اين به كيفر آن بود كه با خدا و پيامبرش ستيزه كردند» و سپس گفت «وَ مَنْ يُشَاقِّ اللَّهَ- و هر كه با خدا بستيزد» و نامى از «رسول» نياورد، و اين ما را بدان رهنمون است كه 1.پروردگار موضعگيرى منفى نسبت به رهبرى مكتبى را موضعگيرى عليه خود مى‏شمارد،  2.اينكه ما دشمنان خدا را از خلال موضعگيريهايشان نسبت به رهبرى مكتبى مى‏شناسيم.</vt:lpstr>
      <vt:lpstr> خداوند اين حقيقت را پيش مى‏كشد كه تبعيد نتيجه ستيزه يهوديان با خدا و پيامبرش بود، و تأكيد بر كيفر سخت را كه هر ستيزنده‏اى با ذات سبحان او بدان دچار خواهد شد، به عنوان مقدمه‏اى براى رفع دو شبهه‏اى مى‏آورد كه يهوديان و منافقان در پيرامون پيامبر (صلّى اللَّه عليه و آله) برانگيخته بودند </vt:lpstr>
      <vt:lpstr> آن دو شبهه عبارت بودند از بريدن درختان خرما و تقسيم فى‏ء (غنيمت جنگى)، و اين بيان براى آن آمده است كه مؤمنان عليه تبليغات گمراه كننده مجهّز باشند و بدانند كه آن ستيزه منحصر به يهوديان نبوده و جنگ با خدا نيز تنها با بركشيدن شمشير (و توسّل به سلاح) نيست بلكه شك كردن در رهبرى پيامبر و عقب ماندن از فرمانبردارى او ستيزه‏اى ديگر است كه مرتكب آن مستحق كيفر شديد است هم چنان كه يهوديان سزاوار آن شدند.</vt:lpstr>
      <vt:lpstr> يهوديان پس از آن كه پيامبر فرمان بريدن درختان خرما را داد كوشيدند تا از اين رويداد براى به شك انداختن مؤمنان در رهبرى او (صلّى اللَّه عليه و آله) بهره بردارى كنند، از اين رو گفتند: گناه درخت چيست؟ در حال يكه خود ادّعا مى‏كنيد كه اصلاح كنندگانيد!،  « الدرّ المنثور، ج 6، ص 187.» </vt:lpstr>
      <vt:lpstr>و زبانهاى منافقان هراسيده بكار افتاد تا اين شايعه را در صفوف مؤمنان بپراكند، از اين رو وحى اين شبهه را از ميان برد و شايعات منافقان را بدين گونه رد كرد كه تأكيد نمود تصميم‏گيرى در اين قضيّه از جانب پيامبر و به ميل او نبود بلكه امر خداى سبحان بوده است.</vt:lpstr>
      <vt:lpstr>  «ما قَطَعْتُمْ مِنْ لِينَةٍ أَوْ تَرَكْتُمُوها قائِمَةً عَلى‏ أُصُولِها فَبِإِذْنِ اللَّهِ- هر خرما بنى را كه بريديد يا آن را بر ريشه‏هايش باقى نهاديد، به فرمان خدا بود.»</vt:lpstr>
      <vt:lpstr> لينه هر درخت خرمايى است كه به ثمر رسيده باشد، و گفته‏اند: نام بهترين نوع خرما در مدينه است و درخت آن را نيز لينه نامند. پس پيامبر در آن هنگام به فرمان و حكم خدا رفتار مى‏كرد و در نتيجه مؤمنان اوامر او را عملى نمى‏كردند و از او فرمان نمى‏بردند بلكه اراده خدا را به مرحله اجرا درمى‏آوردند و احكام و قوانين او را به جريان مى‏انداختند، پس موجبى نداشت كه بدان شبهه‏ها و شايعات گوش فرا دهند، </vt:lpstr>
      <vt:lpstr>زيرا اين كار انسان را به ستيزه با خدا و پيامبر او مى‏گماشت، وانگهى اين  قرار در خلأ و بيهوده انجام نمى‏يافت، بلكه بر سوابق و هدفهايى متّكى بود كه مهمترين آنها كيفر مناسب براى دشمنان خدا بود.  «وَ لِيُخْزِيَ الْفاسِقِينَ- تا نافرمانان خوار گردند.» تفسير هدايت، ج‏15، ص: 249</vt:lpstr>
      <vt:lpstr>از اين مقطع مى‏توانيم دريابيم كه ريشه‏كنى  درخت خرما در مسير تنگناى محاصره، و وارد كردن هراس به دلهاى آنان و ريشه‏كن كردن وجودشان از مدينه و اطراف آن قرار داشته است. و اين كيفر نافرمانى و ستيزه‏جويى آنان بوده است، </vt:lpstr>
      <vt:lpstr>با توجه به اينكه اسلام دين صلاح و اصلاح است و از تباهى و فساد در زمين نهى مى‏كند و اين كار را از صفات شخص گردنكشى مى‏شمارد كه خدا او را دوست نمى‏دارد. </vt:lpstr>
      <vt:lpstr>خداى تعالى گويد: «وَ إِذا تَوَلَّى سَعى‏ فِي الْأَرْضِ لِيُفْسِدَ فِيها وَ يُهْلِكَ الْحَرْثَ وَ النَّسْلَ وَ اللَّهُ لا يُحِبُّ الْفَسادَ « البقرة/ 205.»- و چون از نزد تو بازگردد، در زمين فساد كند و كشتزارها و دامها را نابود سازد، و خدا فساد را دوست ندارد»، «وَ اللَّهُ لا يُحِبُّ الْمُفْسِدِينَ « المائدة/ 64.»- و خدا مفسدان را دوست ندارد» </vt:lpstr>
      <vt:lpstr>و گفت:  «فَاذْكُرُوا آلاءَ اللَّهِ وَ لا تَعْثَوْا فِي الْأَرْضِ مُفْسِدِينَ « الاعراف/ 74.»- نعمتهاى خدا را ياد كنيد و در زمين تبهكارى و فساد مكنيد». ولى اسلام از بين بردن كشت و حتى نسل را در صورتى كه پيروزى حق و اجراى عدالت منوط و موقوف به آن باشد آزاد مى‏شمارد، </vt:lpstr>
      <vt:lpstr>زيرا در اين صورت چنان كارى جزئى از طرح اصلاح خواهد بود و تنها وقتى آن را حرام مى‏داند كه فساد باشد. و هنگامى كه مسلمانان اين سوابق و عوامل پشت پرده و ارزشهاى مهمّ را درك كنند ديگر تحت تأثير شبهه‏ها و شايعات واقع نمى‏شوند و با قناعتى راسخ به رهبرى و دين خود تسليم مى‏شوند و سر مى‏سپارند.</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تفسیر ایه 3و4و5 سوره حشر"براساس تفسیر المیزان وهدایت"</dc:title>
  <dc:creator>fatemeh</dc:creator>
  <cp:lastModifiedBy>fatemeh</cp:lastModifiedBy>
  <cp:revision>7</cp:revision>
  <dcterms:created xsi:type="dcterms:W3CDTF">2014-09-12T16:42:18Z</dcterms:created>
  <dcterms:modified xsi:type="dcterms:W3CDTF">2014-09-12T17:24:52Z</dcterms:modified>
</cp:coreProperties>
</file>