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2"/>
  </p:sldMasterIdLst>
  <p:notesMasterIdLst>
    <p:notesMasterId r:id="rId68"/>
  </p:notesMasterIdLst>
  <p:sldIdLst>
    <p:sldId id="256" r:id="rId3"/>
    <p:sldId id="323" r:id="rId4"/>
    <p:sldId id="257" r:id="rId5"/>
    <p:sldId id="258" r:id="rId6"/>
    <p:sldId id="260" r:id="rId7"/>
    <p:sldId id="261" r:id="rId8"/>
    <p:sldId id="262" r:id="rId9"/>
    <p:sldId id="263" r:id="rId10"/>
    <p:sldId id="264" r:id="rId11"/>
    <p:sldId id="265" r:id="rId12"/>
    <p:sldId id="266" r:id="rId13"/>
    <p:sldId id="307" r:id="rId14"/>
    <p:sldId id="267" r:id="rId15"/>
    <p:sldId id="268" r:id="rId16"/>
    <p:sldId id="269" r:id="rId17"/>
    <p:sldId id="270" r:id="rId18"/>
    <p:sldId id="271" r:id="rId19"/>
    <p:sldId id="308" r:id="rId20"/>
    <p:sldId id="272" r:id="rId21"/>
    <p:sldId id="273" r:id="rId22"/>
    <p:sldId id="309" r:id="rId23"/>
    <p:sldId id="274" r:id="rId24"/>
    <p:sldId id="310" r:id="rId25"/>
    <p:sldId id="275" r:id="rId26"/>
    <p:sldId id="311" r:id="rId27"/>
    <p:sldId id="312" r:id="rId28"/>
    <p:sldId id="276" r:id="rId29"/>
    <p:sldId id="313" r:id="rId30"/>
    <p:sldId id="277" r:id="rId31"/>
    <p:sldId id="278" r:id="rId32"/>
    <p:sldId id="314" r:id="rId33"/>
    <p:sldId id="305" r:id="rId34"/>
    <p:sldId id="281" r:id="rId35"/>
    <p:sldId id="306" r:id="rId36"/>
    <p:sldId id="282" r:id="rId37"/>
    <p:sldId id="283" r:id="rId38"/>
    <p:sldId id="315" r:id="rId39"/>
    <p:sldId id="284" r:id="rId40"/>
    <p:sldId id="316" r:id="rId41"/>
    <p:sldId id="285" r:id="rId42"/>
    <p:sldId id="286" r:id="rId43"/>
    <p:sldId id="317" r:id="rId44"/>
    <p:sldId id="287" r:id="rId45"/>
    <p:sldId id="318" r:id="rId46"/>
    <p:sldId id="288" r:id="rId47"/>
    <p:sldId id="289" r:id="rId48"/>
    <p:sldId id="290" r:id="rId49"/>
    <p:sldId id="319" r:id="rId50"/>
    <p:sldId id="291" r:id="rId51"/>
    <p:sldId id="292" r:id="rId52"/>
    <p:sldId id="293" r:id="rId53"/>
    <p:sldId id="294" r:id="rId54"/>
    <p:sldId id="320" r:id="rId55"/>
    <p:sldId id="295" r:id="rId56"/>
    <p:sldId id="296" r:id="rId57"/>
    <p:sldId id="297" r:id="rId58"/>
    <p:sldId id="298" r:id="rId59"/>
    <p:sldId id="299" r:id="rId60"/>
    <p:sldId id="300" r:id="rId61"/>
    <p:sldId id="321" r:id="rId62"/>
    <p:sldId id="301" r:id="rId63"/>
    <p:sldId id="302" r:id="rId64"/>
    <p:sldId id="322" r:id="rId65"/>
    <p:sldId id="303" r:id="rId66"/>
    <p:sldId id="324" r:id="rId6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51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B1CDD7A-4240-4EAA-BB82-740612E571BD}" type="datetimeFigureOut">
              <a:rPr lang="fa-IR" smtClean="0"/>
              <a:t>04/04/1435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49A7E07-C75B-42C0-80CC-3D1F7EDF6593}" type="slidenum">
              <a:rPr lang="fa-IR" smtClean="0"/>
              <a:t>‹#›</a:t>
            </a:fld>
            <a:endParaRPr lang="fa-IR"/>
          </a:p>
        </p:txBody>
      </p:sp>
    </p:spTree>
    <p:extLst>
      <p:ext uri="{BB962C8B-B14F-4D97-AF65-F5344CB8AC3E}">
        <p14:creationId xmlns:p14="http://schemas.microsoft.com/office/powerpoint/2010/main" val="13874759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noProof="0" dirty="0"/>
          </a:p>
        </p:txBody>
      </p:sp>
      <p:sp>
        <p:nvSpPr>
          <p:cNvPr id="4" name="Slide Number Placeholder 3"/>
          <p:cNvSpPr>
            <a:spLocks noGrp="1"/>
          </p:cNvSpPr>
          <p:nvPr>
            <p:ph type="sldNum" sz="quarter" idx="10"/>
          </p:nvPr>
        </p:nvSpPr>
        <p:spPr/>
        <p:txBody>
          <a:bodyPr/>
          <a:lstStyle/>
          <a:p>
            <a:fld id="{C49A7E07-C75B-42C0-80CC-3D1F7EDF6593}" type="slidenum">
              <a:rPr lang="fa-IR" smtClean="0"/>
              <a:t>1</a:t>
            </a:fld>
            <a:endParaRPr lang="fa-IR"/>
          </a:p>
        </p:txBody>
      </p:sp>
    </p:spTree>
    <p:extLst>
      <p:ext uri="{BB962C8B-B14F-4D97-AF65-F5344CB8AC3E}">
        <p14:creationId xmlns:p14="http://schemas.microsoft.com/office/powerpoint/2010/main" val="211210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F59FA16-6EF7-4D9C-910F-CEBBD47328BE}" type="datetimeFigureOut">
              <a:rPr lang="fa-IR" smtClean="0"/>
              <a:t>04/04/1435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F59FA16-6EF7-4D9C-910F-CEBBD47328BE}" type="datetimeFigureOut">
              <a:rPr lang="fa-IR" smtClean="0"/>
              <a:t>04/04/1435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F59FA16-6EF7-4D9C-910F-CEBBD47328BE}" type="datetimeFigureOut">
              <a:rPr lang="fa-IR" smtClean="0"/>
              <a:t>04/04/1435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F59FA16-6EF7-4D9C-910F-CEBBD47328BE}" type="datetimeFigureOut">
              <a:rPr lang="fa-IR" smtClean="0"/>
              <a:t>04/04/1435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59FA16-6EF7-4D9C-910F-CEBBD47328BE}" type="datetimeFigureOut">
              <a:rPr lang="fa-IR" smtClean="0"/>
              <a:t>04/04/1435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F59FA16-6EF7-4D9C-910F-CEBBD47328BE}" type="datetimeFigureOut">
              <a:rPr lang="fa-IR" smtClean="0"/>
              <a:t>04/04/1435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F59FA16-6EF7-4D9C-910F-CEBBD47328BE}" type="datetimeFigureOut">
              <a:rPr lang="fa-IR" smtClean="0"/>
              <a:t>04/04/1435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F59FA16-6EF7-4D9C-910F-CEBBD47328BE}" type="datetimeFigureOut">
              <a:rPr lang="fa-IR" smtClean="0"/>
              <a:t>04/04/1435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9FA16-6EF7-4D9C-910F-CEBBD47328BE}" type="datetimeFigureOut">
              <a:rPr lang="fa-IR" smtClean="0"/>
              <a:t>04/04/1435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9FA16-6EF7-4D9C-910F-CEBBD47328BE}" type="datetimeFigureOut">
              <a:rPr lang="fa-IR" smtClean="0"/>
              <a:t>04/04/1435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9FA16-6EF7-4D9C-910F-CEBBD47328BE}" type="datetimeFigureOut">
              <a:rPr lang="fa-IR" smtClean="0"/>
              <a:t>04/04/1435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9C29BD-D6D7-4140-8A5F-73BC5D53D5A7}" type="slidenum">
              <a:rPr lang="fa-IR" smtClean="0"/>
              <a:t>‹#›</a:t>
            </a:fld>
            <a:endParaRPr lang="fa-I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59FA16-6EF7-4D9C-910F-CEBBD47328BE}" type="datetimeFigureOut">
              <a:rPr lang="fa-IR" smtClean="0"/>
              <a:t>04/04/1435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9C29BD-D6D7-4140-8A5F-73BC5D53D5A7}" type="slidenum">
              <a:rPr lang="fa-IR" smtClean="0"/>
              <a:t>‹#›</a:t>
            </a:fld>
            <a:endParaRPr lang="fa-IR"/>
          </a:p>
        </p:txBody>
      </p:sp>
    </p:spTree>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dirty="0"/>
          </a:p>
        </p:txBody>
      </p:sp>
      <p:pic>
        <p:nvPicPr>
          <p:cNvPr id="6" name="Picture 5"/>
          <p:cNvPicPr>
            <a:picLocks noChangeAspect="1"/>
          </p:cNvPicPr>
          <p:nvPr/>
        </p:nvPicPr>
        <p:blipFill>
          <a:blip r:embed="rId3">
            <a:extLst/>
          </a:blip>
          <a:stretch>
            <a:fillRect/>
          </a:stretch>
        </p:blipFill>
        <p:spPr>
          <a:xfrm>
            <a:off x="0" y="0"/>
            <a:ext cx="2928926" cy="6857999"/>
          </a:xfrm>
          <a:prstGeom prst="rect">
            <a:avLst/>
          </a:prstGeom>
        </p:spPr>
      </p:pic>
      <p:sp>
        <p:nvSpPr>
          <p:cNvPr id="7" name="Title 6"/>
          <p:cNvSpPr>
            <a:spLocks noGrp="1"/>
          </p:cNvSpPr>
          <p:nvPr>
            <p:ph type="ctrTitle"/>
          </p:nvPr>
        </p:nvSpPr>
        <p:spPr/>
        <p:txBody>
          <a:bodyPr/>
          <a:lstStyle/>
          <a:p>
            <a:endParaRPr lang="fa-IR" dirty="0"/>
          </a:p>
        </p:txBody>
      </p:sp>
      <p:pic>
        <p:nvPicPr>
          <p:cNvPr id="2051" name="Picture 3"/>
          <p:cNvPicPr>
            <a:picLocks noChangeAspect="1" noChangeArrowheads="1"/>
          </p:cNvPicPr>
          <p:nvPr/>
        </p:nvPicPr>
        <p:blipFill>
          <a:blip r:embed="rId4">
            <a:extLst/>
          </a:blip>
          <a:srcRect/>
          <a:stretch>
            <a:fillRect/>
          </a:stretch>
        </p:blipFill>
        <p:spPr bwMode="auto">
          <a:xfrm>
            <a:off x="2928926" y="1357299"/>
            <a:ext cx="6215074" cy="3500462"/>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2" name="Picture 1"/>
          <p:cNvPicPr>
            <a:picLocks noChangeAspect="1"/>
          </p:cNvPicPr>
          <p:nvPr/>
        </p:nvPicPr>
        <p:blipFill>
          <a:blip r:embed="rId5">
            <a:extLst/>
          </a:blip>
          <a:stretch>
            <a:fillRect/>
          </a:stretch>
        </p:blipFill>
        <p:spPr>
          <a:xfrm>
            <a:off x="2928926" y="4953000"/>
            <a:ext cx="6215074" cy="1905000"/>
          </a:xfrm>
          <a:prstGeom prst="rect">
            <a:avLst/>
          </a:prstGeom>
        </p:spPr>
      </p:pic>
      <p:pic>
        <p:nvPicPr>
          <p:cNvPr id="4" name="Picture 3"/>
          <p:cNvPicPr>
            <a:picLocks noChangeAspect="1"/>
          </p:cNvPicPr>
          <p:nvPr/>
        </p:nvPicPr>
        <p:blipFill>
          <a:blip r:embed="rId6">
            <a:extLst/>
          </a:blip>
          <a:stretch>
            <a:fillRect/>
          </a:stretch>
        </p:blipFill>
        <p:spPr>
          <a:xfrm>
            <a:off x="3428992" y="0"/>
            <a:ext cx="4762500" cy="1428750"/>
          </a:xfrm>
          <a:prstGeom prst="rect">
            <a:avLst/>
          </a:prstGeom>
        </p:spPr>
      </p:pic>
    </p:spTree>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57488" y="0"/>
            <a:ext cx="6286512" cy="6858000"/>
          </a:xfrm>
        </p:spPr>
        <p:txBody>
          <a:bodyPr>
            <a:noAutofit/>
          </a:bodyPr>
          <a:lstStyle/>
          <a:p>
            <a:pPr algn="ctr"/>
            <a:r>
              <a:rPr lang="fa-IR" sz="4800" dirty="0" smtClean="0"/>
              <a:t>یعنی همان کسانی که </a:t>
            </a:r>
            <a:r>
              <a:rPr lang="fa-IR" sz="4800" dirty="0" smtClean="0">
                <a:solidFill>
                  <a:srgbClr val="FF0000"/>
                </a:solidFill>
              </a:rPr>
              <a:t>خوار و ضعیف</a:t>
            </a:r>
            <a:r>
              <a:rPr lang="fa-IR" sz="4800" dirty="0" smtClean="0"/>
              <a:t> شمرده شده بودند و پیرو دیگران وادرا شده بودند، </a:t>
            </a:r>
            <a:r>
              <a:rPr lang="fa-IR" sz="4800" dirty="0" smtClean="0">
                <a:solidFill>
                  <a:srgbClr val="FF0000"/>
                </a:solidFill>
              </a:rPr>
              <a:t>امام </a:t>
            </a:r>
            <a:r>
              <a:rPr lang="fa-IR" sz="4800" dirty="0" smtClean="0"/>
              <a:t>دیگران شدند. و مسلما اینها یک فرد نبودند، بلکه یک مجموعه و امت بودند. این معنا از </a:t>
            </a:r>
            <a:r>
              <a:rPr lang="fa-IR" sz="4800" dirty="0" smtClean="0">
                <a:solidFill>
                  <a:srgbClr val="FF0000"/>
                </a:solidFill>
              </a:rPr>
              <a:t>امام</a:t>
            </a:r>
            <a:r>
              <a:rPr lang="fa-IR" sz="4800" dirty="0" smtClean="0"/>
              <a:t>، توقیفی نیست.</a:t>
            </a:r>
            <a:endParaRPr lang="fa-IR" sz="4800" dirty="0"/>
          </a:p>
        </p:txBody>
      </p:sp>
      <p:pic>
        <p:nvPicPr>
          <p:cNvPr id="4" name="Picture 3"/>
          <p:cNvPicPr>
            <a:picLocks noChangeAspect="1"/>
          </p:cNvPicPr>
          <p:nvPr/>
        </p:nvPicPr>
        <p:blipFill>
          <a:blip r:embed="rId2">
            <a:extLst/>
          </a:blip>
          <a:stretch>
            <a:fillRect/>
          </a:stretch>
        </p:blipFill>
        <p:spPr>
          <a:xfrm>
            <a:off x="0" y="0"/>
            <a:ext cx="2786050" cy="6643710"/>
          </a:xfrm>
          <a:prstGeom prst="rect">
            <a:avLst/>
          </a:prstGeom>
        </p:spPr>
      </p:pic>
    </p:spTree>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4000"/>
          </a:p>
        </p:txBody>
      </p:sp>
      <p:sp>
        <p:nvSpPr>
          <p:cNvPr id="3" name="Content Placeholder 2"/>
          <p:cNvSpPr>
            <a:spLocks noGrp="1"/>
          </p:cNvSpPr>
          <p:nvPr>
            <p:ph idx="1"/>
          </p:nvPr>
        </p:nvSpPr>
        <p:spPr>
          <a:xfrm>
            <a:off x="3143240" y="0"/>
            <a:ext cx="5786478" cy="6858000"/>
          </a:xfrm>
        </p:spPr>
        <p:txBody>
          <a:bodyPr>
            <a:normAutofit/>
          </a:bodyPr>
          <a:lstStyle/>
          <a:p>
            <a:pPr algn="ctr"/>
            <a:r>
              <a:rPr lang="fa-IR" sz="6000" dirty="0" smtClean="0"/>
              <a:t>ج. </a:t>
            </a:r>
            <a:r>
              <a:rPr lang="fa-IR" sz="6000" dirty="0" smtClean="0">
                <a:solidFill>
                  <a:srgbClr val="FF0000"/>
                </a:solidFill>
              </a:rPr>
              <a:t>امام؛ </a:t>
            </a:r>
            <a:r>
              <a:rPr lang="fa-IR" sz="6000" dirty="0" smtClean="0"/>
              <a:t>به معنای </a:t>
            </a:r>
            <a:r>
              <a:rPr lang="fa-IR" sz="6000" dirty="0" smtClean="0">
                <a:solidFill>
                  <a:srgbClr val="FF0000"/>
                </a:solidFill>
              </a:rPr>
              <a:t>الگو بودن یک کتاب برای هدایت</a:t>
            </a:r>
            <a:r>
              <a:rPr lang="fa-IR" sz="6000" dirty="0" smtClean="0"/>
              <a:t>: </a:t>
            </a:r>
            <a:r>
              <a:rPr lang="fa-IR" sz="6000" dirty="0" smtClean="0">
                <a:solidFill>
                  <a:srgbClr val="00B050"/>
                </a:solidFill>
              </a:rPr>
              <a:t>"وَ مِنْ قَبْلِهِ كِتابُ مُوسى‏ إِماماً وَ رَحْمَةً" </a:t>
            </a:r>
            <a:r>
              <a:rPr lang="fa-IR" sz="6000" dirty="0" smtClean="0"/>
              <a:t>علامه طباطبایی در تفسیر این آیه می گوید:</a:t>
            </a:r>
            <a:endParaRPr lang="fa-IR" sz="60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14290"/>
            <a:ext cx="5929322" cy="6643710"/>
          </a:xfrm>
        </p:spPr>
        <p:txBody>
          <a:bodyPr>
            <a:normAutofit/>
          </a:bodyPr>
          <a:lstStyle/>
          <a:p>
            <a:pPr algn="ctr"/>
            <a:r>
              <a:rPr lang="fa-IR" sz="4400" dirty="0"/>
              <a:t>«</a:t>
            </a:r>
            <a:r>
              <a:rPr lang="fa-IR" sz="4400" dirty="0">
                <a:solidFill>
                  <a:srgbClr val="FF0000"/>
                </a:solidFill>
              </a:rPr>
              <a:t>امام </a:t>
            </a:r>
            <a:r>
              <a:rPr lang="fa-IR" sz="4400" dirty="0"/>
              <a:t>و رحمت بودن </a:t>
            </a:r>
            <a:r>
              <a:rPr lang="fa-IR" sz="4400" dirty="0">
                <a:solidFill>
                  <a:srgbClr val="FF0000"/>
                </a:solidFill>
              </a:rPr>
              <a:t>تورات</a:t>
            </a:r>
            <a:r>
              <a:rPr lang="fa-IR" sz="4400" dirty="0"/>
              <a:t> به اين معنا است كه تورات كتابى است كه مى‏تواند مقتداى بنى اسرائيل باشد، و بنى اسرائيل بايد در اعمال خود از آن پيروى كنند، بدين جهت </a:t>
            </a:r>
            <a:r>
              <a:rPr lang="fa-IR" sz="4400" dirty="0">
                <a:solidFill>
                  <a:srgbClr val="FF0000"/>
                </a:solidFill>
              </a:rPr>
              <a:t>امام</a:t>
            </a:r>
            <a:r>
              <a:rPr lang="fa-IR" sz="4400" dirty="0"/>
              <a:t> است، و بدين جهت كه مايه اصلاح نفوس مردم با ايمان است </a:t>
            </a:r>
            <a:r>
              <a:rPr lang="fa-IR" sz="4400" dirty="0">
                <a:solidFill>
                  <a:srgbClr val="FF0000"/>
                </a:solidFill>
              </a:rPr>
              <a:t>رحمت </a:t>
            </a:r>
            <a:r>
              <a:rPr lang="fa-IR" sz="4400" dirty="0"/>
              <a:t>است.»</a:t>
            </a:r>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2">
            <a:extLst/>
          </a:blip>
          <a:stretch>
            <a:fillRect/>
          </a:stretch>
        </p:blipFill>
        <p:spPr>
          <a:xfrm>
            <a:off x="0" y="1"/>
            <a:ext cx="2786050" cy="6858000"/>
          </a:xfrm>
          <a:prstGeom prst="rect">
            <a:avLst/>
          </a:prstGeom>
        </p:spPr>
      </p:pic>
      <p:pic>
        <p:nvPicPr>
          <p:cNvPr id="1026" name="Picture 2"/>
          <p:cNvPicPr>
            <a:picLocks noGrp="1" noChangeAspect="1" noChangeArrowheads="1"/>
          </p:cNvPicPr>
          <p:nvPr>
            <p:ph idx="1"/>
          </p:nvPr>
        </p:nvPicPr>
        <p:blipFill>
          <a:blip r:embed="rId3">
            <a:extLst/>
          </a:blip>
          <a:srcRect/>
          <a:stretch>
            <a:fillRect/>
          </a:stretch>
        </p:blipFill>
        <p:spPr bwMode="auto">
          <a:xfrm>
            <a:off x="2786050" y="0"/>
            <a:ext cx="6357950" cy="68580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28926" y="0"/>
            <a:ext cx="6215074" cy="6126163"/>
          </a:xfrm>
        </p:spPr>
        <p:txBody>
          <a:bodyPr>
            <a:noAutofit/>
          </a:bodyPr>
          <a:lstStyle/>
          <a:p>
            <a:pPr algn="ctr"/>
            <a:r>
              <a:rPr lang="fa-IR" sz="4000" dirty="0" smtClean="0"/>
              <a:t>د. </a:t>
            </a:r>
            <a:r>
              <a:rPr lang="fa-IR" sz="4000" dirty="0" smtClean="0">
                <a:solidFill>
                  <a:srgbClr val="FF0000"/>
                </a:solidFill>
              </a:rPr>
              <a:t>امام؛ </a:t>
            </a:r>
            <a:r>
              <a:rPr lang="fa-IR" sz="4000" dirty="0" smtClean="0"/>
              <a:t>به معنای </a:t>
            </a:r>
            <a:r>
              <a:rPr lang="fa-IR" sz="4000" dirty="0" smtClean="0">
                <a:solidFill>
                  <a:srgbClr val="FF0000"/>
                </a:solidFill>
              </a:rPr>
              <a:t>جلوداری هر چیزی</a:t>
            </a:r>
            <a:r>
              <a:rPr lang="fa-IR" sz="4000" dirty="0" smtClean="0"/>
              <a:t>: علاوه بر اینکه در ادبیات دینی، </a:t>
            </a:r>
            <a:r>
              <a:rPr lang="fa-IR" sz="4000" dirty="0" smtClean="0">
                <a:solidFill>
                  <a:srgbClr val="FF0000"/>
                </a:solidFill>
              </a:rPr>
              <a:t>امام</a:t>
            </a:r>
            <a:r>
              <a:rPr lang="fa-IR" sz="4000" dirty="0" smtClean="0"/>
              <a:t> بر گروه خوبی از مردم اطلاق می شود، بر اساس روایات، </a:t>
            </a:r>
            <a:r>
              <a:rPr lang="fa-IR" sz="4000" dirty="0" smtClean="0">
                <a:solidFill>
                  <a:srgbClr val="FF0000"/>
                </a:solidFill>
              </a:rPr>
              <a:t>هر چیزی امامی </a:t>
            </a:r>
            <a:r>
              <a:rPr lang="fa-IR" sz="4000" dirty="0" smtClean="0"/>
              <a:t>دارد، حتی زمین و </a:t>
            </a:r>
            <a:r>
              <a:rPr lang="fa-IR" sz="4000" dirty="0" smtClean="0">
                <a:solidFill>
                  <a:srgbClr val="FF0000"/>
                </a:solidFill>
              </a:rPr>
              <a:t>امام زمین ها، سرزمین شیعیان است؛</a:t>
            </a:r>
            <a:r>
              <a:rPr lang="fa-IR" sz="4000" dirty="0" smtClean="0"/>
              <a:t> </a:t>
            </a:r>
            <a:r>
              <a:rPr lang="fa-IR" sz="4000" dirty="0" smtClean="0">
                <a:solidFill>
                  <a:srgbClr val="00B050"/>
                </a:solidFill>
              </a:rPr>
              <a:t>«وَ إِنَّ لِكُلِّ شَيْ‏ءٍ إِمَاماً وَ إِمَامُ الْأَرْضِ أَرْضٌ تَسْكُنُهَا الشِّيعَةُ...» </a:t>
            </a:r>
            <a:r>
              <a:rPr lang="fa-IR" sz="4000" dirty="0" smtClean="0"/>
              <a:t>كافي، ج ۸، ص ۲۱۲. این معنا از </a:t>
            </a:r>
            <a:r>
              <a:rPr lang="fa-IR" sz="4000" dirty="0" smtClean="0">
                <a:solidFill>
                  <a:srgbClr val="FF0000"/>
                </a:solidFill>
              </a:rPr>
              <a:t>امام</a:t>
            </a:r>
            <a:r>
              <a:rPr lang="fa-IR" sz="4000" dirty="0" smtClean="0"/>
              <a:t> هم توقیفی نیست.</a:t>
            </a:r>
            <a:endParaRPr lang="fa-IR" sz="4000" dirty="0"/>
          </a:p>
        </p:txBody>
      </p:sp>
      <p:pic>
        <p:nvPicPr>
          <p:cNvPr id="4" name="Picture 3"/>
          <p:cNvPicPr>
            <a:picLocks noChangeAspect="1"/>
          </p:cNvPicPr>
          <p:nvPr/>
        </p:nvPicPr>
        <p:blipFill>
          <a:blip r:embed="rId2">
            <a:extLst/>
          </a:blip>
          <a:stretch>
            <a:fillRect/>
          </a:stretch>
        </p:blipFill>
        <p:spPr>
          <a:xfrm>
            <a:off x="0" y="0"/>
            <a:ext cx="2928926" cy="6858000"/>
          </a:xfrm>
          <a:prstGeom prst="rect">
            <a:avLst/>
          </a:prstGeom>
        </p:spPr>
      </p:pic>
    </p:spTree>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0"/>
            <a:ext cx="6000760" cy="6858000"/>
          </a:xfrm>
        </p:spPr>
        <p:txBody>
          <a:bodyPr>
            <a:normAutofit lnSpcReduction="10000"/>
          </a:bodyPr>
          <a:lstStyle/>
          <a:p>
            <a:pPr algn="ctr"/>
            <a:r>
              <a:rPr lang="fa-IR" sz="4000" dirty="0" smtClean="0"/>
              <a:t>استدلال نخست: بر اساس آنچه از قرآن مجید برآمد، کاربرد لفظ </a:t>
            </a:r>
            <a:r>
              <a:rPr lang="fa-IR" sz="4000" dirty="0" smtClean="0">
                <a:solidFill>
                  <a:srgbClr val="FF0000"/>
                </a:solidFill>
              </a:rPr>
              <a:t>امام، </a:t>
            </a:r>
            <a:r>
              <a:rPr lang="fa-IR" sz="4000" dirty="0" smtClean="0"/>
              <a:t>توقیفی نیست و حتی می تواند بر یک جمعی مثل قوم بنی اسرائیل که در بره ای از زمان به دلیل صبر و یقین به آیات الهی، بر همه عالمیان برتری داده شدند، نیز به کار برده شود. به طور قطع، کاربرد واژه </a:t>
            </a:r>
            <a:r>
              <a:rPr lang="fa-IR" sz="4000" dirty="0" smtClean="0">
                <a:solidFill>
                  <a:srgbClr val="FF0000"/>
                </a:solidFill>
              </a:rPr>
              <a:t>امام</a:t>
            </a:r>
            <a:r>
              <a:rPr lang="fa-IR" sz="4000" dirty="0" smtClean="0"/>
              <a:t> بر </a:t>
            </a:r>
            <a:r>
              <a:rPr lang="fa-IR" sz="4000" dirty="0" smtClean="0">
                <a:solidFill>
                  <a:srgbClr val="FF0000"/>
                </a:solidFill>
              </a:rPr>
              <a:t>امت قبل از ظهور حضرت بقیت الله به دلیل شگفتی و ایمان اعجاب آور آنان</a:t>
            </a:r>
            <a:r>
              <a:rPr lang="fa-IR" sz="4000" dirty="0" smtClean="0"/>
              <a:t>، نیز صادق است. </a:t>
            </a:r>
            <a:endParaRPr lang="fa-IR" sz="40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929322" cy="6286544"/>
          </a:xfrm>
        </p:spPr>
        <p:txBody>
          <a:bodyPr>
            <a:normAutofit fontScale="92500" lnSpcReduction="20000"/>
          </a:bodyPr>
          <a:lstStyle/>
          <a:p>
            <a:pPr algn="ctr"/>
            <a:r>
              <a:rPr lang="fa-IR" sz="6600" dirty="0" smtClean="0"/>
              <a:t>وقتی می توان به امت پیش از ظهور، </a:t>
            </a:r>
            <a:r>
              <a:rPr lang="fa-IR" sz="6600" dirty="0" smtClean="0">
                <a:solidFill>
                  <a:srgbClr val="FF0000"/>
                </a:solidFill>
              </a:rPr>
              <a:t>امام</a:t>
            </a:r>
            <a:r>
              <a:rPr lang="fa-IR" sz="6600" dirty="0" smtClean="0"/>
              <a:t> گفت، حتما به رهبرشان می توان </a:t>
            </a:r>
            <a:r>
              <a:rPr lang="fa-IR" sz="6600" dirty="0" smtClean="0">
                <a:solidFill>
                  <a:srgbClr val="FF0000"/>
                </a:solidFill>
              </a:rPr>
              <a:t>امام</a:t>
            </a:r>
            <a:r>
              <a:rPr lang="fa-IR" sz="6600" dirty="0" smtClean="0"/>
              <a:t> گفت؛ یعنی </a:t>
            </a:r>
            <a:r>
              <a:rPr lang="fa-IR" sz="6600" dirty="0" smtClean="0">
                <a:solidFill>
                  <a:srgbClr val="FF0000"/>
                </a:solidFill>
              </a:rPr>
              <a:t>امام خمینی</a:t>
            </a:r>
            <a:r>
              <a:rPr lang="fa-IR" sz="6600" dirty="0" smtClean="0">
                <a:solidFill>
                  <a:srgbClr val="00B050"/>
                </a:solidFill>
              </a:rPr>
              <a:t> قدس سره الشریف </a:t>
            </a:r>
            <a:r>
              <a:rPr lang="fa-IR" sz="6600" dirty="0" smtClean="0"/>
              <a:t>و </a:t>
            </a:r>
            <a:r>
              <a:rPr lang="fa-IR" sz="6600" dirty="0" smtClean="0">
                <a:solidFill>
                  <a:srgbClr val="FF0000"/>
                </a:solidFill>
              </a:rPr>
              <a:t>امام خامنه ای </a:t>
            </a:r>
            <a:r>
              <a:rPr lang="fa-IR" sz="6600" dirty="0" smtClean="0">
                <a:solidFill>
                  <a:srgbClr val="00B050"/>
                </a:solidFill>
              </a:rPr>
              <a:t>روحی فداه</a:t>
            </a:r>
            <a:r>
              <a:rPr lang="fa-IR" sz="6600" dirty="0" smtClean="0"/>
              <a:t>.</a:t>
            </a:r>
            <a:endParaRPr lang="fa-IR" sz="66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472122" cy="6357982"/>
          </a:xfrm>
        </p:spPr>
        <p:txBody>
          <a:bodyPr>
            <a:normAutofit/>
          </a:bodyPr>
          <a:lstStyle/>
          <a:p>
            <a:pPr algn="ctr"/>
            <a:r>
              <a:rPr lang="fa-IR" sz="4400" dirty="0" smtClean="0"/>
              <a:t>استدلال دوم: خداوند در چندین آیه، از جمله آیه ۲۴ سوره سجده می فرماید که ما از میان بنی اسرائیل، </a:t>
            </a:r>
            <a:r>
              <a:rPr lang="fa-IR" sz="4400" dirty="0" smtClean="0">
                <a:solidFill>
                  <a:srgbClr val="FF0000"/>
                </a:solidFill>
              </a:rPr>
              <a:t>امامانی</a:t>
            </a:r>
            <a:r>
              <a:rPr lang="fa-IR" sz="4400" dirty="0" smtClean="0"/>
              <a:t> را قرار دادیم؛ </a:t>
            </a:r>
            <a:r>
              <a:rPr lang="fa-IR" sz="4400" dirty="0" smtClean="0">
                <a:solidFill>
                  <a:srgbClr val="00B050"/>
                </a:solidFill>
              </a:rPr>
              <a:t>«وَ جَعَلْنا مِنْهُمْ أَئِمَّةً يَهْدُونَ بِأَمْرِنا لَمَّا صَبَرُوا وَ كانُوا بِآياتِنا يُوقِنُونَ»</a:t>
            </a:r>
            <a:endParaRPr lang="fa-IR" sz="44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28926" y="0"/>
            <a:ext cx="6215074" cy="6858000"/>
          </a:xfrm>
        </p:spPr>
        <p:txBody>
          <a:bodyPr>
            <a:noAutofit/>
          </a:bodyPr>
          <a:lstStyle/>
          <a:p>
            <a:pPr algn="ctr"/>
            <a:r>
              <a:rPr lang="fa-IR" sz="6000" dirty="0"/>
              <a:t>نکته اول اینکه </a:t>
            </a:r>
            <a:r>
              <a:rPr lang="fa-IR" sz="6000" dirty="0">
                <a:solidFill>
                  <a:srgbClr val="FF0000"/>
                </a:solidFill>
              </a:rPr>
              <a:t>امام، </a:t>
            </a:r>
            <a:r>
              <a:rPr lang="fa-IR" sz="6000" dirty="0">
                <a:solidFill>
                  <a:srgbClr val="0070C0"/>
                </a:solidFill>
              </a:rPr>
              <a:t>انتصابی</a:t>
            </a:r>
            <a:r>
              <a:rPr lang="fa-IR" sz="6000" dirty="0"/>
              <a:t> است نه </a:t>
            </a:r>
            <a:r>
              <a:rPr lang="fa-IR" sz="6000" dirty="0">
                <a:solidFill>
                  <a:srgbClr val="FFC000"/>
                </a:solidFill>
              </a:rPr>
              <a:t>انتخابی</a:t>
            </a:r>
            <a:r>
              <a:rPr lang="fa-IR" sz="6000" dirty="0"/>
              <a:t> و کار خبرگان رهبری هم </a:t>
            </a:r>
            <a:r>
              <a:rPr lang="fa-IR" sz="6000" dirty="0">
                <a:solidFill>
                  <a:srgbClr val="FF0000"/>
                </a:solidFill>
              </a:rPr>
              <a:t>کشف ولیّ امر و امام امت </a:t>
            </a:r>
            <a:r>
              <a:rPr lang="fa-IR" sz="6000" dirty="0"/>
              <a:t>است نه </a:t>
            </a:r>
            <a:r>
              <a:rPr lang="fa-IR" sz="6000" dirty="0">
                <a:solidFill>
                  <a:srgbClr val="FFC000"/>
                </a:solidFill>
              </a:rPr>
              <a:t>انتخاب وی</a:t>
            </a:r>
            <a:r>
              <a:rPr lang="fa-IR" sz="6000" dirty="0"/>
              <a:t>.</a:t>
            </a:r>
          </a:p>
        </p:txBody>
      </p:sp>
      <p:pic>
        <p:nvPicPr>
          <p:cNvPr id="4" name="Picture 3"/>
          <p:cNvPicPr>
            <a:picLocks noChangeAspect="1"/>
          </p:cNvPicPr>
          <p:nvPr/>
        </p:nvPicPr>
        <p:blipFill>
          <a:blip r:embed="rId2">
            <a:extLst/>
          </a:blip>
          <a:stretch>
            <a:fillRect/>
          </a:stretch>
        </p:blipFill>
        <p:spPr>
          <a:xfrm>
            <a:off x="0" y="0"/>
            <a:ext cx="2786050" cy="6858000"/>
          </a:xfrm>
          <a:prstGeom prst="rect">
            <a:avLst/>
          </a:prstGeom>
        </p:spPr>
      </p:pic>
    </p:spTree>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714612" y="285728"/>
            <a:ext cx="5972188" cy="6357982"/>
          </a:xfrm>
        </p:spPr>
        <p:txBody>
          <a:bodyPr>
            <a:normAutofit fontScale="92500" lnSpcReduction="10000"/>
          </a:bodyPr>
          <a:lstStyle/>
          <a:p>
            <a:pPr algn="ctr"/>
            <a:r>
              <a:rPr lang="fa-IR" sz="4800" dirty="0" smtClean="0"/>
              <a:t>نکته دیگر اینکه از انبیاء بنی اسرائیل، تنها حضرت </a:t>
            </a:r>
            <a:r>
              <a:rPr lang="fa-IR" sz="4800" dirty="0" smtClean="0">
                <a:solidFill>
                  <a:srgbClr val="FF0000"/>
                </a:solidFill>
              </a:rPr>
              <a:t>موسی اولوا العزم </a:t>
            </a:r>
            <a:r>
              <a:rPr lang="fa-IR" sz="4800" dirty="0" smtClean="0"/>
              <a:t>بوده اند ولی، مطابق این آیه، به غیر از ایشان هم گروهی از آنان </a:t>
            </a:r>
            <a:r>
              <a:rPr lang="fa-IR" sz="4800" dirty="0" smtClean="0">
                <a:solidFill>
                  <a:srgbClr val="FF0000"/>
                </a:solidFill>
              </a:rPr>
              <a:t>امام</a:t>
            </a:r>
            <a:r>
              <a:rPr lang="fa-IR" sz="4800" dirty="0" smtClean="0"/>
              <a:t> بوده اند. از سویی، </a:t>
            </a:r>
            <a:r>
              <a:rPr lang="fa-IR" sz="4800" dirty="0" smtClean="0">
                <a:solidFill>
                  <a:srgbClr val="FF0000"/>
                </a:solidFill>
              </a:rPr>
              <a:t>رَسُولِ اللَّهِ (ص) </a:t>
            </a:r>
            <a:r>
              <a:rPr lang="fa-IR" sz="4800" dirty="0" smtClean="0"/>
              <a:t>فرموده اند: </a:t>
            </a:r>
            <a:r>
              <a:rPr lang="fa-IR" sz="4800" dirty="0" smtClean="0">
                <a:solidFill>
                  <a:srgbClr val="00B050"/>
                </a:solidFill>
              </a:rPr>
              <a:t>«عُلَمَاءُ أُمَّتِي كَأَنْبِيَاءِ بَنِي إِسْرَائِيلَ» </a:t>
            </a:r>
            <a:r>
              <a:rPr lang="fa-IR" sz="4800" dirty="0" smtClean="0"/>
              <a:t>مستدرک الوسائل، ج ۱۷، ۳۲۰. </a:t>
            </a:r>
            <a:endParaRPr lang="fa-IR" sz="4800" dirty="0"/>
          </a:p>
        </p:txBody>
      </p:sp>
      <p:pic>
        <p:nvPicPr>
          <p:cNvPr id="4" name="Picture 3"/>
          <p:cNvPicPr>
            <a:picLocks noChangeAspect="1"/>
          </p:cNvPicPr>
          <p:nvPr/>
        </p:nvPicPr>
        <p:blipFill>
          <a:blip r:embed="rId2">
            <a:extLst/>
          </a:blip>
          <a:stretch>
            <a:fillRect/>
          </a:stretch>
        </p:blipFill>
        <p:spPr>
          <a:xfrm>
            <a:off x="0" y="0"/>
            <a:ext cx="2643174" cy="6643710"/>
          </a:xfrm>
          <a:prstGeom prst="rect">
            <a:avLst/>
          </a:prstGeom>
        </p:spPr>
      </p:pic>
    </p:spTree>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3">
            <a:extLst/>
          </a:blip>
          <a:stretch>
            <a:fillRect/>
          </a:stretch>
        </p:blipFill>
        <p:spPr>
          <a:xfrm>
            <a:off x="0" y="0"/>
            <a:ext cx="3071802" cy="6858000"/>
          </a:xfrm>
        </p:spPr>
      </p:pic>
      <p:graphicFrame>
        <p:nvGraphicFramePr>
          <p:cNvPr id="4" name="Object 3"/>
          <p:cNvGraphicFramePr>
            <a:graphicFrameLocks noChangeAspect="1"/>
          </p:cNvGraphicFramePr>
          <p:nvPr>
            <p:extLst/>
          </p:nvPr>
        </p:nvGraphicFramePr>
        <p:xfrm>
          <a:off x="3143240" y="214290"/>
          <a:ext cx="5643602" cy="5857916"/>
        </p:xfrm>
        <a:graphic>
          <a:graphicData uri="http://schemas.openxmlformats.org/presentationml/2006/ole">
            <mc:AlternateContent xmlns:mc="http://schemas.openxmlformats.org/markup-compatibility/2006">
              <mc:Choice xmlns:v="urn:schemas-microsoft-com:vml" Requires="v">
                <p:oleObj spid="_x0000_s1051" name="Package" showAsIcon="1" r:id="rId4" imgW="1237680" imgH="607680" progId="Package">
                  <p:embed/>
                </p:oleObj>
              </mc:Choice>
              <mc:Fallback>
                <p:oleObj name="Package" showAsIcon="1" r:id="rId4" imgW="1237680" imgH="607680" progId="Package">
                  <p:embed/>
                  <p:pic>
                    <p:nvPicPr>
                      <p:cNvPr id="0" name=""/>
                      <p:cNvPicPr/>
                      <p:nvPr/>
                    </p:nvPicPr>
                    <p:blipFill>
                      <a:blip r:embed="rId5"/>
                      <a:stretch>
                        <a:fillRect/>
                      </a:stretch>
                    </p:blipFill>
                    <p:spPr>
                      <a:xfrm>
                        <a:off x="3143240" y="214290"/>
                        <a:ext cx="5643602" cy="5857916"/>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572000" y="6000768"/>
          <a:ext cx="979487" cy="608013"/>
        </p:xfrm>
        <a:graphic>
          <a:graphicData uri="http://schemas.openxmlformats.org/presentationml/2006/ole">
            <mc:AlternateContent xmlns:mc="http://schemas.openxmlformats.org/markup-compatibility/2006">
              <mc:Choice xmlns:v="urn:schemas-microsoft-com:vml" Requires="v">
                <p:oleObj spid="_x0000_s1052" name="Package" showAsIcon="1" r:id="rId6" imgW="978840" imgH="607680" progId="Package">
                  <p:embed/>
                </p:oleObj>
              </mc:Choice>
              <mc:Fallback>
                <p:oleObj name="Package" showAsIcon="1" r:id="rId6" imgW="978840" imgH="607680" progId="Package">
                  <p:embed/>
                  <p:pic>
                    <p:nvPicPr>
                      <p:cNvPr id="0" name=""/>
                      <p:cNvPicPr/>
                      <p:nvPr/>
                    </p:nvPicPr>
                    <p:blipFill>
                      <a:blip r:embed="rId7"/>
                      <a:stretch>
                        <a:fillRect/>
                      </a:stretch>
                    </p:blipFill>
                    <p:spPr>
                      <a:xfrm>
                        <a:off x="4572000" y="6000768"/>
                        <a:ext cx="979487" cy="608013"/>
                      </a:xfrm>
                      <a:prstGeom prst="rect">
                        <a:avLst/>
                      </a:prstGeom>
                    </p:spPr>
                  </p:pic>
                </p:oleObj>
              </mc:Fallback>
            </mc:AlternateContent>
          </a:graphicData>
        </a:graphic>
      </p:graphicFrame>
    </p:spTree>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0"/>
            <a:ext cx="6000760" cy="6858000"/>
          </a:xfrm>
        </p:spPr>
        <p:txBody>
          <a:bodyPr>
            <a:normAutofit/>
          </a:bodyPr>
          <a:lstStyle/>
          <a:p>
            <a:pPr algn="ctr"/>
            <a:r>
              <a:rPr lang="fa-IR" sz="5400" dirty="0" smtClean="0"/>
              <a:t>و اگر در حق کلام </a:t>
            </a:r>
            <a:r>
              <a:rPr lang="fa-IR" sz="5400" dirty="0" smtClean="0">
                <a:solidFill>
                  <a:srgbClr val="FF0000"/>
                </a:solidFill>
              </a:rPr>
              <a:t>اهل بیت علیهم السلام</a:t>
            </a:r>
            <a:r>
              <a:rPr lang="fa-IR" sz="5400" dirty="0" smtClean="0"/>
              <a:t> و </a:t>
            </a:r>
            <a:r>
              <a:rPr lang="fa-IR" sz="5400" dirty="0" smtClean="0">
                <a:solidFill>
                  <a:srgbClr val="00B0F0"/>
                </a:solidFill>
              </a:rPr>
              <a:t>قران</a:t>
            </a:r>
            <a:r>
              <a:rPr lang="fa-IR" sz="5400" dirty="0" smtClean="0"/>
              <a:t> ظلم و تسامح نکنیم باید اذعان کرد که همانطور که برخی از </a:t>
            </a:r>
            <a:r>
              <a:rPr lang="fa-IR" sz="5400" dirty="0" smtClean="0">
                <a:solidFill>
                  <a:srgbClr val="FF0000"/>
                </a:solidFill>
              </a:rPr>
              <a:t>انبیاء بنی اسرائیل، امام </a:t>
            </a:r>
            <a:r>
              <a:rPr lang="fa-IR" sz="5400" dirty="0" smtClean="0"/>
              <a:t>بوده اند، برخی از </a:t>
            </a:r>
            <a:r>
              <a:rPr lang="fa-IR" sz="5400" dirty="0" smtClean="0">
                <a:solidFill>
                  <a:srgbClr val="FF0000"/>
                </a:solidFill>
              </a:rPr>
              <a:t>علماء امت </a:t>
            </a:r>
            <a:r>
              <a:rPr lang="fa-IR" sz="5400" dirty="0" smtClean="0"/>
              <a:t>هم می توانند </a:t>
            </a:r>
            <a:r>
              <a:rPr lang="fa-IR" sz="5400" dirty="0" smtClean="0">
                <a:solidFill>
                  <a:srgbClr val="FF0000"/>
                </a:solidFill>
              </a:rPr>
              <a:t>امام</a:t>
            </a:r>
            <a:r>
              <a:rPr lang="fa-IR" sz="5400" dirty="0" smtClean="0"/>
              <a:t> باشند؛ </a:t>
            </a:r>
            <a:endParaRPr lang="fa-IR" sz="5400" dirty="0"/>
          </a:p>
        </p:txBody>
      </p:sp>
      <p:pic>
        <p:nvPicPr>
          <p:cNvPr id="4" name="Picture 3"/>
          <p:cNvPicPr>
            <a:picLocks noChangeAspect="1"/>
          </p:cNvPicPr>
          <p:nvPr/>
        </p:nvPicPr>
        <p:blipFill>
          <a:blip r:embed="rId2">
            <a:extLst/>
          </a:blip>
          <a:stretch>
            <a:fillRect/>
          </a:stretch>
        </p:blipFill>
        <p:spPr>
          <a:xfrm>
            <a:off x="0" y="0"/>
            <a:ext cx="3000364" cy="6858000"/>
          </a:xfrm>
          <a:prstGeom prst="rect">
            <a:avLst/>
          </a:prstGeom>
        </p:spPr>
      </p:pic>
    </p:spTree>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blip>
          <a:stretch>
            <a:fillRect/>
          </a:stretch>
        </p:blipFill>
        <p:spPr>
          <a:xfrm>
            <a:off x="0" y="0"/>
            <a:ext cx="3214678" cy="6858000"/>
          </a:xfrm>
        </p:spPr>
      </p:pic>
      <p:pic>
        <p:nvPicPr>
          <p:cNvPr id="3074" name="Picture 2"/>
          <p:cNvPicPr>
            <a:picLocks noChangeAspect="1" noChangeArrowheads="1"/>
          </p:cNvPicPr>
          <p:nvPr/>
        </p:nvPicPr>
        <p:blipFill>
          <a:blip r:embed="rId3">
            <a:extLst/>
          </a:blip>
          <a:srcRect/>
          <a:stretch>
            <a:fillRect/>
          </a:stretch>
        </p:blipFill>
        <p:spPr bwMode="auto">
          <a:xfrm>
            <a:off x="3214678" y="209550"/>
            <a:ext cx="5929321" cy="64389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0"/>
            <a:ext cx="6000760" cy="6643710"/>
          </a:xfrm>
        </p:spPr>
        <p:txBody>
          <a:bodyPr>
            <a:noAutofit/>
          </a:bodyPr>
          <a:lstStyle/>
          <a:p>
            <a:pPr algn="ctr"/>
            <a:r>
              <a:rPr lang="fa-IR" sz="6000" dirty="0" smtClean="0"/>
              <a:t>۲.  کاربرد </a:t>
            </a:r>
            <a:r>
              <a:rPr lang="fa-IR" sz="6000" dirty="0" smtClean="0">
                <a:solidFill>
                  <a:srgbClr val="FF0000"/>
                </a:solidFill>
              </a:rPr>
              <a:t>امام</a:t>
            </a:r>
            <a:r>
              <a:rPr lang="fa-IR" sz="6000" dirty="0" smtClean="0"/>
              <a:t> در روایات: در روایات زیادی کلمه </a:t>
            </a:r>
            <a:r>
              <a:rPr lang="fa-IR" sz="6000" dirty="0" smtClean="0">
                <a:solidFill>
                  <a:srgbClr val="FF0000"/>
                </a:solidFill>
              </a:rPr>
              <a:t>امام</a:t>
            </a:r>
            <a:r>
              <a:rPr lang="fa-IR" sz="6000" dirty="0" smtClean="0"/>
              <a:t>، بر فرد غیر معصوم به کار رفته است که به چند نمونه آن اشاره می شود:</a:t>
            </a:r>
            <a:endParaRPr lang="fa-IR" sz="60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 name="Content Placeholder 6"/>
          <p:cNvPicPr>
            <a:picLocks noGrp="1" noChangeAspect="1"/>
          </p:cNvPicPr>
          <p:nvPr>
            <p:ph idx="1"/>
          </p:nvPr>
        </p:nvPicPr>
        <p:blipFill>
          <a:blip r:embed="rId2">
            <a:extLst/>
          </a:blip>
          <a:stretch>
            <a:fillRect/>
          </a:stretch>
        </p:blipFill>
        <p:spPr>
          <a:xfrm>
            <a:off x="0" y="35785"/>
            <a:ext cx="3071802" cy="6822215"/>
          </a:xfrm>
        </p:spPr>
      </p:pic>
      <p:pic>
        <p:nvPicPr>
          <p:cNvPr id="2051" name="Picture 3"/>
          <p:cNvPicPr>
            <a:picLocks noChangeAspect="1" noChangeArrowheads="1"/>
          </p:cNvPicPr>
          <p:nvPr/>
        </p:nvPicPr>
        <p:blipFill>
          <a:blip r:embed="rId3">
            <a:extLst/>
          </a:blip>
          <a:srcRect/>
          <a:stretch>
            <a:fillRect/>
          </a:stretch>
        </p:blipFill>
        <p:spPr bwMode="auto">
          <a:xfrm>
            <a:off x="3071802" y="-14288"/>
            <a:ext cx="6072198" cy="6886576"/>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86116" y="214290"/>
            <a:ext cx="5857884" cy="6643710"/>
          </a:xfrm>
        </p:spPr>
        <p:txBody>
          <a:bodyPr>
            <a:normAutofit/>
          </a:bodyPr>
          <a:lstStyle/>
          <a:p>
            <a:pPr algn="ctr"/>
            <a:r>
              <a:rPr lang="fa-IR" sz="5400" dirty="0" smtClean="0"/>
              <a:t>سوال از امام </a:t>
            </a:r>
            <a:r>
              <a:rPr lang="fa-IR" sz="5400" dirty="0" smtClean="0">
                <a:solidFill>
                  <a:srgbClr val="FF0000"/>
                </a:solidFill>
              </a:rPr>
              <a:t>صادق (ع)</a:t>
            </a:r>
            <a:r>
              <a:rPr lang="fa-IR" sz="5400" dirty="0" smtClean="0"/>
              <a:t> درباره نماز جمعه: </a:t>
            </a:r>
            <a:r>
              <a:rPr lang="fa-IR" sz="5400" dirty="0" smtClean="0">
                <a:solidFill>
                  <a:srgbClr val="00B050"/>
                </a:solidFill>
              </a:rPr>
              <a:t>«إِذَا كَانَ إ</a:t>
            </a:r>
            <a:r>
              <a:rPr lang="fa-IR" sz="5400" dirty="0" smtClean="0">
                <a:solidFill>
                  <a:srgbClr val="FF0000"/>
                </a:solidFill>
              </a:rPr>
              <a:t>ِمَامٌ</a:t>
            </a:r>
            <a:r>
              <a:rPr lang="fa-IR" sz="5400" dirty="0" smtClean="0">
                <a:solidFill>
                  <a:srgbClr val="00B050"/>
                </a:solidFill>
              </a:rPr>
              <a:t> يَخْطُبُ فَأَمَّا إِذَا لَمْ يَكُنْ إ</a:t>
            </a:r>
            <a:r>
              <a:rPr lang="fa-IR" sz="5400" dirty="0" smtClean="0">
                <a:solidFill>
                  <a:srgbClr val="FF0000"/>
                </a:solidFill>
              </a:rPr>
              <a:t>ِمَامٌ</a:t>
            </a:r>
            <a:r>
              <a:rPr lang="fa-IR" sz="5400" dirty="0" smtClean="0">
                <a:solidFill>
                  <a:srgbClr val="00B050"/>
                </a:solidFill>
              </a:rPr>
              <a:t> يَخْطُبُ فَهِيَ أَرْبَعُ رَكَعَاتٍ...» </a:t>
            </a:r>
            <a:r>
              <a:rPr lang="fa-IR" sz="5400" dirty="0" smtClean="0"/>
              <a:t>كافي ج ۳ ص ۴۲۱. </a:t>
            </a:r>
            <a:endParaRPr lang="fa-IR" sz="54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85728"/>
            <a:ext cx="6000760" cy="6572272"/>
          </a:xfrm>
        </p:spPr>
        <p:txBody>
          <a:bodyPr>
            <a:normAutofit/>
          </a:bodyPr>
          <a:lstStyle/>
          <a:p>
            <a:pPr algn="ctr"/>
            <a:r>
              <a:rPr lang="fa-IR" sz="6600" dirty="0">
                <a:solidFill>
                  <a:srgbClr val="FF0000"/>
                </a:solidFill>
              </a:rPr>
              <a:t>امام صادق (ع): </a:t>
            </a:r>
            <a:r>
              <a:rPr lang="fa-IR" sz="6600" dirty="0">
                <a:solidFill>
                  <a:srgbClr val="00B050"/>
                </a:solidFill>
              </a:rPr>
              <a:t>«وَ عَلَى إِمَامِ الْمُسْلِمِينَ أَنْ يَدْفَعَ ثَمَنَهُ إِلَى مَوْلَاهُ مِنْ سَهْمِ الرِّقَاب» </a:t>
            </a:r>
            <a:r>
              <a:rPr lang="fa-IR" sz="6600" dirty="0"/>
              <a:t>كافي، ج ۷، ص </a:t>
            </a:r>
            <a:r>
              <a:rPr lang="fa-IR" sz="6600" dirty="0" smtClean="0"/>
              <a:t>۲۳۵</a:t>
            </a:r>
            <a:endParaRPr lang="fa-IR" sz="6600" dirty="0"/>
          </a:p>
        </p:txBody>
      </p:sp>
      <p:pic>
        <p:nvPicPr>
          <p:cNvPr id="4" name="Picture 3"/>
          <p:cNvPicPr>
            <a:picLocks noChangeAspect="1"/>
          </p:cNvPicPr>
          <p:nvPr/>
        </p:nvPicPr>
        <p:blipFill>
          <a:blip r:embed="rId2">
            <a:extLst/>
          </a:blip>
          <a:stretch>
            <a:fillRect/>
          </a:stretch>
        </p:blipFill>
        <p:spPr>
          <a:xfrm>
            <a:off x="0" y="0"/>
            <a:ext cx="3428992" cy="6858000"/>
          </a:xfrm>
          <a:prstGeom prst="rect">
            <a:avLst/>
          </a:prstGeom>
        </p:spPr>
      </p:pic>
    </p:spTree>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85728"/>
            <a:ext cx="6000760" cy="6572272"/>
          </a:xfrm>
        </p:spPr>
        <p:txBody>
          <a:bodyPr>
            <a:noAutofit/>
          </a:bodyPr>
          <a:lstStyle/>
          <a:p>
            <a:pPr algn="ctr"/>
            <a:r>
              <a:rPr lang="fa-IR" sz="6600" dirty="0"/>
              <a:t>. </a:t>
            </a:r>
            <a:r>
              <a:rPr lang="fa-IR" sz="6600" dirty="0">
                <a:solidFill>
                  <a:srgbClr val="00B050"/>
                </a:solidFill>
              </a:rPr>
              <a:t>«فَإِنْ عَجَزَ الْمُكَاتَبُ فَلَا عَاقِلَةَ لَهُ إِنَّمَا ذَلِكَ عَلَى إِمَامِ الْمُسْلِمِينَ» </a:t>
            </a:r>
            <a:r>
              <a:rPr lang="fa-IR" sz="6600" dirty="0"/>
              <a:t>كافي، ج ۷، ص ۳۰۸. </a:t>
            </a:r>
          </a:p>
        </p:txBody>
      </p:sp>
      <p:pic>
        <p:nvPicPr>
          <p:cNvPr id="4" name="Picture 3"/>
          <p:cNvPicPr>
            <a:picLocks noChangeAspect="1"/>
          </p:cNvPicPr>
          <p:nvPr/>
        </p:nvPicPr>
        <p:blipFill>
          <a:blip r:embed="rId2">
            <a:extLst/>
          </a:blip>
          <a:stretch>
            <a:fillRect/>
          </a:stretch>
        </p:blipFill>
        <p:spPr>
          <a:xfrm>
            <a:off x="0" y="0"/>
            <a:ext cx="3214678" cy="6858000"/>
          </a:xfrm>
          <a:prstGeom prst="rect">
            <a:avLst/>
          </a:prstGeom>
        </p:spPr>
      </p:pic>
    </p:spTree>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472122" cy="6572272"/>
          </a:xfrm>
        </p:spPr>
        <p:txBody>
          <a:bodyPr>
            <a:normAutofit/>
          </a:bodyPr>
          <a:lstStyle/>
          <a:p>
            <a:pPr algn="ctr"/>
            <a:r>
              <a:rPr lang="fa-IR" sz="4400" dirty="0" smtClean="0">
                <a:solidFill>
                  <a:srgbClr val="00B050"/>
                </a:solidFill>
              </a:rPr>
              <a:t>«وَ أَدَّى </a:t>
            </a:r>
            <a:r>
              <a:rPr lang="fa-IR" sz="4400" dirty="0" smtClean="0">
                <a:solidFill>
                  <a:srgbClr val="FF0000"/>
                </a:solidFill>
              </a:rPr>
              <a:t>الْإِمَامُ </a:t>
            </a:r>
            <a:r>
              <a:rPr lang="fa-IR" sz="4400" dirty="0" smtClean="0">
                <a:solidFill>
                  <a:srgbClr val="00B050"/>
                </a:solidFill>
              </a:rPr>
              <a:t>قِيمَتَهُ إِلَى مَوْلَاهُ مِنْ بَيْتِ الْمَال»كافي </a:t>
            </a:r>
            <a:r>
              <a:rPr lang="fa-IR" sz="4400" dirty="0" smtClean="0"/>
              <a:t>ج ۷ ص ۲۳۵. مسلما در این روایات، منظور از </a:t>
            </a:r>
            <a:r>
              <a:rPr lang="fa-IR" sz="4400" dirty="0" smtClean="0">
                <a:solidFill>
                  <a:srgbClr val="FF0000"/>
                </a:solidFill>
              </a:rPr>
              <a:t>امام، امام معصوم </a:t>
            </a:r>
            <a:r>
              <a:rPr lang="fa-IR" sz="4400" dirty="0" smtClean="0"/>
              <a:t>نیست یا دست کم اینکه منحصر در </a:t>
            </a:r>
            <a:r>
              <a:rPr lang="fa-IR" sz="4400" dirty="0" smtClean="0">
                <a:solidFill>
                  <a:srgbClr val="FF0000"/>
                </a:solidFill>
              </a:rPr>
              <a:t>امام معصوم</a:t>
            </a:r>
            <a:r>
              <a:rPr lang="fa-IR" sz="4400" dirty="0" smtClean="0"/>
              <a:t> نیست؛ بلکه شامل کسانی مانند:</a:t>
            </a:r>
            <a:endParaRPr lang="fa-IR" sz="4400" dirty="0"/>
          </a:p>
        </p:txBody>
      </p:sp>
      <p:pic>
        <p:nvPicPr>
          <p:cNvPr id="4" name="Picture 3"/>
          <p:cNvPicPr>
            <a:picLocks noChangeAspect="1"/>
          </p:cNvPicPr>
          <p:nvPr/>
        </p:nvPicPr>
        <p:blipFill>
          <a:blip r:embed="rId2">
            <a:extLst/>
          </a:blip>
          <a:stretch>
            <a:fillRect/>
          </a:stretch>
        </p:blipFill>
        <p:spPr>
          <a:xfrm>
            <a:off x="0" y="0"/>
            <a:ext cx="3214678" cy="6858000"/>
          </a:xfrm>
          <a:prstGeom prst="rect">
            <a:avLst/>
          </a:prstGeom>
        </p:spPr>
      </p:pic>
    </p:spTree>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472122" cy="6357982"/>
          </a:xfrm>
        </p:spPr>
        <p:txBody>
          <a:bodyPr>
            <a:normAutofit/>
          </a:bodyPr>
          <a:lstStyle/>
          <a:p>
            <a:r>
              <a:rPr lang="fa-IR" sz="5400" dirty="0">
                <a:solidFill>
                  <a:srgbClr val="FF0000"/>
                </a:solidFill>
              </a:rPr>
              <a:t>امام جماعت، امام جمعه، یا امام اجتماع؛ </a:t>
            </a:r>
            <a:r>
              <a:rPr lang="fa-IR" sz="5400" dirty="0"/>
              <a:t>مثل </a:t>
            </a:r>
            <a:r>
              <a:rPr lang="fa-IR" sz="5400" dirty="0">
                <a:solidFill>
                  <a:srgbClr val="C00000"/>
                </a:solidFill>
              </a:rPr>
              <a:t>محمد بن </a:t>
            </a:r>
            <a:r>
              <a:rPr lang="fa-IR" sz="5400" dirty="0" smtClean="0">
                <a:solidFill>
                  <a:srgbClr val="C00000"/>
                </a:solidFill>
              </a:rPr>
              <a:t>ابوبکر،مالک اشترو ابوعلی ابن راشدو</a:t>
            </a:r>
            <a:r>
              <a:rPr lang="fa-IR" sz="5400" dirty="0" smtClean="0"/>
              <a:t>... </a:t>
            </a:r>
            <a:r>
              <a:rPr lang="fa-IR" sz="5400" dirty="0"/>
              <a:t>که </a:t>
            </a:r>
            <a:r>
              <a:rPr lang="fa-IR" sz="5400" dirty="0">
                <a:solidFill>
                  <a:srgbClr val="FF0000"/>
                </a:solidFill>
              </a:rPr>
              <a:t>والی امام معصوم </a:t>
            </a:r>
            <a:r>
              <a:rPr lang="fa-IR" sz="5400" dirty="0"/>
              <a:t>بودند نیز می شود.</a:t>
            </a:r>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929322" cy="6572272"/>
          </a:xfrm>
        </p:spPr>
        <p:txBody>
          <a:bodyPr>
            <a:normAutofit fontScale="92500" lnSpcReduction="20000"/>
          </a:bodyPr>
          <a:lstStyle/>
          <a:p>
            <a:pPr algn="ctr"/>
            <a:r>
              <a:rPr lang="fa-IR" sz="7200" dirty="0"/>
              <a:t>با رویکرد </a:t>
            </a:r>
            <a:r>
              <a:rPr lang="fa-IR" sz="7200" dirty="0" smtClean="0"/>
              <a:t>انتقادی:چرا به غیر معصوم نگوییم </a:t>
            </a:r>
            <a:r>
              <a:rPr lang="fa-IR" sz="7200" dirty="0" smtClean="0">
                <a:solidFill>
                  <a:srgbClr val="FF0000"/>
                </a:solidFill>
              </a:rPr>
              <a:t>امام</a:t>
            </a:r>
            <a:r>
              <a:rPr lang="fa-IR" sz="7200" dirty="0" smtClean="0"/>
              <a:t>؟</a:t>
            </a:r>
          </a:p>
          <a:p>
            <a:pPr algn="ctr"/>
            <a:r>
              <a:rPr lang="fa-IR" sz="7200" dirty="0"/>
              <a:t> با رویکرد </a:t>
            </a:r>
            <a:r>
              <a:rPr lang="fa-IR" sz="7200" dirty="0" smtClean="0"/>
              <a:t>مثبت :چرا باید بگوییم "</a:t>
            </a:r>
            <a:r>
              <a:rPr lang="fa-IR" sz="7200" dirty="0" smtClean="0">
                <a:solidFill>
                  <a:srgbClr val="FF0000"/>
                </a:solidFill>
              </a:rPr>
              <a:t>امام خامنه ای</a:t>
            </a:r>
            <a:r>
              <a:rPr lang="fa-IR" sz="7200" dirty="0" smtClean="0"/>
              <a:t>"؟.</a:t>
            </a:r>
            <a:endParaRPr lang="fa-IR" sz="7200" dirty="0"/>
          </a:p>
        </p:txBody>
      </p:sp>
      <p:pic>
        <p:nvPicPr>
          <p:cNvPr id="4" name="Picture 3"/>
          <p:cNvPicPr>
            <a:picLocks noChangeAspect="1"/>
          </p:cNvPicPr>
          <p:nvPr/>
        </p:nvPicPr>
        <p:blipFill>
          <a:blip r:embed="rId2">
            <a:extLst/>
          </a:blip>
          <a:stretch>
            <a:fillRect/>
          </a:stretch>
        </p:blipFill>
        <p:spPr>
          <a:xfrm>
            <a:off x="0" y="0"/>
            <a:ext cx="3500430" cy="6858000"/>
          </a:xfrm>
          <a:prstGeom prst="rect">
            <a:avLst/>
          </a:prstGeom>
        </p:spPr>
      </p:pic>
    </p:spTree>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57488" y="285728"/>
            <a:ext cx="6286512" cy="6572271"/>
          </a:xfrm>
        </p:spPr>
        <p:txBody>
          <a:bodyPr>
            <a:normAutofit lnSpcReduction="10000"/>
          </a:bodyPr>
          <a:lstStyle/>
          <a:p>
            <a:pPr algn="ctr"/>
            <a:r>
              <a:rPr lang="fa-IR" sz="4800" dirty="0" smtClean="0">
                <a:solidFill>
                  <a:srgbClr val="0070C0"/>
                </a:solidFill>
              </a:rPr>
              <a:t>آیا می توان به یک فرد غیر معصوم گفت </a:t>
            </a:r>
            <a:r>
              <a:rPr lang="fa-IR" sz="4800" dirty="0" smtClean="0">
                <a:solidFill>
                  <a:srgbClr val="FF0000"/>
                </a:solidFill>
              </a:rPr>
              <a:t>«امام»؟ </a:t>
            </a:r>
            <a:r>
              <a:rPr lang="fa-IR" sz="4800" dirty="0" smtClean="0">
                <a:solidFill>
                  <a:srgbClr val="0070C0"/>
                </a:solidFill>
              </a:rPr>
              <a:t>و بر این اساس، آیا دست به تحریف روایاتی نزده ایم که تعداد </a:t>
            </a:r>
            <a:r>
              <a:rPr lang="fa-IR" sz="4800" dirty="0" smtClean="0">
                <a:solidFill>
                  <a:srgbClr val="FF0000"/>
                </a:solidFill>
              </a:rPr>
              <a:t>ائمه (ع) </a:t>
            </a:r>
            <a:r>
              <a:rPr lang="fa-IR" sz="4800" dirty="0" smtClean="0">
                <a:solidFill>
                  <a:srgbClr val="0070C0"/>
                </a:solidFill>
              </a:rPr>
              <a:t>را دوازده تا و همگی را از قریش می داند؟</a:t>
            </a:r>
          </a:p>
          <a:p>
            <a:pPr algn="ctr"/>
            <a:r>
              <a:rPr lang="fa-IR" sz="4800" dirty="0" smtClean="0"/>
              <a:t>جواب: </a:t>
            </a:r>
            <a:r>
              <a:rPr lang="fa-IR" sz="4800" dirty="0" smtClean="0">
                <a:solidFill>
                  <a:srgbClr val="FF0000"/>
                </a:solidFill>
              </a:rPr>
              <a:t>واژه امام</a:t>
            </a:r>
            <a:r>
              <a:rPr lang="fa-IR" sz="4800" dirty="0" smtClean="0"/>
              <a:t>، در ادبیات کلامی و سیاسی اسلام، به شکل </a:t>
            </a:r>
            <a:r>
              <a:rPr lang="fa-IR" sz="4800" dirty="0" smtClean="0">
                <a:solidFill>
                  <a:srgbClr val="00B0F0"/>
                </a:solidFill>
              </a:rPr>
              <a:t>توقیفی</a:t>
            </a:r>
            <a:r>
              <a:rPr lang="fa-IR" sz="4800" dirty="0" smtClean="0"/>
              <a:t> نیست.</a:t>
            </a:r>
            <a:endParaRPr lang="fa-IR" sz="4800" dirty="0"/>
          </a:p>
        </p:txBody>
      </p:sp>
      <p:pic>
        <p:nvPicPr>
          <p:cNvPr id="5" name="Picture 4"/>
          <p:cNvPicPr>
            <a:picLocks noChangeAspect="1"/>
          </p:cNvPicPr>
          <p:nvPr/>
        </p:nvPicPr>
        <p:blipFill>
          <a:blip r:embed="rId2">
            <a:extLst/>
          </a:blip>
          <a:stretch>
            <a:fillRect/>
          </a:stretch>
        </p:blipFill>
        <p:spPr>
          <a:xfrm>
            <a:off x="0" y="0"/>
            <a:ext cx="2786050" cy="6858000"/>
          </a:xfrm>
          <a:prstGeom prst="rect">
            <a:avLst/>
          </a:prstGeom>
        </p:spPr>
      </p:pic>
    </p:spTree>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57488" y="357166"/>
            <a:ext cx="6286512" cy="6500834"/>
          </a:xfrm>
        </p:spPr>
        <p:txBody>
          <a:bodyPr>
            <a:normAutofit/>
          </a:bodyPr>
          <a:lstStyle/>
          <a:p>
            <a:pPr algn="ctr"/>
            <a:r>
              <a:rPr lang="fa-IR" sz="8000" dirty="0" smtClean="0">
                <a:solidFill>
                  <a:srgbClr val="00B050"/>
                </a:solidFill>
              </a:rPr>
              <a:t>«وَ نَكْتُبُ ما قَدَّمُوا وَ آثارَهُمْ وَ كُلَّ شَيْ‏ءٍ أَحْصَيْناهُ في‏ إِمامٍ مُبينٍ» </a:t>
            </a:r>
          </a:p>
          <a:p>
            <a:pPr algn="ctr"/>
            <a:r>
              <a:rPr lang="fa-IR" sz="4000" dirty="0" smtClean="0"/>
              <a:t>یس/ ۱۲</a:t>
            </a:r>
            <a:endParaRPr lang="fa-IR" sz="4000" dirty="0"/>
          </a:p>
        </p:txBody>
      </p:sp>
      <p:pic>
        <p:nvPicPr>
          <p:cNvPr id="4" name="Picture 3"/>
          <p:cNvPicPr>
            <a:picLocks noChangeAspect="1"/>
          </p:cNvPicPr>
          <p:nvPr/>
        </p:nvPicPr>
        <p:blipFill>
          <a:blip r:embed="rId2">
            <a:extLst/>
          </a:blip>
          <a:stretch>
            <a:fillRect/>
          </a:stretch>
        </p:blipFill>
        <p:spPr>
          <a:xfrm>
            <a:off x="0" y="0"/>
            <a:ext cx="2786050" cy="6858000"/>
          </a:xfrm>
          <a:prstGeom prst="rect">
            <a:avLst/>
          </a:prstGeom>
        </p:spPr>
      </p:pic>
    </p:spTree>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86116" y="357166"/>
            <a:ext cx="5643602" cy="6500834"/>
          </a:xfrm>
        </p:spPr>
        <p:txBody>
          <a:bodyPr>
            <a:normAutofit/>
          </a:bodyPr>
          <a:lstStyle/>
          <a:p>
            <a:r>
              <a:rPr lang="fa-IR" sz="5400" dirty="0"/>
              <a:t>. </a:t>
            </a:r>
            <a:r>
              <a:rPr lang="fa-IR" sz="5400" dirty="0">
                <a:solidFill>
                  <a:srgbClr val="00B050"/>
                </a:solidFill>
              </a:rPr>
              <a:t>أَمِير الْمُؤْمِنِين (ع): «أَنَا وَ اللَّهِ الْإِمَامُ الْمُبِينُ أُبَيِّنُ الْحَقَّ مِنَ الْبَاطِلِ وَرِثْتُهُ مِنْ رَسُولِ اللَّهِ (ص</a:t>
            </a:r>
            <a:r>
              <a:rPr lang="fa-IR" sz="5400" dirty="0" smtClean="0">
                <a:solidFill>
                  <a:srgbClr val="00B050"/>
                </a:solidFill>
              </a:rPr>
              <a:t>).»</a:t>
            </a:r>
          </a:p>
          <a:p>
            <a:r>
              <a:rPr lang="fa-IR" sz="5400" dirty="0" smtClean="0">
                <a:solidFill>
                  <a:srgbClr val="00B050"/>
                </a:solidFill>
              </a:rPr>
              <a:t> </a:t>
            </a:r>
            <a:r>
              <a:rPr lang="fa-IR" sz="5400" dirty="0"/>
              <a:t>بحارالأنوار، ج ۳۵، ۴۲۷.</a:t>
            </a:r>
          </a:p>
        </p:txBody>
      </p:sp>
      <p:pic>
        <p:nvPicPr>
          <p:cNvPr id="4" name="Picture 3"/>
          <p:cNvPicPr>
            <a:picLocks noChangeAspect="1"/>
          </p:cNvPicPr>
          <p:nvPr/>
        </p:nvPicPr>
        <p:blipFill>
          <a:blip r:embed="rId2">
            <a:extLst/>
          </a:blip>
          <a:stretch>
            <a:fillRect/>
          </a:stretch>
        </p:blipFill>
        <p:spPr>
          <a:xfrm>
            <a:off x="0" y="0"/>
            <a:ext cx="3357554" cy="6858000"/>
          </a:xfrm>
          <a:prstGeom prst="rect">
            <a:avLst/>
          </a:prstGeom>
        </p:spPr>
      </p:pic>
    </p:spTree>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14290"/>
            <a:ext cx="5929322" cy="6643710"/>
          </a:xfrm>
        </p:spPr>
        <p:txBody>
          <a:bodyPr>
            <a:normAutofit fontScale="92500" lnSpcReduction="10000"/>
          </a:bodyPr>
          <a:lstStyle/>
          <a:p>
            <a:pPr algn="ctr"/>
            <a:r>
              <a:rPr lang="fa-IR" sz="5400" dirty="0"/>
              <a:t>علامه طباطبایی در تفسیر این آیه می گوید: «يعنى ما را توفيق ده تا در راه انجام خيرات و به دست آوردن رحمتت از يكديگر سبقت گيريم، در نتيجه ديگران كه دوستدار تقوايند از ما بياموزند و ما را </a:t>
            </a:r>
            <a:r>
              <a:rPr lang="fa-IR" sz="5400" dirty="0">
                <a:solidFill>
                  <a:srgbClr val="FF0000"/>
                </a:solidFill>
              </a:rPr>
              <a:t>امام خویش </a:t>
            </a:r>
            <a:r>
              <a:rPr lang="fa-IR" sz="5400" dirty="0"/>
              <a:t>قرار دهند، </a:t>
            </a:r>
          </a:p>
          <a:p>
            <a:pPr algn="ctr"/>
            <a:endParaRPr lang="fa-IR" sz="5400" dirty="0"/>
          </a:p>
          <a:p>
            <a:pPr algn="ctr"/>
            <a:endParaRPr lang="fa-IR" sz="5400" dirty="0"/>
          </a:p>
        </p:txBody>
      </p:sp>
      <p:pic>
        <p:nvPicPr>
          <p:cNvPr id="4" name="Picture 3"/>
          <p:cNvPicPr>
            <a:picLocks noChangeAspect="1"/>
          </p:cNvPicPr>
          <p:nvPr/>
        </p:nvPicPr>
        <p:blipFill>
          <a:blip r:embed="rId2">
            <a:extLst/>
          </a:blip>
          <a:stretch>
            <a:fillRect/>
          </a:stretch>
        </p:blipFill>
        <p:spPr>
          <a:xfrm>
            <a:off x="0" y="0"/>
            <a:ext cx="3428992" cy="6858000"/>
          </a:xfrm>
          <a:prstGeom prst="rect">
            <a:avLst/>
          </a:prstGeom>
        </p:spPr>
      </p:pic>
    </p:spTree>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14290"/>
            <a:ext cx="6000760" cy="6643710"/>
          </a:xfrm>
        </p:spPr>
        <p:txBody>
          <a:bodyPr>
            <a:normAutofit lnSpcReduction="10000"/>
          </a:bodyPr>
          <a:lstStyle/>
          <a:p>
            <a:r>
              <a:rPr lang="fa-IR" sz="4800" dirty="0" smtClean="0"/>
              <a:t>و به همين جهت كلمه </a:t>
            </a:r>
            <a:r>
              <a:rPr lang="fa-IR" sz="4800" dirty="0" smtClean="0">
                <a:solidFill>
                  <a:srgbClr val="FF0000"/>
                </a:solidFill>
              </a:rPr>
              <a:t>"امام" </a:t>
            </a:r>
            <a:r>
              <a:rPr lang="fa-IR" sz="4800" dirty="0" smtClean="0"/>
              <a:t>را مفرد آورد و نفرمود: </a:t>
            </a:r>
            <a:r>
              <a:rPr lang="fa-IR" sz="4800" dirty="0" smtClean="0">
                <a:solidFill>
                  <a:srgbClr val="00B050"/>
                </a:solidFill>
              </a:rPr>
              <a:t>و اجعلنا للمتقين ائمة.» </a:t>
            </a:r>
            <a:r>
              <a:rPr lang="fa-IR" sz="4800" dirty="0" smtClean="0"/>
              <a:t>البته این تفسیر با معنای روایاتی که می فرماید که این آیه در حق فرزندان فاطمه نازل شده است، سازگار است، زیرا آنان مصداق اتم این معنا هستند.</a:t>
            </a:r>
            <a:endParaRPr lang="fa-IR" sz="4800" dirty="0"/>
          </a:p>
        </p:txBody>
      </p:sp>
      <p:pic>
        <p:nvPicPr>
          <p:cNvPr id="4" name="Picture 3"/>
          <p:cNvPicPr>
            <a:picLocks noChangeAspect="1"/>
          </p:cNvPicPr>
          <p:nvPr/>
        </p:nvPicPr>
        <p:blipFill>
          <a:blip r:embed="rId2">
            <a:extLst/>
          </a:blip>
          <a:stretch>
            <a:fillRect/>
          </a:stretch>
        </p:blipFill>
        <p:spPr>
          <a:xfrm>
            <a:off x="0" y="0"/>
            <a:ext cx="3000364" cy="6858000"/>
          </a:xfrm>
          <a:prstGeom prst="rect">
            <a:avLst/>
          </a:prstGeom>
        </p:spPr>
      </p:pic>
    </p:spTree>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85728"/>
            <a:ext cx="6000760" cy="6572272"/>
          </a:xfrm>
        </p:spPr>
        <p:txBody>
          <a:bodyPr>
            <a:normAutofit lnSpcReduction="10000"/>
          </a:bodyPr>
          <a:lstStyle/>
          <a:p>
            <a:r>
              <a:rPr lang="fa-IR" sz="4800" dirty="0"/>
              <a:t>هم چنان كه قرآن كريم درباره ايشان فرموده: </a:t>
            </a:r>
            <a:r>
              <a:rPr lang="fa-IR" sz="4800" dirty="0">
                <a:solidFill>
                  <a:srgbClr val="00B050"/>
                </a:solidFill>
              </a:rPr>
              <a:t>"وَاسْتَبِقُوا الْخَيْرات" </a:t>
            </a:r>
            <a:r>
              <a:rPr lang="fa-IR" sz="4800" dirty="0"/>
              <a:t>و نيز فرموده: </a:t>
            </a:r>
            <a:r>
              <a:rPr lang="fa-IR" sz="4800" dirty="0">
                <a:solidFill>
                  <a:srgbClr val="00B050"/>
                </a:solidFill>
              </a:rPr>
              <a:t>"سابِقُوا إِلى‏ مَغْفِرَةٍ مِنْ رَبِّكُمْ وَ جَنَّةٍ"</a:t>
            </a:r>
            <a:r>
              <a:rPr lang="fa-IR" sz="4800" dirty="0"/>
              <a:t> و گويا مراد از دعاى مورد بحث، اين است كه بندگان رحمان همه در صف واحدى باشند، مقدم بر صف ساير متقين.</a:t>
            </a:r>
          </a:p>
          <a:p>
            <a:endParaRPr lang="fa-IR" sz="48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642942"/>
          </a:xfrm>
        </p:spPr>
        <p:txBody>
          <a:bodyPr>
            <a:normAutofit fontScale="90000"/>
          </a:bodyPr>
          <a:lstStyle/>
          <a:p>
            <a:r>
              <a:rPr lang="fa-IR" sz="4000" dirty="0"/>
              <a:t>چرا با آمدن نام </a:t>
            </a:r>
            <a:r>
              <a:rPr lang="fa-IR" sz="4000" dirty="0">
                <a:solidFill>
                  <a:srgbClr val="FF0000"/>
                </a:solidFill>
              </a:rPr>
              <a:t>امام خامنه ای </a:t>
            </a:r>
            <a:r>
              <a:rPr lang="fa-IR" sz="4000" dirty="0">
                <a:solidFill>
                  <a:srgbClr val="00B050"/>
                </a:solidFill>
              </a:rPr>
              <a:t>صلوات</a:t>
            </a:r>
            <a:r>
              <a:rPr lang="fa-IR" sz="4000" dirty="0"/>
              <a:t> می فرستیم؟ </a:t>
            </a:r>
            <a:r>
              <a:rPr lang="fa-IR" sz="3200" dirty="0"/>
              <a:t/>
            </a:r>
            <a:br>
              <a:rPr lang="fa-IR" sz="3200" dirty="0"/>
            </a:br>
            <a:endParaRPr lang="fa-IR" sz="3200" dirty="0"/>
          </a:p>
        </p:txBody>
      </p:sp>
      <p:pic>
        <p:nvPicPr>
          <p:cNvPr id="4" name="Content Placeholder 3"/>
          <p:cNvPicPr>
            <a:picLocks noGrp="1" noChangeAspect="1"/>
          </p:cNvPicPr>
          <p:nvPr>
            <p:ph idx="1"/>
          </p:nvPr>
        </p:nvPicPr>
        <p:blipFill>
          <a:blip r:embed="rId2">
            <a:extLst/>
          </a:blip>
          <a:stretch>
            <a:fillRect/>
          </a:stretch>
        </p:blipFill>
        <p:spPr>
          <a:xfrm>
            <a:off x="4429124" y="1071546"/>
            <a:ext cx="4714876" cy="5786454"/>
          </a:xfrm>
        </p:spPr>
      </p:pic>
      <p:pic>
        <p:nvPicPr>
          <p:cNvPr id="22" name="Picture 21"/>
          <p:cNvPicPr>
            <a:picLocks noChangeAspect="1"/>
          </p:cNvPicPr>
          <p:nvPr/>
        </p:nvPicPr>
        <p:blipFill>
          <a:blip r:embed="rId3">
            <a:extLst/>
          </a:blip>
          <a:stretch>
            <a:fillRect/>
          </a:stretch>
        </p:blipFill>
        <p:spPr>
          <a:xfrm>
            <a:off x="0" y="1071546"/>
            <a:ext cx="4429124" cy="5786454"/>
          </a:xfrm>
          <a:prstGeom prst="rect">
            <a:avLst/>
          </a:prstGeom>
        </p:spPr>
      </p:pic>
    </p:spTree>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85728"/>
            <a:ext cx="6000760" cy="6572272"/>
          </a:xfrm>
        </p:spPr>
        <p:txBody>
          <a:bodyPr>
            <a:noAutofit/>
          </a:bodyPr>
          <a:lstStyle/>
          <a:p>
            <a:pPr algn="ctr"/>
            <a:r>
              <a:rPr lang="fa-IR" sz="4800" dirty="0" smtClean="0"/>
              <a:t>در زمان طاغوت نام </a:t>
            </a:r>
            <a:r>
              <a:rPr lang="fa-IR" sz="4800" dirty="0" smtClean="0">
                <a:solidFill>
                  <a:srgbClr val="FFC000"/>
                </a:solidFill>
              </a:rPr>
              <a:t>شاه</a:t>
            </a:r>
            <a:r>
              <a:rPr lang="fa-IR" sz="4800" dirty="0" smtClean="0"/>
              <a:t> را بر نام </a:t>
            </a:r>
            <a:r>
              <a:rPr lang="fa-IR" sz="4800" dirty="0" smtClean="0">
                <a:solidFill>
                  <a:srgbClr val="FF0000"/>
                </a:solidFill>
              </a:rPr>
              <a:t>امام رضا (ع) </a:t>
            </a:r>
            <a:r>
              <a:rPr lang="fa-IR" sz="4800" dirty="0" smtClean="0"/>
              <a:t>برتر قرار می دادند: ده سال پیش، استادم در کلاس گفت: "در زمان </a:t>
            </a:r>
            <a:r>
              <a:rPr lang="fa-IR" sz="4800" dirty="0" smtClean="0">
                <a:solidFill>
                  <a:srgbClr val="FFC000"/>
                </a:solidFill>
              </a:rPr>
              <a:t>شاه، </a:t>
            </a:r>
            <a:r>
              <a:rPr lang="fa-IR" sz="4800" dirty="0" smtClean="0"/>
              <a:t>تقارنی بین تولد مبارک </a:t>
            </a:r>
            <a:r>
              <a:rPr lang="fa-IR" sz="4800" dirty="0" smtClean="0">
                <a:solidFill>
                  <a:srgbClr val="FF0000"/>
                </a:solidFill>
              </a:rPr>
              <a:t>امام رضا (ع) </a:t>
            </a:r>
            <a:r>
              <a:rPr lang="fa-IR" sz="4800" dirty="0" smtClean="0"/>
              <a:t>و </a:t>
            </a:r>
            <a:r>
              <a:rPr lang="fa-IR" sz="4800" dirty="0" smtClean="0">
                <a:solidFill>
                  <a:srgbClr val="FFC000"/>
                </a:solidFill>
              </a:rPr>
              <a:t>شاه</a:t>
            </a:r>
            <a:r>
              <a:rPr lang="fa-IR" sz="4800" dirty="0" smtClean="0"/>
              <a:t> رخ داد. </a:t>
            </a:r>
            <a:endParaRPr lang="fa-IR" sz="4800" dirty="0"/>
          </a:p>
        </p:txBody>
      </p:sp>
      <p:pic>
        <p:nvPicPr>
          <p:cNvPr id="4" name="Picture 3"/>
          <p:cNvPicPr>
            <a:picLocks noChangeAspect="1"/>
          </p:cNvPicPr>
          <p:nvPr/>
        </p:nvPicPr>
        <p:blipFill>
          <a:blip r:embed="rId2">
            <a:extLst/>
          </a:blip>
          <a:stretch>
            <a:fillRect/>
          </a:stretch>
        </p:blipFill>
        <p:spPr>
          <a:xfrm>
            <a:off x="0" y="0"/>
            <a:ext cx="3071802" cy="6572272"/>
          </a:xfrm>
          <a:prstGeom prst="rect">
            <a:avLst/>
          </a:prstGeom>
        </p:spPr>
      </p:pic>
    </p:spTree>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extLst/>
          </a:blip>
          <a:stretch>
            <a:fillRect/>
          </a:stretch>
        </p:blipFill>
        <p:spPr>
          <a:xfrm>
            <a:off x="0" y="0"/>
            <a:ext cx="3143240" cy="6643710"/>
          </a:xfrm>
        </p:spPr>
      </p:pic>
      <p:pic>
        <p:nvPicPr>
          <p:cNvPr id="4098" name="Picture 2"/>
          <p:cNvPicPr>
            <a:picLocks noChangeAspect="1" noChangeArrowheads="1"/>
          </p:cNvPicPr>
          <p:nvPr/>
        </p:nvPicPr>
        <p:blipFill>
          <a:blip r:embed="rId3">
            <a:extLst/>
          </a:blip>
          <a:srcRect/>
          <a:stretch>
            <a:fillRect/>
          </a:stretch>
        </p:blipFill>
        <p:spPr bwMode="auto">
          <a:xfrm>
            <a:off x="3143240" y="0"/>
            <a:ext cx="6000760" cy="68580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929322" cy="6572272"/>
          </a:xfrm>
        </p:spPr>
        <p:txBody>
          <a:bodyPr>
            <a:normAutofit lnSpcReduction="10000"/>
          </a:bodyPr>
          <a:lstStyle/>
          <a:p>
            <a:pPr algn="ctr"/>
            <a:r>
              <a:rPr lang="fa-IR" sz="4400" dirty="0" smtClean="0"/>
              <a:t>برای نام </a:t>
            </a:r>
            <a:r>
              <a:rPr lang="fa-IR" sz="4400" dirty="0" smtClean="0">
                <a:solidFill>
                  <a:srgbClr val="FF0000"/>
                </a:solidFill>
              </a:rPr>
              <a:t>امام خامنه ای، صلوات؛ </a:t>
            </a:r>
            <a:r>
              <a:rPr lang="fa-IR" sz="4400" dirty="0" smtClean="0"/>
              <a:t>اما برای برای نام </a:t>
            </a:r>
            <a:r>
              <a:rPr lang="fa-IR" sz="4400" dirty="0" smtClean="0">
                <a:solidFill>
                  <a:srgbClr val="FF0000"/>
                </a:solidFill>
              </a:rPr>
              <a:t>امام رضا (ع) </a:t>
            </a:r>
            <a:r>
              <a:rPr lang="fa-IR" sz="4400" dirty="0" smtClean="0"/>
              <a:t>نه! آن روز وقتی صحبت استادمان به اینجا رسید، من بلافاصله گفتم: خوب! پس چرا در جمهوری اسلامی هم هنگام آمدن نام مقدس </a:t>
            </a:r>
            <a:r>
              <a:rPr lang="fa-IR" sz="4400" dirty="0" smtClean="0">
                <a:solidFill>
                  <a:srgbClr val="FF0000"/>
                </a:solidFill>
              </a:rPr>
              <a:t>امام کاظم یا امام جواد علیهما السلام، </a:t>
            </a:r>
            <a:r>
              <a:rPr lang="fa-IR" sz="4400" dirty="0" smtClean="0"/>
              <a:t>صلوات نمی‌فرستند، </a:t>
            </a:r>
            <a:endParaRPr lang="fa-IR" sz="44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extLst/>
          </a:blip>
          <a:stretch>
            <a:fillRect/>
          </a:stretch>
        </p:blipFill>
        <p:spPr>
          <a:xfrm>
            <a:off x="0" y="0"/>
            <a:ext cx="9144000" cy="6858000"/>
          </a:xfrm>
        </p:spPr>
      </p:pic>
      <p:pic>
        <p:nvPicPr>
          <p:cNvPr id="1026" name="Picture 2"/>
          <p:cNvPicPr>
            <a:picLocks noChangeAspect="1" noChangeArrowheads="1"/>
          </p:cNvPicPr>
          <p:nvPr/>
        </p:nvPicPr>
        <p:blipFill>
          <a:blip r:embed="rId3">
            <a:extLst/>
          </a:blip>
          <a:srcRect/>
          <a:stretch>
            <a:fillRect/>
          </a:stretch>
        </p:blipFill>
        <p:spPr bwMode="auto">
          <a:xfrm>
            <a:off x="0" y="3214686"/>
            <a:ext cx="9144000" cy="3643314"/>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786050" y="0"/>
            <a:ext cx="6357950" cy="6126163"/>
          </a:xfrm>
        </p:spPr>
        <p:txBody>
          <a:bodyPr>
            <a:noAutofit/>
          </a:bodyPr>
          <a:lstStyle/>
          <a:p>
            <a:pPr algn="ctr"/>
            <a:r>
              <a:rPr lang="fa-IR" sz="4800" dirty="0" smtClean="0"/>
              <a:t>یعنی برای </a:t>
            </a:r>
            <a:r>
              <a:rPr lang="fa-IR" sz="4800" dirty="0" smtClean="0">
                <a:solidFill>
                  <a:srgbClr val="0070C0"/>
                </a:solidFill>
              </a:rPr>
              <a:t>امام جماعت، امام جمعه، و... </a:t>
            </a:r>
            <a:r>
              <a:rPr lang="fa-IR" sz="4800" dirty="0" smtClean="0"/>
              <a:t>نیز استفاده می شود؛ بنابر این کاربرد </a:t>
            </a:r>
            <a:r>
              <a:rPr lang="fa-IR" sz="4800" dirty="0" smtClean="0">
                <a:solidFill>
                  <a:srgbClr val="FF0000"/>
                </a:solidFill>
              </a:rPr>
              <a:t>امام </a:t>
            </a:r>
            <a:r>
              <a:rPr lang="fa-IR" sz="4800" dirty="0" smtClean="0"/>
              <a:t>در مورد پیشوای جامعه اسلامی که از سوی </a:t>
            </a:r>
            <a:r>
              <a:rPr lang="fa-IR" sz="4800" dirty="0" smtClean="0">
                <a:solidFill>
                  <a:srgbClr val="FF0000"/>
                </a:solidFill>
              </a:rPr>
              <a:t>امام زمان علیه السلام </a:t>
            </a:r>
            <a:r>
              <a:rPr lang="fa-IR" sz="4800" dirty="0" smtClean="0"/>
              <a:t>مورد نصب عام قرار گرفته است، </a:t>
            </a:r>
            <a:r>
              <a:rPr lang="fa-IR" sz="4800" dirty="0" smtClean="0">
                <a:solidFill>
                  <a:srgbClr val="0070C0"/>
                </a:solidFill>
              </a:rPr>
              <a:t>قطعا بلا اشکال بلکه بسیار مفید و حتی ضروری است.</a:t>
            </a:r>
            <a:endParaRPr lang="fa-IR" sz="4800" dirty="0">
              <a:solidFill>
                <a:srgbClr val="0070C0"/>
              </a:solidFill>
            </a:endParaRPr>
          </a:p>
        </p:txBody>
      </p:sp>
      <p:pic>
        <p:nvPicPr>
          <p:cNvPr id="4" name="Picture 3"/>
          <p:cNvPicPr>
            <a:picLocks noChangeAspect="1"/>
          </p:cNvPicPr>
          <p:nvPr/>
        </p:nvPicPr>
        <p:blipFill>
          <a:blip r:embed="rId2">
            <a:extLst/>
          </a:blip>
          <a:stretch>
            <a:fillRect/>
          </a:stretch>
        </p:blipFill>
        <p:spPr>
          <a:xfrm>
            <a:off x="0" y="0"/>
            <a:ext cx="2786050" cy="6858000"/>
          </a:xfrm>
          <a:prstGeom prst="rect">
            <a:avLst/>
          </a:prstGeom>
        </p:spPr>
      </p:pic>
    </p:spTree>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85728"/>
            <a:ext cx="6000760" cy="6572272"/>
          </a:xfrm>
        </p:spPr>
        <p:txBody>
          <a:bodyPr>
            <a:noAutofit/>
          </a:bodyPr>
          <a:lstStyle/>
          <a:p>
            <a:pPr algn="ctr"/>
            <a:r>
              <a:rPr lang="fa-IR" sz="6000" dirty="0" smtClean="0"/>
              <a:t>اول در پی جواب نقضی بودم. بد نیست بدانیم که کسی </a:t>
            </a:r>
            <a:r>
              <a:rPr lang="fa-IR" sz="6000" dirty="0" smtClean="0">
                <a:solidFill>
                  <a:srgbClr val="00B050"/>
                </a:solidFill>
              </a:rPr>
              <a:t>صلوات</a:t>
            </a:r>
            <a:r>
              <a:rPr lang="fa-IR" sz="6000" dirty="0" smtClean="0"/>
              <a:t> را بر </a:t>
            </a:r>
            <a:r>
              <a:rPr lang="fa-IR" sz="6000" dirty="0" smtClean="0">
                <a:solidFill>
                  <a:srgbClr val="FF0000"/>
                </a:solidFill>
              </a:rPr>
              <a:t>خامنه ای </a:t>
            </a:r>
            <a:r>
              <a:rPr lang="fa-IR" sz="6000" dirty="0" smtClean="0"/>
              <a:t>نمی فرستد؛ بلکه بر </a:t>
            </a:r>
            <a:r>
              <a:rPr lang="fa-IR" sz="6000" dirty="0" smtClean="0">
                <a:solidFill>
                  <a:srgbClr val="FF0000"/>
                </a:solidFill>
              </a:rPr>
              <a:t>محمد و آل محمد </a:t>
            </a:r>
            <a:r>
              <a:rPr lang="fa-IR" sz="6000" dirty="0" smtClean="0"/>
              <a:t>می  فرستیم:</a:t>
            </a:r>
            <a:endParaRPr lang="fa-IR" sz="60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28926" y="285728"/>
            <a:ext cx="6215074" cy="6572272"/>
          </a:xfrm>
        </p:spPr>
        <p:txBody>
          <a:bodyPr>
            <a:normAutofit/>
          </a:bodyPr>
          <a:lstStyle/>
          <a:p>
            <a:pPr algn="ctr"/>
            <a:r>
              <a:rPr lang="fa-IR" sz="6600" dirty="0" smtClean="0"/>
              <a:t> پاسخ نقضی۱: ترجیح </a:t>
            </a:r>
            <a:r>
              <a:rPr lang="fa-IR" sz="6600" dirty="0" smtClean="0">
                <a:solidFill>
                  <a:srgbClr val="FF0000"/>
                </a:solidFill>
              </a:rPr>
              <a:t>محمد (ص) </a:t>
            </a:r>
            <a:r>
              <a:rPr lang="fa-IR" sz="6600" dirty="0" smtClean="0"/>
              <a:t>بر </a:t>
            </a:r>
            <a:r>
              <a:rPr lang="fa-IR" sz="6600" dirty="0" smtClean="0">
                <a:solidFill>
                  <a:srgbClr val="FF0000"/>
                </a:solidFill>
              </a:rPr>
              <a:t>خدای بزرگ! </a:t>
            </a:r>
            <a:r>
              <a:rPr lang="fa-IR" sz="6600" dirty="0" smtClean="0"/>
              <a:t>برتری </a:t>
            </a:r>
            <a:r>
              <a:rPr lang="fa-IR" sz="6600" dirty="0" smtClean="0">
                <a:solidFill>
                  <a:srgbClr val="00B050"/>
                </a:solidFill>
              </a:rPr>
              <a:t>خداوند (جلّ جلاله) </a:t>
            </a:r>
            <a:r>
              <a:rPr lang="fa-IR" sz="6600" dirty="0" smtClean="0"/>
              <a:t>غیرقابل قیاس با </a:t>
            </a:r>
            <a:r>
              <a:rPr lang="fa-IR" sz="6600" dirty="0" smtClean="0">
                <a:solidFill>
                  <a:srgbClr val="FF0000"/>
                </a:solidFill>
              </a:rPr>
              <a:t>رسول الله </a:t>
            </a:r>
            <a:r>
              <a:rPr lang="fa-IR" sz="6600" dirty="0" smtClean="0"/>
              <a:t>است</a:t>
            </a:r>
            <a:endParaRPr lang="fa-IR" sz="6600" dirty="0"/>
          </a:p>
        </p:txBody>
      </p:sp>
      <p:pic>
        <p:nvPicPr>
          <p:cNvPr id="4" name="Picture 3"/>
          <p:cNvPicPr>
            <a:picLocks noChangeAspect="1"/>
          </p:cNvPicPr>
          <p:nvPr/>
        </p:nvPicPr>
        <p:blipFill>
          <a:blip r:embed="rId2">
            <a:extLst/>
          </a:blip>
          <a:stretch>
            <a:fillRect/>
          </a:stretch>
        </p:blipFill>
        <p:spPr>
          <a:xfrm>
            <a:off x="0" y="0"/>
            <a:ext cx="3286116" cy="6858000"/>
          </a:xfrm>
          <a:prstGeom prst="rect">
            <a:avLst/>
          </a:prstGeom>
        </p:spPr>
      </p:pic>
    </p:spTree>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0" y="0"/>
            <a:ext cx="6000760" cy="6643710"/>
          </a:xfrm>
        </p:spPr>
        <p:txBody>
          <a:bodyPr>
            <a:normAutofit/>
          </a:bodyPr>
          <a:lstStyle/>
          <a:p>
            <a:r>
              <a:rPr lang="fa-IR" sz="4800" dirty="0" smtClean="0"/>
              <a:t>پس </a:t>
            </a:r>
            <a:r>
              <a:rPr lang="fa-IR" sz="4800" dirty="0"/>
              <a:t>چرا در هنگام آمدن </a:t>
            </a:r>
            <a:r>
              <a:rPr lang="fa-IR" sz="4800" dirty="0">
                <a:solidFill>
                  <a:srgbClr val="FF0000"/>
                </a:solidFill>
              </a:rPr>
              <a:t>نام </a:t>
            </a:r>
            <a:r>
              <a:rPr lang="fa-IR" sz="4800" dirty="0" smtClean="0">
                <a:solidFill>
                  <a:srgbClr val="FF0000"/>
                </a:solidFill>
              </a:rPr>
              <a:t>خداوند</a:t>
            </a:r>
            <a:r>
              <a:rPr lang="fa-IR" sz="4800" dirty="0" smtClean="0"/>
              <a:t>، </a:t>
            </a:r>
            <a:r>
              <a:rPr lang="fa-IR" sz="4800" dirty="0">
                <a:solidFill>
                  <a:srgbClr val="00B050"/>
                </a:solidFill>
              </a:rPr>
              <a:t>صلوات</a:t>
            </a:r>
            <a:r>
              <a:rPr lang="fa-IR" sz="4800" dirty="0"/>
              <a:t> نمی‌فرستیم یا یک عباراتی حاوی مدح و ثنای الهی نمی‌آوریم، ولی روایت داریم که اگر کسی نام </a:t>
            </a:r>
            <a:r>
              <a:rPr lang="fa-IR" sz="4800" dirty="0">
                <a:solidFill>
                  <a:srgbClr val="FF0000"/>
                </a:solidFill>
              </a:rPr>
              <a:t>"محمد" </a:t>
            </a:r>
            <a:r>
              <a:rPr lang="fa-IR" sz="4800" dirty="0"/>
              <a:t>را بشنود و </a:t>
            </a:r>
            <a:r>
              <a:rPr lang="fa-IR" sz="4800" dirty="0">
                <a:solidFill>
                  <a:srgbClr val="00B050"/>
                </a:solidFill>
              </a:rPr>
              <a:t>صلوات</a:t>
            </a:r>
            <a:r>
              <a:rPr lang="fa-IR" sz="4800" dirty="0"/>
              <a:t> نفرستد، راه بهشت را گم می ‌کند.</a:t>
            </a:r>
          </a:p>
        </p:txBody>
      </p:sp>
      <p:pic>
        <p:nvPicPr>
          <p:cNvPr id="4" name="Content Placeholder 3"/>
          <p:cNvPicPr>
            <a:picLocks noGrp="1" noChangeAspect="1"/>
          </p:cNvPicPr>
          <p:nvPr>
            <p:ph idx="1"/>
          </p:nvPr>
        </p:nvPicPr>
        <p:blipFill>
          <a:blip r:embed="rId2">
            <a:extLst/>
          </a:blip>
          <a:stretch>
            <a:fillRect/>
          </a:stretch>
        </p:blipFill>
        <p:spPr>
          <a:xfrm>
            <a:off x="0" y="0"/>
            <a:ext cx="3071802" cy="6858000"/>
          </a:xfrm>
        </p:spPr>
      </p:pic>
    </p:spTree>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71802" y="214290"/>
            <a:ext cx="6072198" cy="6429420"/>
          </a:xfrm>
        </p:spPr>
        <p:txBody>
          <a:bodyPr>
            <a:noAutofit/>
          </a:bodyPr>
          <a:lstStyle/>
          <a:p>
            <a:pPr algn="ctr"/>
            <a:r>
              <a:rPr lang="fa-IR" sz="5400" dirty="0" smtClean="0"/>
              <a:t>پاسخ نقضی۲</a:t>
            </a:r>
            <a:r>
              <a:rPr lang="fa-IR" sz="5400" dirty="0" smtClean="0">
                <a:solidFill>
                  <a:srgbClr val="FF0000"/>
                </a:solidFill>
              </a:rPr>
              <a:t>: </a:t>
            </a:r>
            <a:r>
              <a:rPr lang="fa-IR" sz="5400" dirty="0" smtClean="0">
                <a:solidFill>
                  <a:schemeClr val="tx1">
                    <a:lumMod val="95000"/>
                    <a:lumOff val="5000"/>
                  </a:schemeClr>
                </a:solidFill>
              </a:rPr>
              <a:t>ترجیح</a:t>
            </a:r>
            <a:r>
              <a:rPr lang="fa-IR" sz="5400" dirty="0" smtClean="0">
                <a:solidFill>
                  <a:srgbClr val="FF0000"/>
                </a:solidFill>
              </a:rPr>
              <a:t> امام حسین</a:t>
            </a:r>
            <a:r>
              <a:rPr lang="fa-IR" sz="5400" dirty="0" smtClean="0"/>
              <a:t> بر حضرت </a:t>
            </a:r>
            <a:r>
              <a:rPr lang="fa-IR" sz="5400" dirty="0" smtClean="0">
                <a:solidFill>
                  <a:srgbClr val="FF0000"/>
                </a:solidFill>
              </a:rPr>
              <a:t>محمد (ص)؛ </a:t>
            </a:r>
            <a:r>
              <a:rPr lang="fa-IR" sz="5400" dirty="0" smtClean="0"/>
              <a:t>همه می ‌دانیم که مقام </a:t>
            </a:r>
            <a:r>
              <a:rPr lang="fa-IR" sz="5400" dirty="0" smtClean="0">
                <a:solidFill>
                  <a:srgbClr val="FF0000"/>
                </a:solidFill>
              </a:rPr>
              <a:t>امام حسین از رسول الله، امام علی و حضرت زهرا، علیهم السلام،</a:t>
            </a:r>
            <a:r>
              <a:rPr lang="fa-IR" sz="5400" dirty="0" smtClean="0"/>
              <a:t> اگر پایین تر نباشد، بالاتر نیست، </a:t>
            </a:r>
            <a:endParaRPr lang="fa-IR" sz="54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0"/>
            <a:ext cx="6000760" cy="6858000"/>
          </a:xfrm>
        </p:spPr>
        <p:txBody>
          <a:bodyPr>
            <a:normAutofit/>
          </a:bodyPr>
          <a:lstStyle/>
          <a:p>
            <a:pPr algn="ctr"/>
            <a:r>
              <a:rPr lang="fa-IR" sz="5400" dirty="0"/>
              <a:t>اما چرا سیره خود </a:t>
            </a:r>
            <a:r>
              <a:rPr lang="fa-IR" sz="5400" dirty="0">
                <a:solidFill>
                  <a:srgbClr val="FF0000"/>
                </a:solidFill>
              </a:rPr>
              <a:t>پیامبر و امام علی و همه اهل‌بیت علیهم السلام</a:t>
            </a:r>
            <a:r>
              <a:rPr lang="fa-IR" sz="5400" dirty="0"/>
              <a:t> در مورد کیفیت و کمیت سوگواری برای شهادت </a:t>
            </a:r>
            <a:r>
              <a:rPr lang="fa-IR" sz="5400" dirty="0">
                <a:solidFill>
                  <a:srgbClr val="FF0000"/>
                </a:solidFill>
              </a:rPr>
              <a:t>امام حسین علیه السلام </a:t>
            </a:r>
            <a:r>
              <a:rPr lang="fa-IR" sz="5400" dirty="0"/>
              <a:t>متفاوت است؟ </a:t>
            </a:r>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929322" cy="6357982"/>
          </a:xfrm>
        </p:spPr>
        <p:txBody>
          <a:bodyPr>
            <a:normAutofit fontScale="92500" lnSpcReduction="10000"/>
          </a:bodyPr>
          <a:lstStyle/>
          <a:p>
            <a:pPr algn="ctr"/>
            <a:r>
              <a:rPr lang="fa-IR" sz="5400" dirty="0" smtClean="0"/>
              <a:t>چرا حتی </a:t>
            </a:r>
            <a:r>
              <a:rPr lang="fa-IR" sz="5400" dirty="0" smtClean="0">
                <a:solidFill>
                  <a:srgbClr val="FF0000"/>
                </a:solidFill>
              </a:rPr>
              <a:t>آدم و نوح </a:t>
            </a:r>
            <a:r>
              <a:rPr lang="fa-IR" sz="5400" dirty="0" smtClean="0"/>
              <a:t>هم بر </a:t>
            </a:r>
            <a:r>
              <a:rPr lang="fa-IR" sz="5400" dirty="0" smtClean="0">
                <a:solidFill>
                  <a:srgbClr val="FF0000"/>
                </a:solidFill>
              </a:rPr>
              <a:t>امام حسین </a:t>
            </a:r>
            <a:r>
              <a:rPr lang="fa-IR" sz="5400" dirty="0" smtClean="0"/>
              <a:t>گریسته اند، چرا سیره مسلمین هم بر این است که یک دهه بلکه یک اربعین بر</a:t>
            </a:r>
            <a:r>
              <a:rPr lang="fa-IR" sz="5400" dirty="0" smtClean="0">
                <a:solidFill>
                  <a:srgbClr val="FF0000"/>
                </a:solidFill>
              </a:rPr>
              <a:t> حسین (علیه السلام) </a:t>
            </a:r>
            <a:r>
              <a:rPr lang="fa-IR" sz="5400" dirty="0" smtClean="0"/>
              <a:t>می گریند اما برای شخص رسول خدا - صلوات الله علیه - چنین نمی‌کنند؟</a:t>
            </a:r>
            <a:endParaRPr lang="fa-IR" sz="5400" dirty="0"/>
          </a:p>
        </p:txBody>
      </p:sp>
      <p:pic>
        <p:nvPicPr>
          <p:cNvPr id="4" name="Picture 3"/>
          <p:cNvPicPr>
            <a:picLocks noChangeAspect="1"/>
          </p:cNvPicPr>
          <p:nvPr/>
        </p:nvPicPr>
        <p:blipFill>
          <a:blip r:embed="rId2">
            <a:extLst/>
          </a:blip>
          <a:stretch>
            <a:fillRect/>
          </a:stretch>
        </p:blipFill>
        <p:spPr>
          <a:xfrm>
            <a:off x="0" y="0"/>
            <a:ext cx="3143240" cy="6643710"/>
          </a:xfrm>
          <a:prstGeom prst="rect">
            <a:avLst/>
          </a:prstGeom>
        </p:spPr>
      </p:pic>
    </p:spTree>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71802" y="357166"/>
            <a:ext cx="6072198" cy="6500834"/>
          </a:xfrm>
        </p:spPr>
        <p:txBody>
          <a:bodyPr>
            <a:normAutofit fontScale="92500"/>
          </a:bodyPr>
          <a:lstStyle/>
          <a:p>
            <a:pPr algn="ctr"/>
            <a:r>
              <a:rPr lang="fa-IR" sz="4800" dirty="0" smtClean="0"/>
              <a:t>پاسخ نقضی۳: </a:t>
            </a:r>
            <a:r>
              <a:rPr lang="fa-IR" sz="4800" dirty="0" smtClean="0">
                <a:solidFill>
                  <a:srgbClr val="FF0000"/>
                </a:solidFill>
              </a:rPr>
              <a:t>ترجیح امام حسین</a:t>
            </a:r>
            <a:r>
              <a:rPr lang="fa-IR" sz="4800" dirty="0" smtClean="0"/>
              <a:t> بر خدای تبارک و تعالی؛ نکته دیگر در ثواب زیارت </a:t>
            </a:r>
            <a:r>
              <a:rPr lang="fa-IR" sz="4800" dirty="0" smtClean="0">
                <a:solidFill>
                  <a:srgbClr val="FF0000"/>
                </a:solidFill>
              </a:rPr>
              <a:t>امام حسین (ع) </a:t>
            </a:r>
            <a:r>
              <a:rPr lang="fa-IR" sz="4800" dirty="0" smtClean="0"/>
              <a:t>است که در روایات </a:t>
            </a:r>
            <a:r>
              <a:rPr lang="fa-IR" sz="4800" dirty="0" smtClean="0">
                <a:solidFill>
                  <a:srgbClr val="00B050"/>
                </a:solidFill>
              </a:rPr>
              <a:t>نبوی</a:t>
            </a:r>
            <a:r>
              <a:rPr lang="fa-IR" sz="4800" dirty="0" smtClean="0"/>
              <a:t> هزاران برابر ثواب زیارت خود </a:t>
            </a:r>
            <a:r>
              <a:rPr lang="fa-IR" sz="4800" dirty="0" smtClean="0">
                <a:solidFill>
                  <a:srgbClr val="00B050"/>
                </a:solidFill>
              </a:rPr>
              <a:t>رسول خدا </a:t>
            </a:r>
            <a:r>
              <a:rPr lang="fa-IR" sz="4800" dirty="0" smtClean="0"/>
              <a:t>و حتی کعبه تعریف شده است؛ راز این امر، در پاسخ‌های حلّی تبیین شده است.</a:t>
            </a:r>
            <a:endParaRPr lang="fa-IR" sz="48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357554" y="0"/>
            <a:ext cx="5786446" cy="6858000"/>
          </a:xfrm>
        </p:spPr>
        <p:txBody>
          <a:bodyPr>
            <a:noAutofit/>
          </a:bodyPr>
          <a:lstStyle/>
          <a:p>
            <a:pPr algn="ctr"/>
            <a:r>
              <a:rPr lang="fa-IR" sz="4400" dirty="0" smtClean="0"/>
              <a:t> پاسخ حلّی اول؛ برجسته کردن اهمیت </a:t>
            </a:r>
            <a:r>
              <a:rPr lang="fa-IR" sz="4400" dirty="0" smtClean="0">
                <a:solidFill>
                  <a:srgbClr val="FF0000"/>
                </a:solidFill>
              </a:rPr>
              <a:t>نقطه پیرامونی </a:t>
            </a:r>
            <a:r>
              <a:rPr lang="fa-IR" sz="4400" dirty="0" smtClean="0"/>
              <a:t>در برابر بی اهمیت جلوه دادن آن: اگر کسی بخواهد با اسلام مبارزه کند، بهترین راه این است که بگوید، من </a:t>
            </a:r>
            <a:r>
              <a:rPr lang="fa-IR" sz="4400" dirty="0" smtClean="0">
                <a:solidFill>
                  <a:srgbClr val="FF0000"/>
                </a:solidFill>
              </a:rPr>
              <a:t>خدا</a:t>
            </a:r>
            <a:r>
              <a:rPr lang="fa-IR" sz="4400" dirty="0" smtClean="0"/>
              <a:t> را قبول دارم، </a:t>
            </a:r>
            <a:r>
              <a:rPr lang="fa-IR" sz="4400" dirty="0" smtClean="0">
                <a:solidFill>
                  <a:srgbClr val="FF0000"/>
                </a:solidFill>
              </a:rPr>
              <a:t>پیامبر</a:t>
            </a:r>
            <a:r>
              <a:rPr lang="fa-IR" sz="4400" dirty="0" smtClean="0"/>
              <a:t> را هم قبول دارم، </a:t>
            </a:r>
            <a:r>
              <a:rPr lang="fa-IR" sz="4400" dirty="0" smtClean="0">
                <a:solidFill>
                  <a:srgbClr val="FF0000"/>
                </a:solidFill>
              </a:rPr>
              <a:t>ائمه</a:t>
            </a:r>
            <a:r>
              <a:rPr lang="fa-IR" sz="4400" dirty="0" smtClean="0"/>
              <a:t> را هم قبول دارم، اما </a:t>
            </a:r>
            <a:r>
              <a:rPr lang="fa-IR" sz="4400" dirty="0" smtClean="0">
                <a:solidFill>
                  <a:srgbClr val="FF0000"/>
                </a:solidFill>
              </a:rPr>
              <a:t>ولایت فقیه </a:t>
            </a:r>
            <a:r>
              <a:rPr lang="fa-IR" sz="4400" dirty="0" smtClean="0"/>
              <a:t>را قبول ندارم! </a:t>
            </a:r>
            <a:endParaRPr lang="fa-IR" sz="44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715040" cy="6572272"/>
          </a:xfrm>
        </p:spPr>
        <p:txBody>
          <a:bodyPr>
            <a:normAutofit/>
          </a:bodyPr>
          <a:lstStyle/>
          <a:p>
            <a:pPr algn="ctr"/>
            <a:r>
              <a:rPr lang="fa-IR" sz="4800" dirty="0"/>
              <a:t>و سپس به همین روش از پیرامون به مرکز، هجوم خود را عمق ببخشد؛ یعنی پس از نابودی حلقه بیرونی، حلقه درونی تر؛ یعنی </a:t>
            </a:r>
            <a:r>
              <a:rPr lang="fa-IR" sz="4800" dirty="0">
                <a:solidFill>
                  <a:srgbClr val="FF0000"/>
                </a:solidFill>
              </a:rPr>
              <a:t>امامت</a:t>
            </a:r>
            <a:r>
              <a:rPr lang="fa-IR" sz="4800" dirty="0"/>
              <a:t> را رد کند، سپس </a:t>
            </a:r>
            <a:r>
              <a:rPr lang="fa-IR" sz="4800" dirty="0">
                <a:solidFill>
                  <a:srgbClr val="FF0000"/>
                </a:solidFill>
              </a:rPr>
              <a:t>نبوت</a:t>
            </a:r>
            <a:r>
              <a:rPr lang="fa-IR" sz="4800" dirty="0"/>
              <a:t> را و در نهایت </a:t>
            </a:r>
            <a:r>
              <a:rPr lang="fa-IR" sz="4800" dirty="0">
                <a:solidFill>
                  <a:srgbClr val="FF0000"/>
                </a:solidFill>
              </a:rPr>
              <a:t>توحید</a:t>
            </a:r>
            <a:r>
              <a:rPr lang="fa-IR" sz="4800" dirty="0"/>
              <a:t> را. </a:t>
            </a:r>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00364" y="214290"/>
            <a:ext cx="6143636" cy="6429420"/>
          </a:xfrm>
        </p:spPr>
        <p:txBody>
          <a:bodyPr>
            <a:normAutofit fontScale="92500" lnSpcReduction="10000"/>
          </a:bodyPr>
          <a:lstStyle/>
          <a:p>
            <a:pPr algn="ctr"/>
            <a:r>
              <a:rPr lang="fa-IR" sz="4400" dirty="0" smtClean="0"/>
              <a:t>در این روش، </a:t>
            </a:r>
            <a:r>
              <a:rPr lang="fa-IR" sz="4400" dirty="0" smtClean="0">
                <a:solidFill>
                  <a:srgbClr val="00B050"/>
                </a:solidFill>
              </a:rPr>
              <a:t>توحید، </a:t>
            </a:r>
            <a:r>
              <a:rPr lang="fa-IR" sz="4400" dirty="0" smtClean="0"/>
              <a:t>اولین </a:t>
            </a:r>
            <a:r>
              <a:rPr lang="fa-IR" sz="4400" dirty="0" smtClean="0">
                <a:solidFill>
                  <a:srgbClr val="FF0000"/>
                </a:solidFill>
              </a:rPr>
              <a:t>دوست مهاجمین </a:t>
            </a:r>
            <a:r>
              <a:rPr lang="fa-IR" sz="4400" dirty="0" smtClean="0"/>
              <a:t>و </a:t>
            </a:r>
            <a:r>
              <a:rPr lang="fa-IR" sz="4400" dirty="0" smtClean="0">
                <a:solidFill>
                  <a:srgbClr val="FF0000"/>
                </a:solidFill>
              </a:rPr>
              <a:t>آخرین دشمن </a:t>
            </a:r>
            <a:r>
              <a:rPr lang="fa-IR" sz="4400" dirty="0" smtClean="0"/>
              <a:t>آنان خواهد بود. یعنی مهاجمین، درونی ترین لایه را به عنوان اولین دوست خود و در واقع، آخرین دشمن خود در نظر می ‌گیرد. در این حالت، ما باید با هوشیاری، تمام اهمیت اسلام را در پیرامونی‌ترین محور فعلی؛ یعنی </a:t>
            </a:r>
            <a:r>
              <a:rPr lang="fa-IR" sz="4400" dirty="0" smtClean="0">
                <a:solidFill>
                  <a:srgbClr val="FF0000"/>
                </a:solidFill>
              </a:rPr>
              <a:t>ولایت فقیه، </a:t>
            </a:r>
            <a:r>
              <a:rPr lang="fa-IR" sz="4400" dirty="0" smtClean="0"/>
              <a:t>به نمایش درآوریم.</a:t>
            </a:r>
            <a:endParaRPr lang="fa-IR" sz="44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00364" y="0"/>
            <a:ext cx="6143636" cy="6858000"/>
          </a:xfrm>
        </p:spPr>
        <p:txBody>
          <a:bodyPr>
            <a:normAutofit fontScale="92500" lnSpcReduction="10000"/>
          </a:bodyPr>
          <a:lstStyle/>
          <a:p>
            <a:pPr algn="ctr"/>
            <a:r>
              <a:rPr lang="fa-IR" sz="4400" dirty="0" smtClean="0"/>
              <a:t>دلیل اینکه این</a:t>
            </a:r>
            <a:r>
              <a:rPr lang="fa-IR" sz="4400" dirty="0" smtClean="0">
                <a:solidFill>
                  <a:srgbClr val="FF0000"/>
                </a:solidFill>
              </a:rPr>
              <a:t> مفهوم </a:t>
            </a:r>
            <a:r>
              <a:rPr lang="fa-IR" sz="4400" dirty="0" smtClean="0"/>
              <a:t>قبل از انقلاب اسلامی کمتر به کار برده شده چیست؟</a:t>
            </a:r>
          </a:p>
          <a:p>
            <a:pPr algn="ctr"/>
            <a:r>
              <a:rPr lang="fa-IR" sz="4400" dirty="0" smtClean="0"/>
              <a:t>شاید دلیل اصلی آن این بوده است که </a:t>
            </a:r>
            <a:r>
              <a:rPr lang="fa-IR" sz="4400" dirty="0" smtClean="0">
                <a:solidFill>
                  <a:srgbClr val="FF0000"/>
                </a:solidFill>
              </a:rPr>
              <a:t>امام</a:t>
            </a:r>
            <a:r>
              <a:rPr lang="fa-IR" sz="4400" dirty="0" smtClean="0"/>
              <a:t> بیشتر به معنای </a:t>
            </a:r>
            <a:r>
              <a:rPr lang="fa-IR" sz="4400" dirty="0" smtClean="0">
                <a:solidFill>
                  <a:srgbClr val="FF0000"/>
                </a:solidFill>
              </a:rPr>
              <a:t>رهبری سیاسی و استراتژیک جامعه </a:t>
            </a:r>
            <a:r>
              <a:rPr lang="fa-IR" sz="4400" dirty="0" smtClean="0"/>
              <a:t>است و </a:t>
            </a:r>
            <a:r>
              <a:rPr lang="fa-IR" sz="4400" dirty="0" smtClean="0">
                <a:solidFill>
                  <a:srgbClr val="0070C0"/>
                </a:solidFill>
              </a:rPr>
              <a:t>در دوران غیبت کبرا، شیعیان در اقلیت مطلق و تقیه شدیدی به سر می بردند و زمینه </a:t>
            </a:r>
            <a:r>
              <a:rPr lang="fa-IR" sz="4400" dirty="0" smtClean="0">
                <a:solidFill>
                  <a:srgbClr val="FF0000"/>
                </a:solidFill>
              </a:rPr>
              <a:t>امامت</a:t>
            </a:r>
            <a:r>
              <a:rPr lang="fa-IR" sz="4400" dirty="0" smtClean="0"/>
              <a:t> علنی از سوی </a:t>
            </a:r>
            <a:r>
              <a:rPr lang="fa-IR" sz="4400" dirty="0" smtClean="0">
                <a:solidFill>
                  <a:srgbClr val="FF0000"/>
                </a:solidFill>
              </a:rPr>
              <a:t>علمای شیعه </a:t>
            </a:r>
            <a:r>
              <a:rPr lang="fa-IR" sz="4400" dirty="0" smtClean="0"/>
              <a:t>نبوده است.</a:t>
            </a:r>
            <a:endParaRPr lang="fa-IR" sz="4400" dirty="0"/>
          </a:p>
        </p:txBody>
      </p:sp>
      <p:pic>
        <p:nvPicPr>
          <p:cNvPr id="4" name="Picture 3"/>
          <p:cNvPicPr>
            <a:picLocks noChangeAspect="1"/>
          </p:cNvPicPr>
          <p:nvPr/>
        </p:nvPicPr>
        <p:blipFill>
          <a:blip r:embed="rId2">
            <a:extLst/>
          </a:blip>
          <a:stretch>
            <a:fillRect/>
          </a:stretch>
        </p:blipFill>
        <p:spPr>
          <a:xfrm>
            <a:off x="0" y="0"/>
            <a:ext cx="2857488" cy="6823881"/>
          </a:xfrm>
          <a:prstGeom prst="rect">
            <a:avLst/>
          </a:prstGeom>
        </p:spPr>
      </p:pic>
    </p:spTree>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71802" y="285728"/>
            <a:ext cx="6072198" cy="6572272"/>
          </a:xfrm>
        </p:spPr>
        <p:txBody>
          <a:bodyPr>
            <a:noAutofit/>
          </a:bodyPr>
          <a:lstStyle/>
          <a:p>
            <a:pPr algn="ctr"/>
            <a:r>
              <a:rPr lang="fa-IR" sz="4400" dirty="0" smtClean="0"/>
              <a:t>در واقع کسانی مثل </a:t>
            </a:r>
            <a:r>
              <a:rPr lang="fa-IR" sz="4400" dirty="0" smtClean="0">
                <a:solidFill>
                  <a:srgbClr val="FFC000"/>
                </a:solidFill>
              </a:rPr>
              <a:t>سروش </a:t>
            </a:r>
            <a:r>
              <a:rPr lang="fa-IR" sz="4400" dirty="0" smtClean="0"/>
              <a:t>که روزگاری مقام والای </a:t>
            </a:r>
            <a:r>
              <a:rPr lang="fa-IR" sz="4400" dirty="0" smtClean="0">
                <a:solidFill>
                  <a:srgbClr val="FF0000"/>
                </a:solidFill>
              </a:rPr>
              <a:t>پیامبر (ص) </a:t>
            </a:r>
            <a:r>
              <a:rPr lang="fa-IR" sz="4400" dirty="0" smtClean="0"/>
              <a:t>را گوشزد می‌کردند، هدفشان تجلیل از </a:t>
            </a:r>
            <a:r>
              <a:rPr lang="fa-IR" sz="4400" dirty="0" smtClean="0">
                <a:solidFill>
                  <a:srgbClr val="FF0000"/>
                </a:solidFill>
              </a:rPr>
              <a:t>پیامبر</a:t>
            </a:r>
            <a:r>
              <a:rPr lang="fa-IR" sz="4400" dirty="0" smtClean="0"/>
              <a:t> نبود، بلکه هدفشان تنقیص </a:t>
            </a:r>
            <a:r>
              <a:rPr lang="fa-IR" sz="4400" dirty="0" smtClean="0">
                <a:solidFill>
                  <a:srgbClr val="FF0000"/>
                </a:solidFill>
              </a:rPr>
              <a:t>علی (ع)</a:t>
            </a:r>
            <a:r>
              <a:rPr lang="fa-IR" sz="4400" dirty="0" smtClean="0"/>
              <a:t> بود؛ چنانکه دیدیم بعدا همین پیامبر و حقیقت وحی را در حد شعر، فروکاست.</a:t>
            </a:r>
            <a:endParaRPr lang="fa-IR" sz="44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28926" y="285728"/>
            <a:ext cx="6215074" cy="6357982"/>
          </a:xfrm>
        </p:spPr>
        <p:txBody>
          <a:bodyPr>
            <a:normAutofit fontScale="92500"/>
          </a:bodyPr>
          <a:lstStyle/>
          <a:p>
            <a:pPr algn="ctr"/>
            <a:r>
              <a:rPr lang="fa-IR" sz="4000" dirty="0" smtClean="0"/>
              <a:t>پاسخ حلّی دوم؛ استراتژی </a:t>
            </a:r>
            <a:r>
              <a:rPr lang="fa-IR" sz="4000" dirty="0" smtClean="0">
                <a:solidFill>
                  <a:srgbClr val="FF0000"/>
                </a:solidFill>
              </a:rPr>
              <a:t>"نوک پیکان" </a:t>
            </a:r>
            <a:r>
              <a:rPr lang="fa-IR" sz="4000" dirty="0" smtClean="0"/>
              <a:t>در برابر قاعده </a:t>
            </a:r>
            <a:r>
              <a:rPr lang="fa-IR" sz="4000" dirty="0" smtClean="0">
                <a:solidFill>
                  <a:srgbClr val="FFC000"/>
                </a:solidFill>
              </a:rPr>
              <a:t>"حذف نقطه کارآمدی"</a:t>
            </a:r>
            <a:r>
              <a:rPr lang="fa-IR" sz="4000" dirty="0" smtClean="0"/>
              <a:t>: دقت کنید که برای ناکارامد کردن نیروگاه برق هسته‌ای، لازم نیست، آن را مورد هدف قرار داد، بلکه اگر نگذارند شما انشعاب برق در منزل داشته باشید، تمام زحمات تولید انرژی هسته‌ای، یعنی زحمات 124 هزار پیامبر و امامان و علماء برای رساندن </a:t>
            </a:r>
            <a:r>
              <a:rPr lang="fa-IR" sz="4000" dirty="0" smtClean="0">
                <a:solidFill>
                  <a:srgbClr val="FF0000"/>
                </a:solidFill>
              </a:rPr>
              <a:t>نور رستگاری</a:t>
            </a:r>
            <a:r>
              <a:rPr lang="fa-IR" sz="4000" dirty="0" smtClean="0"/>
              <a:t>، بی‌ثمر مانده است. </a:t>
            </a:r>
            <a:endParaRPr lang="fa-IR" sz="40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57488" y="357166"/>
            <a:ext cx="6286512" cy="6500834"/>
          </a:xfrm>
        </p:spPr>
        <p:txBody>
          <a:bodyPr>
            <a:noAutofit/>
          </a:bodyPr>
          <a:lstStyle/>
          <a:p>
            <a:pPr algn="ctr"/>
            <a:r>
              <a:rPr lang="fa-IR" sz="4800" dirty="0" smtClean="0"/>
              <a:t>بنابراین، اینکه گفته می شود ثواب یک قدم برداشتن برای </a:t>
            </a:r>
            <a:r>
              <a:rPr lang="fa-IR" sz="4800" dirty="0" smtClean="0">
                <a:solidFill>
                  <a:srgbClr val="FF0000"/>
                </a:solidFill>
              </a:rPr>
              <a:t>زیارت امام حسین (ع) </a:t>
            </a:r>
            <a:r>
              <a:rPr lang="fa-IR" sz="4800" dirty="0" smtClean="0"/>
              <a:t>به اندازه ثواب نود حج و نود عمره است، به معنای برتری </a:t>
            </a:r>
            <a:r>
              <a:rPr lang="fa-IR" sz="4800" dirty="0" smtClean="0">
                <a:solidFill>
                  <a:srgbClr val="FF0000"/>
                </a:solidFill>
              </a:rPr>
              <a:t>امام حسین </a:t>
            </a:r>
            <a:r>
              <a:rPr lang="fa-IR" sz="4800" dirty="0" smtClean="0"/>
              <a:t>بر خدای متعال نیست، </a:t>
            </a:r>
            <a:endParaRPr lang="fa-IR" sz="48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14678" y="285728"/>
            <a:ext cx="5715040" cy="6572272"/>
          </a:xfrm>
        </p:spPr>
        <p:txBody>
          <a:bodyPr>
            <a:normAutofit/>
          </a:bodyPr>
          <a:lstStyle/>
          <a:p>
            <a:pPr algn="ctr"/>
            <a:r>
              <a:rPr lang="fa-IR" sz="4800" dirty="0"/>
              <a:t>بلکه به معنای کانون ثقل کارآمدی </a:t>
            </a:r>
            <a:r>
              <a:rPr lang="fa-IR" sz="4800" dirty="0">
                <a:solidFill>
                  <a:srgbClr val="FF0000"/>
                </a:solidFill>
              </a:rPr>
              <a:t>امام حسین </a:t>
            </a:r>
            <a:r>
              <a:rPr lang="fa-IR" sz="4800" dirty="0"/>
              <a:t>در اسلام و ناکارامدی </a:t>
            </a:r>
            <a:r>
              <a:rPr lang="fa-IR" sz="4800" dirty="0">
                <a:solidFill>
                  <a:srgbClr val="FFC000"/>
                </a:solidFill>
              </a:rPr>
              <a:t>اسلام منهای ولایت</a:t>
            </a:r>
            <a:r>
              <a:rPr lang="fa-IR" sz="4800" dirty="0"/>
              <a:t> است. پس کانون کارامدی سلاح اسلام </a:t>
            </a:r>
            <a:r>
              <a:rPr lang="fa-IR" sz="4800" dirty="0">
                <a:solidFill>
                  <a:srgbClr val="FF0000"/>
                </a:solidFill>
              </a:rPr>
              <a:t>(نوک پیکان) </a:t>
            </a:r>
            <a:r>
              <a:rPr lang="fa-IR" sz="4800" dirty="0"/>
              <a:t>باید برجسته و پولادین و با اهمیت باشد.</a:t>
            </a:r>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14290"/>
            <a:ext cx="6000760" cy="6643710"/>
          </a:xfrm>
        </p:spPr>
        <p:txBody>
          <a:bodyPr>
            <a:normAutofit fontScale="92500"/>
          </a:bodyPr>
          <a:lstStyle/>
          <a:p>
            <a:pPr algn="ctr"/>
            <a:r>
              <a:rPr lang="fa-IR" sz="4000" dirty="0" smtClean="0"/>
              <a:t>برای فهم این مطلب خوب است به یک واقعه عینی استناد کنیم: </a:t>
            </a:r>
          </a:p>
          <a:p>
            <a:pPr algn="ctr"/>
            <a:r>
              <a:rPr lang="fa-IR" sz="4000" dirty="0" smtClean="0"/>
              <a:t> </a:t>
            </a:r>
            <a:r>
              <a:rPr lang="fa-IR" sz="4000" dirty="0" smtClean="0">
                <a:solidFill>
                  <a:srgbClr val="FF0000"/>
                </a:solidFill>
              </a:rPr>
              <a:t>اسلام ولایت فقیه محور</a:t>
            </a:r>
            <a:r>
              <a:rPr lang="fa-IR" sz="4000" dirty="0" smtClean="0"/>
              <a:t>، اسلام دارای نوک پیکان: در سال 1967 مجموعه ای از </a:t>
            </a:r>
            <a:r>
              <a:rPr lang="fa-IR" sz="4000" dirty="0" smtClean="0">
                <a:solidFill>
                  <a:srgbClr val="FFC000"/>
                </a:solidFill>
              </a:rPr>
              <a:t>کشورهای عربی </a:t>
            </a:r>
            <a:r>
              <a:rPr lang="fa-IR" sz="4000" dirty="0" smtClean="0"/>
              <a:t>به </a:t>
            </a:r>
            <a:r>
              <a:rPr lang="fa-IR" sz="4000" dirty="0" smtClean="0">
                <a:solidFill>
                  <a:srgbClr val="FFC000"/>
                </a:solidFill>
              </a:rPr>
              <a:t>اسرائیل</a:t>
            </a:r>
            <a:r>
              <a:rPr lang="fa-IR" sz="4000" dirty="0" smtClean="0">
                <a:solidFill>
                  <a:schemeClr val="bg1">
                    <a:lumMod val="50000"/>
                  </a:schemeClr>
                </a:solidFill>
              </a:rPr>
              <a:t> </a:t>
            </a:r>
            <a:r>
              <a:rPr lang="fa-IR" sz="4000" dirty="0" smtClean="0"/>
              <a:t>حمله کردند، اما پس از شش روز شکست را پذیرفتند و ذلیلانه در برابر </a:t>
            </a:r>
            <a:r>
              <a:rPr lang="fa-IR" sz="4000" dirty="0" smtClean="0">
                <a:solidFill>
                  <a:srgbClr val="FFC000"/>
                </a:solidFill>
              </a:rPr>
              <a:t>اسرائیل</a:t>
            </a:r>
            <a:r>
              <a:rPr lang="fa-IR" sz="4000" dirty="0" smtClean="0"/>
              <a:t> سر خم کردند؛ اما در سال 2000 و 2006 </a:t>
            </a:r>
            <a:r>
              <a:rPr lang="fa-IR" sz="4000" dirty="0" smtClean="0">
                <a:solidFill>
                  <a:srgbClr val="FF0000"/>
                </a:solidFill>
              </a:rPr>
              <a:t>حزب الله </a:t>
            </a:r>
            <a:r>
              <a:rPr lang="fa-IR" sz="4000" dirty="0" smtClean="0"/>
              <a:t>لبنان، دو شکست سنگین را به </a:t>
            </a:r>
            <a:r>
              <a:rPr lang="fa-IR" sz="4000" dirty="0" smtClean="0">
                <a:solidFill>
                  <a:srgbClr val="FFC000"/>
                </a:solidFill>
              </a:rPr>
              <a:t>اسرائیل</a:t>
            </a:r>
            <a:r>
              <a:rPr lang="fa-IR" sz="4000" dirty="0" smtClean="0"/>
              <a:t> تحمیل کرد.</a:t>
            </a:r>
          </a:p>
          <a:p>
            <a:pPr algn="ctr"/>
            <a:endParaRPr lang="fa-IR" sz="40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85728"/>
            <a:ext cx="6000760" cy="6357982"/>
          </a:xfrm>
        </p:spPr>
        <p:txBody>
          <a:bodyPr>
            <a:noAutofit/>
          </a:bodyPr>
          <a:lstStyle/>
          <a:p>
            <a:pPr algn="ctr"/>
            <a:r>
              <a:rPr lang="fa-IR" sz="4800" dirty="0" smtClean="0"/>
              <a:t>مقایسه </a:t>
            </a:r>
            <a:r>
              <a:rPr lang="fa-IR" sz="4800" dirty="0" smtClean="0">
                <a:solidFill>
                  <a:srgbClr val="00B050"/>
                </a:solidFill>
              </a:rPr>
              <a:t>داشته های </a:t>
            </a:r>
            <a:r>
              <a:rPr lang="fa-IR" sz="4800" dirty="0" smtClean="0"/>
              <a:t>مجموعه </a:t>
            </a:r>
            <a:r>
              <a:rPr lang="fa-IR" sz="4800" dirty="0" smtClean="0">
                <a:solidFill>
                  <a:srgbClr val="FFC000"/>
                </a:solidFill>
              </a:rPr>
              <a:t>کشورهای عربی </a:t>
            </a:r>
            <a:r>
              <a:rPr lang="fa-IR" sz="4800" dirty="0" smtClean="0"/>
              <a:t>در جنگ شش روزه و </a:t>
            </a:r>
            <a:r>
              <a:rPr lang="fa-IR" sz="4800" dirty="0" smtClean="0">
                <a:solidFill>
                  <a:srgbClr val="00B050"/>
                </a:solidFill>
              </a:rPr>
              <a:t>نداشته های </a:t>
            </a:r>
            <a:r>
              <a:rPr lang="fa-IR" sz="4800" dirty="0" smtClean="0">
                <a:solidFill>
                  <a:srgbClr val="FF0000"/>
                </a:solidFill>
              </a:rPr>
              <a:t>حزب الله </a:t>
            </a:r>
            <a:r>
              <a:rPr lang="fa-IR" sz="4800" dirty="0" smtClean="0"/>
              <a:t>در جنگ 33 روزه و شکستهای </a:t>
            </a:r>
            <a:r>
              <a:rPr lang="fa-IR" sz="4800" dirty="0" smtClean="0">
                <a:solidFill>
                  <a:srgbClr val="FFC000"/>
                </a:solidFill>
              </a:rPr>
              <a:t>اعراب</a:t>
            </a:r>
            <a:r>
              <a:rPr lang="fa-IR" sz="4800" dirty="0" smtClean="0"/>
              <a:t> در سال 67 و دستاوردهای </a:t>
            </a:r>
            <a:r>
              <a:rPr lang="fa-IR" sz="4800" dirty="0" smtClean="0">
                <a:solidFill>
                  <a:srgbClr val="FF0000"/>
                </a:solidFill>
              </a:rPr>
              <a:t>حزب الله </a:t>
            </a:r>
            <a:r>
              <a:rPr lang="fa-IR" sz="4800" dirty="0" smtClean="0"/>
              <a:t>در سال 2006، معادله فوق العاده عجیبی را نشان می دهد. </a:t>
            </a:r>
            <a:endParaRPr lang="fa-IR" sz="48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85728"/>
            <a:ext cx="6000760" cy="6572272"/>
          </a:xfrm>
        </p:spPr>
        <p:txBody>
          <a:bodyPr>
            <a:noAutofit/>
          </a:bodyPr>
          <a:lstStyle/>
          <a:p>
            <a:pPr algn="ctr"/>
            <a:r>
              <a:rPr lang="fa-IR" dirty="0" smtClean="0"/>
              <a:t>در طول 60 سال از اشغال فلسطین، دست کم 300 میلیون نفر سنی، به حج و عمره رفته اند. اما بیش از یک میلیارد سنی و 300 میلیون نفر از آنها که در این 60 سال به حج و عمره رفته اند، به پشتیبانی بیش از </a:t>
            </a:r>
            <a:r>
              <a:rPr lang="fa-IR" dirty="0" smtClean="0">
                <a:solidFill>
                  <a:srgbClr val="FFC000"/>
                </a:solidFill>
              </a:rPr>
              <a:t>50 حاکمیت سیاسی و ارتش مجموعه ای از کشورهای عربی </a:t>
            </a:r>
            <a:r>
              <a:rPr lang="fa-IR" dirty="0" smtClean="0"/>
              <a:t>و پولهای نفت و موقعیت ژئواستراتژیک </a:t>
            </a:r>
            <a:r>
              <a:rPr lang="fa-IR" dirty="0" smtClean="0">
                <a:solidFill>
                  <a:srgbClr val="FFC000"/>
                </a:solidFill>
              </a:rPr>
              <a:t>اعراب</a:t>
            </a:r>
            <a:r>
              <a:rPr lang="fa-IR" dirty="0" smtClean="0"/>
              <a:t> و موقعیت تثبت نشده </a:t>
            </a:r>
            <a:r>
              <a:rPr lang="fa-IR" dirty="0" smtClean="0">
                <a:solidFill>
                  <a:srgbClr val="FFC000"/>
                </a:solidFill>
              </a:rPr>
              <a:t>اسرائیل، </a:t>
            </a:r>
            <a:r>
              <a:rPr lang="fa-IR" dirty="0" smtClean="0"/>
              <a:t>نه تنها نتوانستند </a:t>
            </a:r>
            <a:r>
              <a:rPr lang="fa-IR" dirty="0" smtClean="0">
                <a:solidFill>
                  <a:srgbClr val="FF0000"/>
                </a:solidFill>
              </a:rPr>
              <a:t>فلسطین</a:t>
            </a:r>
            <a:r>
              <a:rPr lang="fa-IR" dirty="0" smtClean="0"/>
              <a:t> را آزاد کنند، بلکه بخشهایی از مصر، لبنان و سوریه هم اشغال شد. بعلاوه، اعراب زیادی هم به دست </a:t>
            </a:r>
            <a:r>
              <a:rPr lang="fa-IR" dirty="0" smtClean="0">
                <a:solidFill>
                  <a:srgbClr val="FFC000"/>
                </a:solidFill>
              </a:rPr>
              <a:t>اسرائیل</a:t>
            </a:r>
            <a:r>
              <a:rPr lang="fa-IR" dirty="0" smtClean="0"/>
              <a:t> اسیر شدند. </a:t>
            </a:r>
            <a:endParaRPr lang="fa-IR"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143240" y="285728"/>
            <a:ext cx="6000760" cy="6572272"/>
          </a:xfrm>
        </p:spPr>
        <p:txBody>
          <a:bodyPr>
            <a:normAutofit fontScale="92500"/>
          </a:bodyPr>
          <a:lstStyle/>
          <a:p>
            <a:pPr algn="ctr"/>
            <a:r>
              <a:rPr lang="fa-IR" sz="4000" dirty="0" smtClean="0"/>
              <a:t> معجزه اندیشه </a:t>
            </a:r>
            <a:r>
              <a:rPr lang="fa-IR" sz="4000" dirty="0" smtClean="0">
                <a:solidFill>
                  <a:srgbClr val="FF0000"/>
                </a:solidFill>
              </a:rPr>
              <a:t>صلوات بر خامنه‌ای </a:t>
            </a:r>
            <a:r>
              <a:rPr lang="fa-IR" sz="4000" dirty="0" smtClean="0"/>
              <a:t>در لبنان: این امر را مقایسه کنید با موفقیت‌های نظامیان </a:t>
            </a:r>
            <a:r>
              <a:rPr lang="fa-IR" sz="4000" dirty="0" smtClean="0">
                <a:solidFill>
                  <a:srgbClr val="FF0000"/>
                </a:solidFill>
              </a:rPr>
              <a:t>حزب الله </a:t>
            </a:r>
            <a:r>
              <a:rPr lang="fa-IR" sz="4000" dirty="0" smtClean="0"/>
              <a:t>که یک گروه 2 هزار نفری بودند، و نه تنها از سوی </a:t>
            </a:r>
            <a:r>
              <a:rPr lang="fa-IR" sz="4000" dirty="0" smtClean="0">
                <a:solidFill>
                  <a:srgbClr val="FFC000"/>
                </a:solidFill>
              </a:rPr>
              <a:t>کشورهای عربی </a:t>
            </a:r>
            <a:r>
              <a:rPr lang="fa-IR" sz="4000" dirty="0" smtClean="0"/>
              <a:t>حمایت نمی شدند، بلکه </a:t>
            </a:r>
            <a:r>
              <a:rPr lang="fa-IR" sz="4000" dirty="0" smtClean="0">
                <a:solidFill>
                  <a:srgbClr val="FFC000"/>
                </a:solidFill>
              </a:rPr>
              <a:t>سینیوره</a:t>
            </a:r>
            <a:r>
              <a:rPr lang="fa-IR" sz="4000" dirty="0" smtClean="0"/>
              <a:t> در داخل لبنان هم به آنان خیانت می کرد. حزب الله نه تنها سرزمینهای اشغالی لبنان را آزاد کرد، بلکه در برابر دو </a:t>
            </a:r>
            <a:r>
              <a:rPr lang="fa-IR" sz="4000" dirty="0" smtClean="0">
                <a:solidFill>
                  <a:srgbClr val="FFC000"/>
                </a:solidFill>
              </a:rPr>
              <a:t>نعش اسرائیلی</a:t>
            </a:r>
            <a:r>
              <a:rPr lang="fa-IR" sz="4000" dirty="0" smtClean="0"/>
              <a:t>، 300 اسیر از </a:t>
            </a:r>
            <a:r>
              <a:rPr lang="fa-IR" sz="4000" dirty="0" smtClean="0">
                <a:solidFill>
                  <a:srgbClr val="FFC000"/>
                </a:solidFill>
              </a:rPr>
              <a:t>کشورهای عربی </a:t>
            </a:r>
            <a:r>
              <a:rPr lang="fa-IR" sz="4000" dirty="0" smtClean="0"/>
              <a:t>را هم آزاد کرد.</a:t>
            </a:r>
            <a:endParaRPr lang="fa-IR" sz="4000" dirty="0"/>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57488" y="285728"/>
            <a:ext cx="6286512" cy="6572272"/>
          </a:xfrm>
        </p:spPr>
        <p:txBody>
          <a:bodyPr>
            <a:normAutofit lnSpcReduction="10000"/>
          </a:bodyPr>
          <a:lstStyle/>
          <a:p>
            <a:pPr algn="ctr"/>
            <a:r>
              <a:rPr lang="fa-IR" sz="4800" dirty="0" smtClean="0"/>
              <a:t>تفاوت این</a:t>
            </a:r>
            <a:r>
              <a:rPr lang="fa-IR" sz="4800" dirty="0" smtClean="0">
                <a:solidFill>
                  <a:srgbClr val="FF0000"/>
                </a:solidFill>
              </a:rPr>
              <a:t>2</a:t>
            </a:r>
            <a:r>
              <a:rPr lang="fa-IR" sz="4800" dirty="0" smtClean="0"/>
              <a:t> </a:t>
            </a:r>
            <a:r>
              <a:rPr lang="fa-IR" sz="4800" dirty="0" smtClean="0">
                <a:solidFill>
                  <a:srgbClr val="FF0000"/>
                </a:solidFill>
              </a:rPr>
              <a:t>هزار نفر </a:t>
            </a:r>
            <a:r>
              <a:rPr lang="fa-IR" sz="4800" dirty="0" smtClean="0"/>
              <a:t>با آن </a:t>
            </a:r>
            <a:r>
              <a:rPr lang="fa-IR" sz="4800" dirty="0" smtClean="0">
                <a:solidFill>
                  <a:srgbClr val="FFC000"/>
                </a:solidFill>
              </a:rPr>
              <a:t>300 میلیون </a:t>
            </a:r>
            <a:r>
              <a:rPr lang="fa-IR" sz="4800" dirty="0" smtClean="0"/>
              <a:t>نفر در چیست؟ در اینکه شاید چند ده نفر از اینان قدمهایی را به سمت </a:t>
            </a:r>
            <a:r>
              <a:rPr lang="fa-IR" sz="4800" dirty="0" smtClean="0">
                <a:solidFill>
                  <a:srgbClr val="FF0000"/>
                </a:solidFill>
              </a:rPr>
              <a:t>زیارت امام حسین </a:t>
            </a:r>
            <a:r>
              <a:rPr lang="fa-IR" sz="4800" dirty="0" smtClean="0"/>
              <a:t>و فرهنگ خون بر شمشیر پیروز است رفتند. فرق در این است که اینان </a:t>
            </a:r>
            <a:r>
              <a:rPr lang="fa-IR" sz="4800" dirty="0" smtClean="0">
                <a:solidFill>
                  <a:srgbClr val="FF0000"/>
                </a:solidFill>
              </a:rPr>
              <a:t>اسلام ولایی </a:t>
            </a:r>
            <a:r>
              <a:rPr lang="fa-IR" sz="4800" dirty="0" smtClean="0"/>
              <a:t>داشتند و آنان </a:t>
            </a:r>
            <a:r>
              <a:rPr lang="fa-IR" sz="4800" dirty="0" smtClean="0">
                <a:solidFill>
                  <a:srgbClr val="FFC000"/>
                </a:solidFill>
              </a:rPr>
              <a:t>اسلام منهای ولایت</a:t>
            </a:r>
            <a:r>
              <a:rPr lang="fa-IR" sz="4800" dirty="0" smtClean="0"/>
              <a:t>. </a:t>
            </a:r>
            <a:endParaRPr lang="fa-IR" sz="48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00364" y="285728"/>
            <a:ext cx="6143636" cy="6357982"/>
          </a:xfrm>
        </p:spPr>
        <p:txBody>
          <a:bodyPr>
            <a:noAutofit/>
          </a:bodyPr>
          <a:lstStyle/>
          <a:p>
            <a:pPr algn="ctr"/>
            <a:r>
              <a:rPr lang="fa-IR" sz="4800" dirty="0" smtClean="0"/>
              <a:t>اینان نقطه کارامدی اسلام یعنی </a:t>
            </a:r>
            <a:r>
              <a:rPr lang="fa-IR" sz="4800" dirty="0" smtClean="0">
                <a:solidFill>
                  <a:srgbClr val="FF0000"/>
                </a:solidFill>
              </a:rPr>
              <a:t>امامت و ولایت </a:t>
            </a:r>
            <a:r>
              <a:rPr lang="fa-IR" sz="4800" dirty="0" smtClean="0"/>
              <a:t>را کاملا برجسته و پر اهمیت دنبال می‌کردند، اما اسلام برادران سنی ما، تیری را می ماند که نوک پیکانش، پولادین نیست و در برابر دشمنان اسلام ناکارامد است. </a:t>
            </a:r>
            <a:endParaRPr lang="fa-IR" sz="48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643174" y="285728"/>
            <a:ext cx="6043626" cy="5840435"/>
          </a:xfrm>
        </p:spPr>
        <p:txBody>
          <a:bodyPr>
            <a:normAutofit fontScale="92500" lnSpcReduction="10000"/>
          </a:bodyPr>
          <a:lstStyle/>
          <a:p>
            <a:pPr algn="ctr"/>
            <a:r>
              <a:rPr lang="fa-IR" sz="4400" dirty="0" smtClean="0"/>
              <a:t>اینک به بررسی امکان کاربرد کلمه </a:t>
            </a:r>
            <a:r>
              <a:rPr lang="fa-IR" sz="4400" dirty="0" smtClean="0">
                <a:solidFill>
                  <a:srgbClr val="FF0000"/>
                </a:solidFill>
              </a:rPr>
              <a:t>امام</a:t>
            </a:r>
            <a:r>
              <a:rPr lang="fa-IR" sz="4400" dirty="0" smtClean="0"/>
              <a:t> بر یک فرد غیر معصوم می پردازیم؛ به این معنا که آیا کلمه </a:t>
            </a:r>
            <a:r>
              <a:rPr lang="fa-IR" sz="4400" dirty="0" smtClean="0">
                <a:solidFill>
                  <a:srgbClr val="FF0000"/>
                </a:solidFill>
              </a:rPr>
              <a:t>«امام» </a:t>
            </a:r>
            <a:r>
              <a:rPr lang="fa-IR" sz="4400" dirty="0" smtClean="0"/>
              <a:t>یک مفهوم </a:t>
            </a:r>
            <a:r>
              <a:rPr lang="fa-IR" sz="4400" dirty="0" smtClean="0">
                <a:solidFill>
                  <a:srgbClr val="00B0F0"/>
                </a:solidFill>
              </a:rPr>
              <a:t>«توقیفی» </a:t>
            </a:r>
            <a:r>
              <a:rPr lang="fa-IR" sz="4400" dirty="0" smtClean="0"/>
              <a:t>است و فقط باید از ناحیه شرع مقدس برای فردی به کار رود تا ما هم بتوانیم آن را در همان مورد به کار ببریم، یا می توان در موارد غیر منصوص هم به کار برد؟ </a:t>
            </a:r>
            <a:endParaRPr lang="fa-IR" sz="4400" dirty="0"/>
          </a:p>
        </p:txBody>
      </p:sp>
      <p:pic>
        <p:nvPicPr>
          <p:cNvPr id="4" name="Picture 3"/>
          <p:cNvPicPr>
            <a:picLocks noChangeAspect="1"/>
          </p:cNvPicPr>
          <p:nvPr/>
        </p:nvPicPr>
        <p:blipFill>
          <a:blip r:embed="rId2">
            <a:extLst/>
          </a:blip>
          <a:stretch>
            <a:fillRect/>
          </a:stretch>
        </p:blipFill>
        <p:spPr>
          <a:xfrm>
            <a:off x="0" y="0"/>
            <a:ext cx="2786050" cy="6858000"/>
          </a:xfrm>
          <a:prstGeom prst="rect">
            <a:avLst/>
          </a:prstGeom>
        </p:spPr>
      </p:pic>
    </p:spTree>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71802" y="285728"/>
            <a:ext cx="6072198" cy="6572272"/>
          </a:xfrm>
        </p:spPr>
        <p:txBody>
          <a:bodyPr>
            <a:noAutofit/>
          </a:bodyPr>
          <a:lstStyle/>
          <a:p>
            <a:pPr algn="ctr"/>
            <a:r>
              <a:rPr lang="fa-IR" sz="4400" dirty="0"/>
              <a:t>پس در برابر کسانی که تلاش می‌کنند تا نقطه ثمر بخش اسلام را از حیثیت ساقط کنند، ما باید اهمیت نقطه کارامدی و </a:t>
            </a:r>
            <a:r>
              <a:rPr lang="fa-IR" sz="4400" dirty="0">
                <a:solidFill>
                  <a:srgbClr val="FF0000"/>
                </a:solidFill>
              </a:rPr>
              <a:t>عامل به ثمر نشستن توحید و نبوت و قرآن و امامت؛ یعنی ولایت فقیه</a:t>
            </a:r>
            <a:r>
              <a:rPr lang="fa-IR" sz="4400" dirty="0"/>
              <a:t> و نوک پیکان اسلام را پولادین و برجسته کنیم.</a:t>
            </a:r>
          </a:p>
        </p:txBody>
      </p:sp>
      <p:pic>
        <p:nvPicPr>
          <p:cNvPr id="4" name="Picture 3"/>
          <p:cNvPicPr>
            <a:picLocks noChangeAspect="1"/>
          </p:cNvPicPr>
          <p:nvPr/>
        </p:nvPicPr>
        <p:blipFill>
          <a:blip r:embed="rId2">
            <a:extLst/>
          </a:blip>
          <a:stretch>
            <a:fillRect/>
          </a:stretch>
        </p:blipFill>
        <p:spPr>
          <a:xfrm>
            <a:off x="0" y="0"/>
            <a:ext cx="3143240" cy="6858000"/>
          </a:xfrm>
          <a:prstGeom prst="rect">
            <a:avLst/>
          </a:prstGeom>
        </p:spPr>
      </p:pic>
    </p:spTree>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00364" y="285728"/>
            <a:ext cx="6143636" cy="6572272"/>
          </a:xfrm>
        </p:spPr>
        <p:txBody>
          <a:bodyPr>
            <a:noAutofit/>
          </a:bodyPr>
          <a:lstStyle/>
          <a:p>
            <a:pPr algn="ctr"/>
            <a:r>
              <a:rPr lang="fa-IR" sz="4400" dirty="0" smtClean="0"/>
              <a:t>درسی از </a:t>
            </a:r>
            <a:r>
              <a:rPr lang="fa-IR" sz="4400" dirty="0" smtClean="0">
                <a:solidFill>
                  <a:srgbClr val="FF0000"/>
                </a:solidFill>
              </a:rPr>
              <a:t>گلبو‌لهای قرمز</a:t>
            </a:r>
            <a:r>
              <a:rPr lang="fa-IR" sz="4400" dirty="0" smtClean="0"/>
              <a:t>؛ چرا وقتی ضربه ای به بدن وارد می‌شود، </a:t>
            </a:r>
            <a:r>
              <a:rPr lang="fa-IR" sz="4400" dirty="0" smtClean="0">
                <a:solidFill>
                  <a:srgbClr val="FF0000"/>
                </a:solidFill>
              </a:rPr>
              <a:t>بدن سرخ </a:t>
            </a:r>
            <a:r>
              <a:rPr lang="fa-IR" sz="4400" dirty="0" smtClean="0"/>
              <a:t>می‌شود؟ آیا نقطه‌ای که کانون توجه و تجمع </a:t>
            </a:r>
            <a:r>
              <a:rPr lang="fa-IR" sz="4400" dirty="0" smtClean="0">
                <a:solidFill>
                  <a:srgbClr val="FF0000"/>
                </a:solidFill>
              </a:rPr>
              <a:t>گلبولهای قرمز </a:t>
            </a:r>
            <a:r>
              <a:rPr lang="fa-IR" sz="4400" dirty="0" smtClean="0"/>
              <a:t>است و به رنگ سرخ در می‌آیند، مهمترین نقطه بدن هستند؟ آیا معیار توجه </a:t>
            </a:r>
            <a:r>
              <a:rPr lang="fa-IR" sz="4400" dirty="0" smtClean="0">
                <a:solidFill>
                  <a:srgbClr val="FF0000"/>
                </a:solidFill>
              </a:rPr>
              <a:t>گلبولهای قرمز </a:t>
            </a:r>
            <a:r>
              <a:rPr lang="fa-IR" sz="4400" dirty="0" smtClean="0"/>
              <a:t>و تجمع در یک نقطه، اهیمت آن است؟</a:t>
            </a:r>
            <a:endParaRPr lang="fa-IR" sz="4400" dirty="0"/>
          </a:p>
        </p:txBody>
      </p:sp>
      <p:pic>
        <p:nvPicPr>
          <p:cNvPr id="4" name="Picture 3"/>
          <p:cNvPicPr>
            <a:picLocks noChangeAspect="1"/>
          </p:cNvPicPr>
          <p:nvPr/>
        </p:nvPicPr>
        <p:blipFill>
          <a:blip r:embed="rId2">
            <a:extLst/>
          </a:blip>
          <a:stretch>
            <a:fillRect/>
          </a:stretch>
        </p:blipFill>
        <p:spPr>
          <a:xfrm>
            <a:off x="0" y="0"/>
            <a:ext cx="3000364" cy="6858000"/>
          </a:xfrm>
          <a:prstGeom prst="rect">
            <a:avLst/>
          </a:prstGeom>
        </p:spPr>
      </p:pic>
    </p:spTree>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57488" y="285728"/>
            <a:ext cx="6286512" cy="6572272"/>
          </a:xfrm>
        </p:spPr>
        <p:txBody>
          <a:bodyPr>
            <a:normAutofit/>
          </a:bodyPr>
          <a:lstStyle/>
          <a:p>
            <a:pPr algn="ctr"/>
            <a:r>
              <a:rPr lang="fa-IR" sz="6000" dirty="0" smtClean="0"/>
              <a:t>یا  راز توجه آنان به آن نقطه به دلیل در معرض هجوم بودن آن نقطه است. اساسا هنر جنگ نرم، این است که اولویت ‌های بالفعل را ترور کند. </a:t>
            </a:r>
            <a:endParaRPr lang="fa-IR" sz="6000" dirty="0"/>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00364" y="285728"/>
            <a:ext cx="6143636" cy="6572272"/>
          </a:xfrm>
        </p:spPr>
        <p:txBody>
          <a:bodyPr>
            <a:normAutofit/>
          </a:bodyPr>
          <a:lstStyle/>
          <a:p>
            <a:pPr algn="ctr"/>
            <a:r>
              <a:rPr lang="fa-IR" sz="6000" dirty="0"/>
              <a:t>وقتی </a:t>
            </a:r>
            <a:r>
              <a:rPr lang="fa-IR" sz="6000" dirty="0" smtClean="0">
                <a:solidFill>
                  <a:srgbClr val="FF0000"/>
                </a:solidFill>
              </a:rPr>
              <a:t>امام</a:t>
            </a:r>
            <a:r>
              <a:rPr lang="fa-IR" sz="6000" dirty="0" smtClean="0"/>
              <a:t> جامعه </a:t>
            </a:r>
            <a:r>
              <a:rPr lang="fa-IR" sz="6000" dirty="0">
                <a:solidFill>
                  <a:srgbClr val="FF0000"/>
                </a:solidFill>
              </a:rPr>
              <a:t>نوک پیکان اسلام </a:t>
            </a:r>
            <a:r>
              <a:rPr lang="fa-IR" sz="6000" dirty="0"/>
              <a:t>کارامد است، آنان سعی می ‌کنند که این نقطه را از کانون توجه سینه سرخان مهاجر دور نگه دارند؛</a:t>
            </a:r>
          </a:p>
        </p:txBody>
      </p:sp>
      <p:pic>
        <p:nvPicPr>
          <p:cNvPr id="4" name="Picture 3"/>
          <p:cNvPicPr>
            <a:picLocks noChangeAspect="1"/>
          </p:cNvPicPr>
          <p:nvPr/>
        </p:nvPicPr>
        <p:blipFill>
          <a:blip r:embed="rId2">
            <a:extLst/>
          </a:blip>
          <a:stretch>
            <a:fillRect/>
          </a:stretch>
        </p:blipFill>
        <p:spPr>
          <a:xfrm>
            <a:off x="0" y="0"/>
            <a:ext cx="3071802" cy="6858000"/>
          </a:xfrm>
          <a:prstGeom prst="rect">
            <a:avLst/>
          </a:prstGeom>
        </p:spPr>
      </p:pic>
    </p:spTree>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643174" y="214290"/>
            <a:ext cx="6500826" cy="6643710"/>
          </a:xfrm>
        </p:spPr>
        <p:txBody>
          <a:bodyPr>
            <a:normAutofit/>
          </a:bodyPr>
          <a:lstStyle/>
          <a:p>
            <a:pPr algn="ctr"/>
            <a:r>
              <a:rPr lang="fa-IR" sz="4800" dirty="0" smtClean="0"/>
              <a:t> به کوری چشم دشمنان و برای هدایت دوستان برمولایمان </a:t>
            </a:r>
            <a:r>
              <a:rPr lang="fa-IR" sz="4800" dirty="0" smtClean="0">
                <a:solidFill>
                  <a:srgbClr val="FF0000"/>
                </a:solidFill>
              </a:rPr>
              <a:t>امام خامنه ای</a:t>
            </a:r>
            <a:r>
              <a:rPr lang="fa-IR" sz="4800" dirty="0" smtClean="0"/>
              <a:t> صلوات</a:t>
            </a:r>
          </a:p>
          <a:p>
            <a:pPr marL="0" indent="0" algn="ctr">
              <a:buNone/>
            </a:pPr>
            <a:endParaRPr lang="fa-IR" sz="9600" dirty="0" smtClean="0"/>
          </a:p>
          <a:p>
            <a:pPr algn="ctr"/>
            <a:endParaRPr lang="fa-IR" sz="4800" dirty="0" smtClean="0"/>
          </a:p>
          <a:p>
            <a:pPr algn="ctr"/>
            <a:endParaRPr lang="fa-IR" sz="4800" dirty="0" smtClean="0"/>
          </a:p>
          <a:p>
            <a:pPr algn="ctr"/>
            <a:endParaRPr lang="fa-IR" sz="4800" dirty="0"/>
          </a:p>
        </p:txBody>
      </p:sp>
      <p:pic>
        <p:nvPicPr>
          <p:cNvPr id="5" name="Picture 4"/>
          <p:cNvPicPr>
            <a:picLocks noChangeAspect="1"/>
          </p:cNvPicPr>
          <p:nvPr/>
        </p:nvPicPr>
        <p:blipFill>
          <a:blip r:embed="rId2">
            <a:extLst/>
          </a:blip>
          <a:stretch>
            <a:fillRect/>
          </a:stretch>
        </p:blipFill>
        <p:spPr>
          <a:xfrm>
            <a:off x="0" y="3212976"/>
            <a:ext cx="9144000" cy="2952328"/>
          </a:xfrm>
          <a:prstGeom prst="rect">
            <a:avLst/>
          </a:prstGeom>
        </p:spPr>
      </p:pic>
      <p:pic>
        <p:nvPicPr>
          <p:cNvPr id="6" name="Picture 5"/>
          <p:cNvPicPr>
            <a:picLocks noChangeAspect="1"/>
          </p:cNvPicPr>
          <p:nvPr/>
        </p:nvPicPr>
        <p:blipFill>
          <a:blip r:embed="rId3">
            <a:extLst/>
          </a:blip>
          <a:stretch>
            <a:fillRect/>
          </a:stretch>
        </p:blipFill>
        <p:spPr>
          <a:xfrm>
            <a:off x="0" y="0"/>
            <a:ext cx="2714612" cy="2214554"/>
          </a:xfrm>
          <a:prstGeom prst="rect">
            <a:avLst/>
          </a:prstGeom>
        </p:spPr>
      </p:pic>
    </p:spTree>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7504" y="274638"/>
            <a:ext cx="8856984" cy="6583362"/>
          </a:xfrm>
          <a:prstGeom prst="rect">
            <a:avLst/>
          </a:prstGeom>
        </p:spPr>
      </p:pic>
    </p:spTree>
    <p:extLst>
      <p:ext uri="{BB962C8B-B14F-4D97-AF65-F5344CB8AC3E}">
        <p14:creationId xmlns:p14="http://schemas.microsoft.com/office/powerpoint/2010/main" val="172783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2">
            <a:extLst/>
          </a:blip>
          <a:stretch>
            <a:fillRect/>
          </a:stretch>
        </p:blipFill>
        <p:spPr>
          <a:xfrm>
            <a:off x="0" y="0"/>
            <a:ext cx="9144000" cy="6858000"/>
          </a:xfrm>
          <a:prstGeom prst="rect">
            <a:avLst/>
          </a:prstGeom>
        </p:spPr>
      </p:pic>
      <p:sp>
        <p:nvSpPr>
          <p:cNvPr id="5" name="Content Placeholder 4"/>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3">
            <a:extLst/>
          </a:blip>
          <a:srcRect/>
          <a:stretch>
            <a:fillRect/>
          </a:stretch>
        </p:blipFill>
        <p:spPr bwMode="auto">
          <a:xfrm>
            <a:off x="0" y="0"/>
            <a:ext cx="9144000" cy="68580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857488" y="0"/>
            <a:ext cx="6286512" cy="6126163"/>
          </a:xfrm>
        </p:spPr>
        <p:txBody>
          <a:bodyPr>
            <a:noAutofit/>
          </a:bodyPr>
          <a:lstStyle/>
          <a:p>
            <a:pPr algn="ctr"/>
            <a:r>
              <a:rPr lang="fa-IR" sz="3600" dirty="0" smtClean="0"/>
              <a:t>الف. </a:t>
            </a:r>
            <a:r>
              <a:rPr lang="fa-IR" sz="3600" dirty="0" smtClean="0">
                <a:solidFill>
                  <a:srgbClr val="FF0000"/>
                </a:solidFill>
              </a:rPr>
              <a:t>امام؛ </a:t>
            </a:r>
            <a:r>
              <a:rPr lang="fa-IR" sz="3600" dirty="0" smtClean="0"/>
              <a:t>به معنای مقامی خاص که فراتر از مقام نبوت، رسالت و حتی خلیل بودن است؛ مانند </a:t>
            </a:r>
            <a:r>
              <a:rPr lang="fa-IR" sz="3600" dirty="0" smtClean="0">
                <a:solidFill>
                  <a:srgbClr val="00B050"/>
                </a:solidFill>
              </a:rPr>
              <a:t>«وَ إِذِ ابْتَلى‏ إِبْراهيمَ رَبُّهُ بِكَلِماتٍ فَأَتَمَّهُنَّ قالَ إِنِّي جاعِلُكَ لِلنَّاسِ إِماماً»( </a:t>
            </a:r>
            <a:r>
              <a:rPr lang="fa-IR" sz="3600" dirty="0" smtClean="0"/>
              <a:t>بقره/ ۱۴۴). مصداق برجسته </a:t>
            </a:r>
            <a:r>
              <a:rPr lang="fa-IR" sz="3600" dirty="0" smtClean="0">
                <a:solidFill>
                  <a:srgbClr val="FF0000"/>
                </a:solidFill>
              </a:rPr>
              <a:t>امام</a:t>
            </a:r>
            <a:r>
              <a:rPr lang="fa-IR" sz="3600" dirty="0" smtClean="0"/>
              <a:t> در این معنا، </a:t>
            </a:r>
            <a:r>
              <a:rPr lang="fa-IR" sz="3600" dirty="0" smtClean="0">
                <a:solidFill>
                  <a:srgbClr val="FF0000"/>
                </a:solidFill>
              </a:rPr>
              <a:t>حضرت رسول خاتم و امیرالمومنین </a:t>
            </a:r>
            <a:r>
              <a:rPr lang="fa-IR" sz="3600" dirty="0" smtClean="0"/>
              <a:t>هستند؛ و حساب همه مخلوقات در محضر آنان است؛ این معنا از امام، توقیفی و وابسته به اجازه الهی است و در دین اسلام فقط بر </a:t>
            </a:r>
            <a:r>
              <a:rPr lang="fa-IR" sz="3600" dirty="0" smtClean="0">
                <a:solidFill>
                  <a:srgbClr val="FF0000"/>
                </a:solidFill>
              </a:rPr>
              <a:t>چهارده معصوم </a:t>
            </a:r>
            <a:r>
              <a:rPr lang="fa-IR" sz="3600" dirty="0" smtClean="0"/>
              <a:t>صدق می کند و بس.</a:t>
            </a:r>
            <a:endParaRPr lang="fa-IR" sz="3600" dirty="0"/>
          </a:p>
        </p:txBody>
      </p:sp>
      <p:pic>
        <p:nvPicPr>
          <p:cNvPr id="4" name="Picture 3"/>
          <p:cNvPicPr>
            <a:picLocks noChangeAspect="1"/>
          </p:cNvPicPr>
          <p:nvPr/>
        </p:nvPicPr>
        <p:blipFill>
          <a:blip r:embed="rId2">
            <a:extLst/>
          </a:blip>
          <a:stretch>
            <a:fillRect/>
          </a:stretch>
        </p:blipFill>
        <p:spPr>
          <a:xfrm>
            <a:off x="0" y="0"/>
            <a:ext cx="2786050" cy="6858000"/>
          </a:xfrm>
          <a:prstGeom prst="rect">
            <a:avLst/>
          </a:prstGeom>
        </p:spPr>
      </p:pic>
    </p:spTree>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28926" y="0"/>
            <a:ext cx="6215074" cy="6126163"/>
          </a:xfrm>
        </p:spPr>
        <p:txBody>
          <a:bodyPr>
            <a:noAutofit/>
          </a:bodyPr>
          <a:lstStyle/>
          <a:p>
            <a:pPr algn="ctr"/>
            <a:r>
              <a:rPr lang="fa-IR" sz="3600" dirty="0" smtClean="0"/>
              <a:t>ب. </a:t>
            </a:r>
            <a:r>
              <a:rPr lang="fa-IR" sz="3600" dirty="0" smtClean="0">
                <a:solidFill>
                  <a:srgbClr val="FF0000"/>
                </a:solidFill>
              </a:rPr>
              <a:t>امام؛ </a:t>
            </a:r>
            <a:r>
              <a:rPr lang="fa-IR" sz="3600" dirty="0" smtClean="0"/>
              <a:t>به معنای </a:t>
            </a:r>
            <a:r>
              <a:rPr lang="fa-IR" sz="3600" dirty="0" smtClean="0">
                <a:solidFill>
                  <a:srgbClr val="FF0000"/>
                </a:solidFill>
              </a:rPr>
              <a:t>رهبری و پیشوایی دینی و سیاسی گروهی از مومنین؛ </a:t>
            </a:r>
            <a:r>
              <a:rPr lang="fa-IR" sz="3600" dirty="0" smtClean="0"/>
              <a:t>خواه این رهبری از سوی یک فرد یا یک امت باشد. </a:t>
            </a:r>
            <a:r>
              <a:rPr lang="fa-IR" sz="3600" dirty="0" smtClean="0">
                <a:solidFill>
                  <a:srgbClr val="00B050"/>
                </a:solidFill>
              </a:rPr>
              <a:t>«وَ اجْعَلْنا لِلْمُتَّقِينَ إِماماً» </a:t>
            </a:r>
            <a:r>
              <a:rPr lang="fa-IR" sz="3600" dirty="0" smtClean="0"/>
              <a:t>و نیز علامه طباطبایی در المیزان می گوید: </a:t>
            </a:r>
            <a:r>
              <a:rPr lang="fa-IR" sz="3600" dirty="0" smtClean="0">
                <a:solidFill>
                  <a:srgbClr val="00B050"/>
                </a:solidFill>
              </a:rPr>
              <a:t>«وَ نَجْعَلَهُمْ أَئِمَّةً" </a:t>
            </a:r>
            <a:r>
              <a:rPr lang="fa-IR" sz="3600" dirty="0" smtClean="0"/>
              <a:t>خواستيم آنان را پيشوا كنيم، تا ديگران به ايشان اقتدا كنند و در نتيجه پيشرو ديگران باشند، در حالى كه سالها تابع ديگران بودند»</a:t>
            </a:r>
            <a:endParaRPr lang="fa-IR" sz="3600" dirty="0"/>
          </a:p>
        </p:txBody>
      </p:sp>
      <p:pic>
        <p:nvPicPr>
          <p:cNvPr id="4" name="Picture 3"/>
          <p:cNvPicPr>
            <a:picLocks noChangeAspect="1"/>
          </p:cNvPicPr>
          <p:nvPr/>
        </p:nvPicPr>
        <p:blipFill>
          <a:blip r:embed="rId2">
            <a:extLst/>
          </a:blip>
          <a:stretch>
            <a:fillRect/>
          </a:stretch>
        </p:blipFill>
        <p:spPr>
          <a:xfrm>
            <a:off x="0" y="0"/>
            <a:ext cx="2857488" cy="6858000"/>
          </a:xfrm>
          <a:prstGeom prst="rect">
            <a:avLst/>
          </a:prstGeom>
        </p:spPr>
      </p:pic>
    </p:spTree>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2007-05-28T10:13:32Z</outs:dateTime>
      <outs:isPinned>true</outs:isPinned>
    </outs:relatedDate>
    <outs:relatedDate>
      <outs:type>2</outs:type>
      <outs:displayName>Created</outs:displayName>
      <outs:dateTime>2007-05-25T05:34:59Z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fatemeh</outs:displayName>
          <outs:accountName/>
        </outs:relatedPerson>
      </outs:people>
      <outs:source>0</outs:source>
      <outs:isPinned>true</outs:isPinned>
    </outs:relatedPeopleItem>
    <outs:relatedPeopleItem>
      <outs:category>Last modified by</outs:category>
      <outs:people>
        <outs:relatedPerson>
          <outs:displayName>fatemeh</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72FBF095-662C-4134-B55E-5402580AC516}">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354</TotalTime>
  <Words>2594</Words>
  <Application>Microsoft Office PowerPoint</Application>
  <PresentationFormat>On-screen Show (4:3)</PresentationFormat>
  <Paragraphs>65</Paragraphs>
  <Slides>65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0" baseType="lpstr">
      <vt:lpstr>Arial</vt:lpstr>
      <vt:lpstr>Calibri</vt:lpstr>
      <vt:lpstr>Times New Roman</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چرا با آمدن نام امام خامنه ای صلوات می فرستیم؟  </vt:lpstr>
      <vt:lpstr>PowerPoint Presentation</vt:lpstr>
      <vt:lpstr>PowerPoint Presentation</vt:lpstr>
      <vt:lpstr>PowerPoint Presentation</vt:lpstr>
      <vt:lpstr>PowerPoint Presentation</vt:lpstr>
      <vt:lpstr>PowerPoint Presentation</vt:lpstr>
      <vt:lpstr>PowerPoint Presentation</vt:lpstr>
      <vt:lpstr>پس چرا در هنگام آمدن نام خداوند، صلوات نمی‌فرستیم یا یک عباراتی حاوی مدح و ثنای الهی نمی‌آوریم، ولی روایت داریم که اگر کسی نام "محمد" را بشنود و صلوات نفرستد، راه بهشت را گم می ‌کند.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چرا برای امام خامنه ای روحی فداه باید لفظ امام را به کار برد؟</dc:title>
  <dc:creator>fatemeh</dc:creator>
  <cp:lastModifiedBy>fatemeh</cp:lastModifiedBy>
  <cp:revision>65</cp:revision>
  <dcterms:created xsi:type="dcterms:W3CDTF">2007-05-25T05:34:59Z</dcterms:created>
  <dcterms:modified xsi:type="dcterms:W3CDTF">2014-02-04T20:04:25Z</dcterms:modified>
</cp:coreProperties>
</file>