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B03C-8C4F-47BB-87E0-03ECF7CF2CE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4716-68F1-4CD0-9151-5F3DA1358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4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B03C-8C4F-47BB-87E0-03ECF7CF2CE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4716-68F1-4CD0-9151-5F3DA1358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2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B03C-8C4F-47BB-87E0-03ECF7CF2CE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4716-68F1-4CD0-9151-5F3DA1358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B03C-8C4F-47BB-87E0-03ECF7CF2CE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4716-68F1-4CD0-9151-5F3DA1358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0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B03C-8C4F-47BB-87E0-03ECF7CF2CE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4716-68F1-4CD0-9151-5F3DA1358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B03C-8C4F-47BB-87E0-03ECF7CF2CE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4716-68F1-4CD0-9151-5F3DA1358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3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B03C-8C4F-47BB-87E0-03ECF7CF2CE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4716-68F1-4CD0-9151-5F3DA1358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8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B03C-8C4F-47BB-87E0-03ECF7CF2CE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4716-68F1-4CD0-9151-5F3DA1358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B03C-8C4F-47BB-87E0-03ECF7CF2CE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4716-68F1-4CD0-9151-5F3DA1358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B03C-8C4F-47BB-87E0-03ECF7CF2CE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4716-68F1-4CD0-9151-5F3DA1358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4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B03C-8C4F-47BB-87E0-03ECF7CF2CE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4716-68F1-4CD0-9151-5F3DA1358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6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5B03C-8C4F-47BB-87E0-03ECF7CF2CE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14716-68F1-4CD0-9151-5F3DA1358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6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r" rtl="1" eaLnBrk="1" hangingPunct="1">
              <a:buFontTx/>
              <a:buNone/>
            </a:pPr>
            <a:endParaRPr lang="fa-IR" smtClean="0">
              <a:cs typeface="B Titr" pitchFamily="2" charset="-78"/>
            </a:endParaRPr>
          </a:p>
          <a:p>
            <a:pPr algn="ctr" rtl="1" eaLnBrk="1" hangingPunct="1">
              <a:buFontTx/>
              <a:buNone/>
            </a:pPr>
            <a:endParaRPr lang="fa-IR" sz="2400" smtClean="0">
              <a:cs typeface="B Titr" pitchFamily="2" charset="-78"/>
            </a:endParaRPr>
          </a:p>
          <a:p>
            <a:pPr algn="ctr" rtl="1" eaLnBrk="1" hangingPunct="1">
              <a:buFontTx/>
              <a:buNone/>
            </a:pPr>
            <a:r>
              <a:rPr lang="fa-IR" sz="2400" smtClean="0">
                <a:solidFill>
                  <a:srgbClr val="FF0066"/>
                </a:solidFill>
                <a:cs typeface="B Titr" pitchFamily="2" charset="-78"/>
              </a:rPr>
              <a:t>ای گناهکاران! هشیار باشید</a:t>
            </a:r>
          </a:p>
          <a:p>
            <a:pPr algn="ctr" rtl="1" eaLnBrk="1" hangingPunct="1">
              <a:buFontTx/>
              <a:buNone/>
            </a:pPr>
            <a:r>
              <a:rPr lang="fa-IR" sz="2400" smtClean="0">
                <a:solidFill>
                  <a:srgbClr val="FF0066"/>
                </a:solidFill>
                <a:cs typeface="B Titr" pitchFamily="2" charset="-78"/>
              </a:rPr>
              <a:t> که ابلیس از پدر شما آدم برتر بود </a:t>
            </a:r>
          </a:p>
          <a:p>
            <a:pPr algn="ctr" rtl="1" eaLnBrk="1" hangingPunct="1">
              <a:buFontTx/>
              <a:buNone/>
            </a:pPr>
            <a:r>
              <a:rPr lang="fa-IR" sz="2400" smtClean="0">
                <a:solidFill>
                  <a:srgbClr val="FF0066"/>
                </a:solidFill>
                <a:cs typeface="B Titr" pitchFamily="2" charset="-78"/>
              </a:rPr>
              <a:t>زیرا که ابلیس از آتش</a:t>
            </a:r>
          </a:p>
          <a:p>
            <a:pPr algn="ctr" rtl="1" eaLnBrk="1" hangingPunct="1">
              <a:buFontTx/>
              <a:buNone/>
            </a:pPr>
            <a:r>
              <a:rPr lang="fa-IR" sz="2400" smtClean="0">
                <a:solidFill>
                  <a:srgbClr val="FF0066"/>
                </a:solidFill>
                <a:cs typeface="B Titr" pitchFamily="2" charset="-78"/>
              </a:rPr>
              <a:t>و آدم از خاک بود</a:t>
            </a:r>
          </a:p>
          <a:p>
            <a:pPr algn="ctr" rtl="1" eaLnBrk="1" hangingPunct="1">
              <a:buFontTx/>
              <a:buNone/>
            </a:pPr>
            <a:r>
              <a:rPr lang="fa-IR" sz="2400" smtClean="0">
                <a:solidFill>
                  <a:srgbClr val="FF0066"/>
                </a:solidFill>
                <a:cs typeface="B Titr" pitchFamily="2" charset="-78"/>
              </a:rPr>
              <a:t> و خاک هیچگاه به منزلت آتش</a:t>
            </a:r>
          </a:p>
          <a:p>
            <a:pPr algn="ctr" rtl="1" eaLnBrk="1" hangingPunct="1">
              <a:buFontTx/>
              <a:buNone/>
            </a:pPr>
            <a:r>
              <a:rPr lang="fa-IR" sz="2400" smtClean="0">
                <a:solidFill>
                  <a:srgbClr val="FF0066"/>
                </a:solidFill>
                <a:cs typeface="B Titr" pitchFamily="2" charset="-78"/>
              </a:rPr>
              <a:t> نمی رسد!؟!؟</a:t>
            </a:r>
            <a:endParaRPr lang="en-US" sz="2400" smtClean="0">
              <a:solidFill>
                <a:srgbClr val="FF0066"/>
              </a:solidFill>
              <a:cs typeface="B Titr" pitchFamily="2" charset="-78"/>
            </a:endParaRPr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264275" cy="1485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037"/>
              </a:avLst>
            </a:prstTxWarp>
          </a:bodyPr>
          <a:lstStyle/>
          <a:p>
            <a:pPr algn="ctr" rtl="1"/>
            <a:r>
              <a:rPr lang="fa-IR" sz="6000" kern="10">
                <a:ln w="381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FF9900"/>
                </a:solidFill>
                <a:cs typeface="B Jadid"/>
              </a:rPr>
              <a:t>پیام شیاطین</a:t>
            </a:r>
            <a:endParaRPr lang="en-US" sz="6000" kern="10"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solidFill>
                <a:srgbClr val="FF9900"/>
              </a:solidFill>
              <a:cs typeface="B Jadid"/>
            </a:endParaRPr>
          </a:p>
        </p:txBody>
      </p:sp>
      <p:pic>
        <p:nvPicPr>
          <p:cNvPr id="6148" name="Picture 12" descr="14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92375"/>
            <a:ext cx="27368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13"/>
          <p:cNvSpPr>
            <a:spLocks noChangeArrowheads="1"/>
          </p:cNvSpPr>
          <p:nvPr/>
        </p:nvSpPr>
        <p:spPr bwMode="auto">
          <a:xfrm>
            <a:off x="0" y="1412875"/>
            <a:ext cx="4932363" cy="5256213"/>
          </a:xfrm>
          <a:prstGeom prst="star16">
            <a:avLst>
              <a:gd name="adj" fmla="val 19296"/>
            </a:avLst>
          </a:prstGeom>
          <a:solidFill>
            <a:srgbClr val="FF0000">
              <a:alpha val="25882"/>
            </a:srgbClr>
          </a:solidFill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2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106738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a-IR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1600200"/>
            <a:ext cx="4824413" cy="4997450"/>
          </a:xfrm>
        </p:spPr>
        <p:txBody>
          <a:bodyPr/>
          <a:lstStyle/>
          <a:p>
            <a:pPr algn="justLow" rtl="1" eaLnBrk="1" hangingPunct="1">
              <a:lnSpc>
                <a:spcPct val="90000"/>
              </a:lnSpc>
              <a:buFontTx/>
              <a:buNone/>
            </a:pPr>
            <a:r>
              <a:rPr lang="fa-IR" b="1" smtClean="0"/>
              <a:t>    </a:t>
            </a:r>
            <a:r>
              <a:rPr lang="ar-SA" sz="3000" b="1" smtClean="0">
                <a:solidFill>
                  <a:srgbClr val="FF0000"/>
                </a:solidFill>
              </a:rPr>
              <a:t>شیطان در یهودیت، در لغت به معنای«</a:t>
            </a:r>
            <a:r>
              <a:rPr lang="ar-SA" sz="3000" b="1" smtClean="0">
                <a:solidFill>
                  <a:srgbClr val="FFFF00"/>
                </a:solidFill>
              </a:rPr>
              <a:t>دشمن</a:t>
            </a:r>
            <a:r>
              <a:rPr lang="ar-SA" sz="3000" b="1" smtClean="0">
                <a:solidFill>
                  <a:srgbClr val="FF0000"/>
                </a:solidFill>
              </a:rPr>
              <a:t>» یا «</a:t>
            </a:r>
            <a:r>
              <a:rPr lang="ar-SA" sz="3000" b="1" smtClean="0">
                <a:solidFill>
                  <a:srgbClr val="FFFF00"/>
                </a:solidFill>
              </a:rPr>
              <a:t>تهمت زننده</a:t>
            </a:r>
            <a:r>
              <a:rPr lang="ar-SA" sz="3000" b="1" smtClean="0">
                <a:solidFill>
                  <a:srgbClr val="FF0000"/>
                </a:solidFill>
              </a:rPr>
              <a:t>» است. </a:t>
            </a:r>
            <a:endParaRPr lang="fa-IR" sz="3000" b="1" smtClean="0">
              <a:solidFill>
                <a:srgbClr val="FF0000"/>
              </a:solidFill>
            </a:endParaRPr>
          </a:p>
          <a:p>
            <a:pPr algn="justLow" rtl="1" eaLnBrk="1" hangingPunct="1">
              <a:lnSpc>
                <a:spcPct val="90000"/>
              </a:lnSpc>
              <a:buFontTx/>
              <a:buNone/>
            </a:pPr>
            <a:r>
              <a:rPr lang="fa-IR" sz="3000" b="1" smtClean="0">
                <a:solidFill>
                  <a:srgbClr val="FF0000"/>
                </a:solidFill>
              </a:rPr>
              <a:t>   </a:t>
            </a:r>
            <a:r>
              <a:rPr lang="ar-SA" sz="3000" b="1" smtClean="0">
                <a:solidFill>
                  <a:srgbClr val="FF0000"/>
                </a:solidFill>
              </a:rPr>
              <a:t>وهمینطور نام فرشته‌ای است که مومنین را مورد محک قرار می‌دهد. </a:t>
            </a:r>
            <a:endParaRPr lang="fa-IR" sz="3000" b="1" smtClean="0">
              <a:solidFill>
                <a:srgbClr val="FF0000"/>
              </a:solidFill>
            </a:endParaRPr>
          </a:p>
          <a:p>
            <a:pPr algn="justLow" rtl="1" eaLnBrk="1" hangingPunct="1">
              <a:lnSpc>
                <a:spcPct val="90000"/>
              </a:lnSpc>
              <a:buFontTx/>
              <a:buNone/>
            </a:pPr>
            <a:r>
              <a:rPr lang="fa-IR" sz="3000" b="1" smtClean="0">
                <a:solidFill>
                  <a:srgbClr val="FF0000"/>
                </a:solidFill>
              </a:rPr>
              <a:t>   </a:t>
            </a:r>
            <a:r>
              <a:rPr lang="ar-SA" sz="3000" b="1" smtClean="0">
                <a:solidFill>
                  <a:srgbClr val="FF0066"/>
                </a:solidFill>
              </a:rPr>
              <a:t>شیطان در یهود به عنوان دشمن خدا شناخته نشده‌است بلکه یک خادم خدا است که وظیفه دارد ایمان بشیریت را مورد آزمایش قرار دهد.</a:t>
            </a:r>
            <a:endParaRPr lang="en-US" sz="3000" b="1" smtClean="0">
              <a:solidFill>
                <a:srgbClr val="FF0066"/>
              </a:solidFill>
            </a:endParaRPr>
          </a:p>
        </p:txBody>
      </p:sp>
      <p:pic>
        <p:nvPicPr>
          <p:cNvPr id="7173" name="Picture 7" descr="Copy of 6si15z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302418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fla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0"/>
          <a:stretch>
            <a:fillRect/>
          </a:stretch>
        </p:blipFill>
        <p:spPr bwMode="auto">
          <a:xfrm>
            <a:off x="468313" y="5445125"/>
            <a:ext cx="30956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WordArt 9"/>
          <p:cNvSpPr>
            <a:spLocks noChangeArrowheads="1" noChangeShapeType="1" noTextEdit="1"/>
          </p:cNvSpPr>
          <p:nvPr/>
        </p:nvSpPr>
        <p:spPr bwMode="auto">
          <a:xfrm>
            <a:off x="1908175" y="333375"/>
            <a:ext cx="5400675" cy="1104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1"/>
            <a:r>
              <a:rPr lang="fa-IR" sz="44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B Jadid"/>
              </a:rPr>
              <a:t>شیطان در دین یهود</a:t>
            </a:r>
            <a:endParaRPr lang="en-US" sz="4400" kern="10">
              <a:ln w="254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cs typeface="B Jadid"/>
            </a:endParaRPr>
          </a:p>
        </p:txBody>
      </p:sp>
    </p:spTree>
    <p:extLst>
      <p:ext uri="{BB962C8B-B14F-4D97-AF65-F5344CB8AC3E}">
        <p14:creationId xmlns:p14="http://schemas.microsoft.com/office/powerpoint/2010/main" val="38577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1"/>
            <a:r>
              <a:rPr lang="fa-IR" sz="44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B Jadid"/>
              </a:rPr>
              <a:t>شیطان در مسیحیت</a:t>
            </a:r>
            <a:endParaRPr lang="en-US" sz="4400" kern="10">
              <a:ln w="254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cs typeface="B Jadid"/>
            </a:endParaRP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251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a-IR" sz="18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600200"/>
            <a:ext cx="4897437" cy="4924425"/>
          </a:xfrm>
        </p:spPr>
        <p:txBody>
          <a:bodyPr/>
          <a:lstStyle/>
          <a:p>
            <a:pPr algn="justLow" rtl="1" eaLnBrk="1" hangingPunct="1">
              <a:lnSpc>
                <a:spcPct val="80000"/>
              </a:lnSpc>
              <a:buFontTx/>
              <a:buNone/>
            </a:pPr>
            <a:r>
              <a:rPr lang="fa-IR" sz="2000" b="1" smtClean="0">
                <a:solidFill>
                  <a:srgbClr val="FF0000"/>
                </a:solidFill>
                <a:cs typeface="B Titr" pitchFamily="2" charset="-78"/>
              </a:rPr>
              <a:t>       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در بسیاری از شاخه</a:t>
            </a:r>
            <a:r>
              <a:rPr lang="ar-SA" sz="2000" b="1" smtClean="0">
                <a:solidFill>
                  <a:srgbClr val="FF0000"/>
                </a:solidFill>
              </a:rPr>
              <a:t>‌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های مسیحیت، شیطان </a:t>
            </a:r>
            <a:endParaRPr lang="fa-IR" sz="800" b="1" smtClean="0">
              <a:solidFill>
                <a:srgbClr val="FF0000"/>
              </a:solidFill>
              <a:cs typeface="B Titr" pitchFamily="2" charset="-78"/>
            </a:endParaRPr>
          </a:p>
          <a:p>
            <a:pPr algn="justLow" rtl="1" eaLnBrk="1" hangingPunct="1">
              <a:lnSpc>
                <a:spcPct val="80000"/>
              </a:lnSpc>
              <a:buFontTx/>
              <a:buNone/>
            </a:pPr>
            <a:r>
              <a:rPr lang="fa-IR" sz="2000" b="1" smtClean="0">
                <a:solidFill>
                  <a:srgbClr val="FF0000"/>
                </a:solidFill>
                <a:cs typeface="B Titr" pitchFamily="2" charset="-78"/>
              </a:rPr>
              <a:t>       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(در اصل </a:t>
            </a:r>
            <a:r>
              <a:rPr lang="ar-SA" sz="2000" b="1" smtClean="0">
                <a:solidFill>
                  <a:srgbClr val="FFFF00"/>
                </a:solidFill>
                <a:cs typeface="B Titr" pitchFamily="2" charset="-78"/>
              </a:rPr>
              <a:t>لوسیفر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) قبل از آنکه از درگاه خدا</a:t>
            </a:r>
            <a:endParaRPr lang="fa-IR" sz="2000" b="1" smtClean="0">
              <a:solidFill>
                <a:srgbClr val="FF0000"/>
              </a:solidFill>
              <a:cs typeface="B Titr" pitchFamily="2" charset="-78"/>
            </a:endParaRPr>
          </a:p>
          <a:p>
            <a:pPr algn="justLow" rtl="1" eaLnBrk="1" hangingPunct="1">
              <a:lnSpc>
                <a:spcPct val="80000"/>
              </a:lnSpc>
              <a:buFontTx/>
              <a:buNone/>
            </a:pP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000" b="1" smtClean="0">
                <a:solidFill>
                  <a:srgbClr val="FF0000"/>
                </a:solidFill>
                <a:cs typeface="B Titr" pitchFamily="2" charset="-78"/>
              </a:rPr>
              <a:t>     ط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رد شود، یک موجود روحانی یا فرشته بوده</a:t>
            </a:r>
            <a:endParaRPr lang="fa-IR" sz="2000" b="1" smtClean="0">
              <a:solidFill>
                <a:srgbClr val="FF0000"/>
              </a:solidFill>
              <a:cs typeface="B Titr" pitchFamily="2" charset="-78"/>
            </a:endParaRPr>
          </a:p>
          <a:p>
            <a:pPr algn="justLow" rtl="1" eaLnBrk="1" hangingPunct="1">
              <a:lnSpc>
                <a:spcPct val="80000"/>
              </a:lnSpc>
              <a:buFontTx/>
              <a:buNone/>
            </a:pP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000" b="1" smtClean="0">
                <a:solidFill>
                  <a:srgbClr val="FF0000"/>
                </a:solidFill>
                <a:cs typeface="B Titr" pitchFamily="2" charset="-78"/>
              </a:rPr>
              <a:t>     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که در خدمت</a:t>
            </a:r>
            <a:r>
              <a:rPr lang="fa-IR" sz="2000" b="1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خداوندگار بوده</a:t>
            </a:r>
            <a:r>
              <a:rPr lang="ar-SA" sz="2000" b="1" smtClean="0">
                <a:solidFill>
                  <a:srgbClr val="FF0000"/>
                </a:solidFill>
              </a:rPr>
              <a:t>‌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است. </a:t>
            </a:r>
            <a:endParaRPr lang="fa-IR" sz="2000" b="1" smtClean="0">
              <a:solidFill>
                <a:srgbClr val="FF0000"/>
              </a:solidFill>
              <a:cs typeface="B Titr" pitchFamily="2" charset="-78"/>
            </a:endParaRPr>
          </a:p>
          <a:p>
            <a:pPr algn="justLow" rtl="1" eaLnBrk="1" hangingPunct="1">
              <a:lnSpc>
                <a:spcPct val="80000"/>
              </a:lnSpc>
              <a:buFontTx/>
              <a:buNone/>
            </a:pPr>
            <a:r>
              <a:rPr lang="fa-IR" sz="2000" b="1" smtClean="0">
                <a:solidFill>
                  <a:srgbClr val="FF0000"/>
                </a:solidFill>
                <a:cs typeface="B Titr" pitchFamily="2" charset="-78"/>
              </a:rPr>
              <a:t>      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گفته می</a:t>
            </a:r>
            <a:r>
              <a:rPr lang="ar-SA" sz="2000" b="1" smtClean="0">
                <a:solidFill>
                  <a:srgbClr val="FF0000"/>
                </a:solidFill>
              </a:rPr>
              <a:t>‌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شود شیطان از درگاه خداوند به دلیل</a:t>
            </a:r>
            <a:endParaRPr lang="fa-IR" sz="2000" b="1" smtClean="0">
              <a:solidFill>
                <a:srgbClr val="FF0000"/>
              </a:solidFill>
              <a:cs typeface="B Titr" pitchFamily="2" charset="-78"/>
            </a:endParaRPr>
          </a:p>
          <a:p>
            <a:pPr algn="justLow" rtl="1" eaLnBrk="1" hangingPunct="1">
              <a:lnSpc>
                <a:spcPct val="80000"/>
              </a:lnSpc>
              <a:buFontTx/>
              <a:buNone/>
            </a:pP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000" b="1" smtClean="0">
                <a:solidFill>
                  <a:srgbClr val="FF0000"/>
                </a:solidFill>
                <a:cs typeface="B Titr" pitchFamily="2" charset="-78"/>
              </a:rPr>
              <a:t>     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غرور بیش از حد و خودپرستی</a:t>
            </a:r>
            <a:r>
              <a:rPr lang="fa-IR" sz="2000" b="1" smtClean="0">
                <a:solidFill>
                  <a:srgbClr val="FF0000"/>
                </a:solidFill>
                <a:cs typeface="B Titr" pitchFamily="2" charset="-78"/>
              </a:rPr>
              <a:t> ط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رد </a:t>
            </a:r>
            <a:endParaRPr lang="fa-IR" sz="2000" b="1" smtClean="0">
              <a:solidFill>
                <a:srgbClr val="FF0000"/>
              </a:solidFill>
              <a:cs typeface="B Titr" pitchFamily="2" charset="-78"/>
            </a:endParaRPr>
          </a:p>
          <a:p>
            <a:pPr algn="justLow" rtl="1" eaLnBrk="1" hangingPunct="1">
              <a:lnSpc>
                <a:spcPct val="80000"/>
              </a:lnSpc>
              <a:buFontTx/>
              <a:buNone/>
            </a:pPr>
            <a:r>
              <a:rPr lang="fa-IR" sz="2000" b="1" smtClean="0">
                <a:solidFill>
                  <a:srgbClr val="FF0000"/>
                </a:solidFill>
                <a:cs typeface="B Titr" pitchFamily="2" charset="-78"/>
              </a:rPr>
              <a:t>      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شده</a:t>
            </a:r>
            <a:r>
              <a:rPr lang="ar-SA" sz="2000" b="1" smtClean="0">
                <a:solidFill>
                  <a:srgbClr val="FF0000"/>
                </a:solidFill>
              </a:rPr>
              <a:t>‌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است. همینطور گفته شده</a:t>
            </a:r>
            <a:r>
              <a:rPr lang="ar-SA" sz="2000" b="1" smtClean="0">
                <a:solidFill>
                  <a:srgbClr val="FF0000"/>
                </a:solidFill>
              </a:rPr>
              <a:t>‌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است است </a:t>
            </a:r>
            <a:endParaRPr lang="fa-IR" sz="2000" b="1" smtClean="0">
              <a:solidFill>
                <a:srgbClr val="FF0000"/>
              </a:solidFill>
              <a:cs typeface="B Titr" pitchFamily="2" charset="-78"/>
            </a:endParaRPr>
          </a:p>
          <a:p>
            <a:pPr algn="justLow" rtl="1" eaLnBrk="1" hangingPunct="1">
              <a:lnSpc>
                <a:spcPct val="80000"/>
              </a:lnSpc>
              <a:buFontTx/>
              <a:buNone/>
            </a:pPr>
            <a:r>
              <a:rPr lang="fa-IR" sz="2000" b="1" smtClean="0">
                <a:solidFill>
                  <a:srgbClr val="FF0000"/>
                </a:solidFill>
                <a:cs typeface="B Titr" pitchFamily="2" charset="-78"/>
              </a:rPr>
              <a:t>      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شیطان کسی بوده</a:t>
            </a:r>
            <a:r>
              <a:rPr lang="ar-SA" sz="2000" b="1" smtClean="0">
                <a:solidFill>
                  <a:srgbClr val="FF0000"/>
                </a:solidFill>
              </a:rPr>
              <a:t>‌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است که به انسان گفته</a:t>
            </a:r>
            <a:r>
              <a:rPr lang="ar-SA" sz="2000" b="1" smtClean="0">
                <a:solidFill>
                  <a:srgbClr val="FF0000"/>
                </a:solidFill>
              </a:rPr>
              <a:t>‌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است</a:t>
            </a:r>
            <a:endParaRPr lang="fa-IR" sz="2000" b="1" smtClean="0">
              <a:solidFill>
                <a:srgbClr val="FF0000"/>
              </a:solidFill>
              <a:cs typeface="B Titr" pitchFamily="2" charset="-78"/>
            </a:endParaRPr>
          </a:p>
          <a:p>
            <a:pPr algn="justLow" rtl="1" eaLnBrk="1" hangingPunct="1">
              <a:lnSpc>
                <a:spcPct val="80000"/>
              </a:lnSpc>
              <a:buFontTx/>
              <a:buNone/>
            </a:pP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000" b="1" smtClean="0">
                <a:solidFill>
                  <a:srgbClr val="FF0000"/>
                </a:solidFill>
                <a:cs typeface="B Titr" pitchFamily="2" charset="-78"/>
              </a:rPr>
              <a:t>     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می</a:t>
            </a:r>
            <a:r>
              <a:rPr lang="ar-SA" sz="2000" b="1" smtClean="0">
                <a:solidFill>
                  <a:srgbClr val="FF0000"/>
                </a:solidFill>
              </a:rPr>
              <a:t>‌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تواند خدا شود و</a:t>
            </a:r>
            <a:r>
              <a:rPr lang="fa-IR" sz="2000" b="1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 موجب معصیت اصلی انسان</a:t>
            </a:r>
            <a:endParaRPr lang="fa-IR" sz="2000" b="1" smtClean="0">
              <a:solidFill>
                <a:srgbClr val="FF0000"/>
              </a:solidFill>
              <a:cs typeface="B Titr" pitchFamily="2" charset="-78"/>
            </a:endParaRPr>
          </a:p>
          <a:p>
            <a:pPr algn="justLow" rtl="1" eaLnBrk="1" hangingPunct="1">
              <a:lnSpc>
                <a:spcPct val="80000"/>
              </a:lnSpc>
              <a:buFontTx/>
              <a:buNone/>
            </a:pP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000" b="1" smtClean="0">
                <a:solidFill>
                  <a:srgbClr val="FF0000"/>
                </a:solidFill>
                <a:cs typeface="B Titr" pitchFamily="2" charset="-78"/>
              </a:rPr>
              <a:t>     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در درگاه خدا شده</a:t>
            </a:r>
            <a:r>
              <a:rPr lang="ar-SA" sz="2000" b="1" smtClean="0">
                <a:solidFill>
                  <a:srgbClr val="FF0000"/>
                </a:solidFill>
              </a:rPr>
              <a:t>‌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است و در نتیجه از بهشت عدن اخراج شده</a:t>
            </a:r>
            <a:r>
              <a:rPr lang="ar-SA" sz="2000" b="1" smtClean="0">
                <a:solidFill>
                  <a:srgbClr val="FF0000"/>
                </a:solidFill>
              </a:rPr>
              <a:t>‌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است. از شیطان در کتاب</a:t>
            </a:r>
            <a:endParaRPr lang="fa-IR" sz="2000" b="1" smtClean="0">
              <a:solidFill>
                <a:srgbClr val="FF0000"/>
              </a:solidFill>
              <a:cs typeface="B Titr" pitchFamily="2" charset="-78"/>
            </a:endParaRPr>
          </a:p>
          <a:p>
            <a:pPr algn="justLow" rtl="1" eaLnBrk="1" hangingPunct="1">
              <a:lnSpc>
                <a:spcPct val="80000"/>
              </a:lnSpc>
              <a:buFontTx/>
              <a:buNone/>
            </a:pPr>
            <a:r>
              <a:rPr lang="fa-IR" sz="2000" b="1" smtClean="0">
                <a:solidFill>
                  <a:srgbClr val="FF0000"/>
                </a:solidFill>
                <a:cs typeface="B Titr" pitchFamily="2" charset="-78"/>
              </a:rPr>
              <a:t>     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 یونانی «</a:t>
            </a:r>
            <a:r>
              <a:rPr lang="ar-SA" sz="2000" b="1" smtClean="0">
                <a:solidFill>
                  <a:srgbClr val="FFFF00"/>
                </a:solidFill>
                <a:cs typeface="B Titr" pitchFamily="2" charset="-78"/>
              </a:rPr>
              <a:t>دیابلوس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» به عنوان روح پلید (</a:t>
            </a:r>
            <a:r>
              <a:rPr lang="en-US" sz="2400" b="1" smtClean="0">
                <a:solidFill>
                  <a:srgbClr val="FFFF00"/>
                </a:solidFill>
                <a:cs typeface="B Titr" pitchFamily="2" charset="-78"/>
              </a:rPr>
              <a:t>Devil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)</a:t>
            </a:r>
            <a:endParaRPr lang="fa-IR" sz="2000" b="1" smtClean="0">
              <a:solidFill>
                <a:srgbClr val="FF0000"/>
              </a:solidFill>
              <a:cs typeface="B Titr" pitchFamily="2" charset="-78"/>
            </a:endParaRPr>
          </a:p>
          <a:p>
            <a:pPr algn="justLow" rtl="1" eaLnBrk="1" hangingPunct="1">
              <a:lnSpc>
                <a:spcPct val="80000"/>
              </a:lnSpc>
              <a:buFontTx/>
              <a:buNone/>
            </a:pP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000" b="1" smtClean="0">
                <a:solidFill>
                  <a:srgbClr val="FF0000"/>
                </a:solidFill>
                <a:cs typeface="B Titr" pitchFamily="2" charset="-78"/>
              </a:rPr>
              <a:t>     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نیز نام برده شده</a:t>
            </a:r>
            <a:r>
              <a:rPr lang="ar-SA" sz="2000" b="1" smtClean="0">
                <a:solidFill>
                  <a:srgbClr val="FF0000"/>
                </a:solidFill>
              </a:rPr>
              <a:t>‌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است که به معنای </a:t>
            </a:r>
            <a:endParaRPr lang="fa-IR" sz="2000" b="1" smtClean="0">
              <a:solidFill>
                <a:srgbClr val="FF0000"/>
              </a:solidFill>
              <a:cs typeface="B Titr" pitchFamily="2" charset="-78"/>
            </a:endParaRPr>
          </a:p>
          <a:p>
            <a:pPr algn="justLow" rtl="1" eaLnBrk="1" hangingPunct="1">
              <a:lnSpc>
                <a:spcPct val="80000"/>
              </a:lnSpc>
              <a:buFontTx/>
              <a:buNone/>
            </a:pPr>
            <a:r>
              <a:rPr lang="fa-IR" sz="2000" b="1" smtClean="0">
                <a:solidFill>
                  <a:srgbClr val="FF0000"/>
                </a:solidFill>
                <a:cs typeface="B Titr" pitchFamily="2" charset="-78"/>
              </a:rPr>
              <a:t>     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«تهمت زننده» یا «کسی که به ناحق </a:t>
            </a:r>
            <a:endParaRPr lang="fa-IR" sz="2000" b="1" smtClean="0">
              <a:solidFill>
                <a:srgbClr val="FF0000"/>
              </a:solidFill>
              <a:cs typeface="B Titr" pitchFamily="2" charset="-78"/>
            </a:endParaRPr>
          </a:p>
          <a:p>
            <a:pPr algn="justLow" rtl="1" eaLnBrk="1" hangingPunct="1">
              <a:lnSpc>
                <a:spcPct val="80000"/>
              </a:lnSpc>
              <a:buFontTx/>
              <a:buNone/>
            </a:pPr>
            <a:r>
              <a:rPr lang="fa-IR" sz="2000" b="1" smtClean="0">
                <a:solidFill>
                  <a:srgbClr val="FF0000"/>
                </a:solidFill>
                <a:cs typeface="B Titr" pitchFamily="2" charset="-78"/>
              </a:rPr>
              <a:t>     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دیگران را متهم می</a:t>
            </a:r>
            <a:r>
              <a:rPr lang="ar-SA" sz="2000" b="1" smtClean="0">
                <a:solidFill>
                  <a:srgbClr val="FF0000"/>
                </a:solidFill>
              </a:rPr>
              <a:t>‌</a:t>
            </a:r>
            <a:r>
              <a:rPr lang="ar-SA" sz="2000" b="1" smtClean="0">
                <a:solidFill>
                  <a:srgbClr val="FF0000"/>
                </a:solidFill>
                <a:cs typeface="B Titr" pitchFamily="2" charset="-78"/>
              </a:rPr>
              <a:t>کند». </a:t>
            </a:r>
            <a:endParaRPr lang="en-US" sz="1200" b="1" smtClean="0">
              <a:cs typeface="B Titr" pitchFamily="2" charset="-78"/>
            </a:endParaRPr>
          </a:p>
        </p:txBody>
      </p:sp>
      <p:pic>
        <p:nvPicPr>
          <p:cNvPr id="8197" name="Picture 8" descr="02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6"/>
          <a:stretch>
            <a:fillRect/>
          </a:stretch>
        </p:blipFill>
        <p:spPr bwMode="auto">
          <a:xfrm>
            <a:off x="468313" y="1628775"/>
            <a:ext cx="33115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f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91" r="1407"/>
          <a:stretch>
            <a:fillRect/>
          </a:stretch>
        </p:blipFill>
        <p:spPr bwMode="auto">
          <a:xfrm>
            <a:off x="468313" y="5157788"/>
            <a:ext cx="33115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3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600200"/>
            <a:ext cx="4537075" cy="4525963"/>
          </a:xfrm>
        </p:spPr>
        <p:txBody>
          <a:bodyPr/>
          <a:lstStyle/>
          <a:p>
            <a:pPr algn="just" rtl="1" eaLnBrk="1" hangingPunct="1">
              <a:lnSpc>
                <a:spcPct val="90000"/>
              </a:lnSpc>
              <a:buFontTx/>
              <a:buNone/>
            </a:pPr>
            <a:r>
              <a:rPr lang="fa-IR" sz="1800" b="1" smtClean="0"/>
              <a:t>     </a:t>
            </a:r>
            <a:r>
              <a:rPr lang="ar-SA" sz="2200" b="1" smtClean="0">
                <a:solidFill>
                  <a:srgbClr val="FF0000"/>
                </a:solidFill>
              </a:rPr>
              <a:t>کلمه شیطان در عربی «</a:t>
            </a:r>
            <a:r>
              <a:rPr lang="ar-SA" sz="2200" b="1" smtClean="0">
                <a:solidFill>
                  <a:srgbClr val="FFFF00"/>
                </a:solidFill>
              </a:rPr>
              <a:t>الشیطان</a:t>
            </a:r>
            <a:r>
              <a:rPr lang="ar-SA" sz="2200" b="1" smtClean="0">
                <a:solidFill>
                  <a:srgbClr val="FF0000"/>
                </a:solidFill>
              </a:rPr>
              <a:t>» </a:t>
            </a:r>
            <a:endParaRPr lang="fa-IR" sz="2200" b="1" smtClean="0">
              <a:solidFill>
                <a:srgbClr val="FF0000"/>
              </a:solidFill>
            </a:endParaRPr>
          </a:p>
          <a:p>
            <a:pPr algn="just" rtl="1" eaLnBrk="1" hangingPunct="1">
              <a:lnSpc>
                <a:spcPct val="90000"/>
              </a:lnSpc>
              <a:buFontTx/>
              <a:buNone/>
            </a:pPr>
            <a:r>
              <a:rPr lang="fa-IR" sz="2200" b="1" smtClean="0">
                <a:solidFill>
                  <a:srgbClr val="FF0000"/>
                </a:solidFill>
              </a:rPr>
              <a:t>    </a:t>
            </a:r>
            <a:r>
              <a:rPr lang="ar-SA" sz="2200" b="1" smtClean="0">
                <a:solidFill>
                  <a:srgbClr val="FF0000"/>
                </a:solidFill>
              </a:rPr>
              <a:t>به معنای خطاکار، متجاوز و دشمن است. این یک عنوان است که معمولاً به موجودی به نام ابلیس </a:t>
            </a:r>
            <a:r>
              <a:rPr lang="fa-IR" sz="2200" b="1" smtClean="0">
                <a:solidFill>
                  <a:srgbClr val="FF0000"/>
                </a:solidFill>
              </a:rPr>
              <a:t>لقب</a:t>
            </a:r>
            <a:r>
              <a:rPr lang="ar-SA" sz="2200" b="1" smtClean="0">
                <a:solidFill>
                  <a:srgbClr val="FF0000"/>
                </a:solidFill>
              </a:rPr>
              <a:t> داده می‌شود.شيطان يكي از </a:t>
            </a:r>
            <a:r>
              <a:rPr lang="fa-IR" sz="2200" b="1" smtClean="0">
                <a:solidFill>
                  <a:srgbClr val="FF0000"/>
                </a:solidFill>
              </a:rPr>
              <a:t>طایفه جن و بنده</a:t>
            </a:r>
            <a:r>
              <a:rPr lang="ar-SA" sz="2200" b="1" smtClean="0">
                <a:solidFill>
                  <a:srgbClr val="FF0000"/>
                </a:solidFill>
              </a:rPr>
              <a:t> خاص خدا بوده كه جايگاه ويژه اي نزد خدا داشت .  پس از آفرينش حضرت آدم خدا به تمامي فرشتگان دستور داد كه در مقابل آدم سجده كنند كه شيطان از اين امر سر باززد و خود را برتر از آدم دانست چون آدم از خاك آفريده شده</a:t>
            </a:r>
            <a:r>
              <a:rPr lang="fa-IR" sz="2200" b="1" smtClean="0">
                <a:solidFill>
                  <a:srgbClr val="FF0000"/>
                </a:solidFill>
              </a:rPr>
              <a:t> بود</a:t>
            </a:r>
            <a:r>
              <a:rPr lang="ar-SA" sz="2200" b="1" smtClean="0">
                <a:solidFill>
                  <a:srgbClr val="FF0000"/>
                </a:solidFill>
              </a:rPr>
              <a:t> و </a:t>
            </a:r>
            <a:r>
              <a:rPr lang="fa-IR" sz="2200" b="1" smtClean="0">
                <a:solidFill>
                  <a:srgbClr val="FF0000"/>
                </a:solidFill>
              </a:rPr>
              <a:t>او</a:t>
            </a:r>
            <a:r>
              <a:rPr lang="ar-SA" sz="2200" b="1" smtClean="0">
                <a:solidFill>
                  <a:srgbClr val="FF0000"/>
                </a:solidFill>
              </a:rPr>
              <a:t> از آتش </a:t>
            </a:r>
            <a:r>
              <a:rPr lang="fa-IR" sz="2200" b="1" smtClean="0">
                <a:solidFill>
                  <a:srgbClr val="FF0000"/>
                </a:solidFill>
              </a:rPr>
              <a:t>پس </a:t>
            </a:r>
            <a:r>
              <a:rPr lang="ar-SA" sz="2200" b="1" smtClean="0">
                <a:solidFill>
                  <a:srgbClr val="FF0000"/>
                </a:solidFill>
              </a:rPr>
              <a:t>به همين خاطر  مورد غضب خدا قرار گرفته و از آن روز شيطان دشمني</a:t>
            </a:r>
            <a:r>
              <a:rPr lang="fa-IR" sz="2200" b="1" smtClean="0">
                <a:solidFill>
                  <a:srgbClr val="FF0000"/>
                </a:solidFill>
              </a:rPr>
              <a:t> خود را با</a:t>
            </a:r>
            <a:r>
              <a:rPr lang="ar-SA" sz="2200" b="1" smtClean="0">
                <a:solidFill>
                  <a:srgbClr val="FF0000"/>
                </a:solidFill>
              </a:rPr>
              <a:t> انسان آغاز كرد و سعي در به انحراف كشيدن انسان‌ها </a:t>
            </a:r>
            <a:r>
              <a:rPr lang="fa-IR" sz="2200" b="1" smtClean="0">
                <a:solidFill>
                  <a:srgbClr val="FF0000"/>
                </a:solidFill>
              </a:rPr>
              <a:t>دارد.</a:t>
            </a:r>
            <a:endParaRPr lang="en-US" sz="2200" smtClean="0">
              <a:solidFill>
                <a:srgbClr val="FF0000"/>
              </a:solidFill>
            </a:endParaRPr>
          </a:p>
        </p:txBody>
      </p:sp>
      <p:sp>
        <p:nvSpPr>
          <p:cNvPr id="9219" name="WordArt 7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1"/>
            <a:r>
              <a:rPr lang="fa-IR" sz="44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B Jadid"/>
              </a:rPr>
              <a:t>شیطان در دین اسلام</a:t>
            </a:r>
            <a:endParaRPr lang="en-US" sz="4400" kern="10">
              <a:ln w="254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cs typeface="B Jadid"/>
            </a:endParaRPr>
          </a:p>
        </p:txBody>
      </p:sp>
      <p:pic>
        <p:nvPicPr>
          <p:cNvPr id="9220" name="Picture 10" descr="fi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43254"/>
          <a:stretch>
            <a:fillRect/>
          </a:stretch>
        </p:blipFill>
        <p:spPr bwMode="auto">
          <a:xfrm>
            <a:off x="0" y="1628775"/>
            <a:ext cx="424338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Copy of photo1-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7"/>
          <a:stretch>
            <a:fillRect/>
          </a:stretch>
        </p:blipFill>
        <p:spPr bwMode="auto">
          <a:xfrm>
            <a:off x="0" y="4021138"/>
            <a:ext cx="3203575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210"/>
          <p:cNvPicPr>
            <a:picLocks noChangeAspect="1" noChangeArrowheads="1"/>
          </p:cNvPicPr>
          <p:nvPr/>
        </p:nvPicPr>
        <p:blipFill>
          <a:blip r:embed="rId4" cstate="print">
            <a:lum bright="1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9"/>
          <a:stretch>
            <a:fillRect/>
          </a:stretch>
        </p:blipFill>
        <p:spPr bwMode="auto">
          <a:xfrm>
            <a:off x="0" y="1628775"/>
            <a:ext cx="32035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4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418256"/>
            <a:ext cx="8507288" cy="55869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1131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360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 Jadid</vt:lpstr>
      <vt:lpstr>B Titr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SANJERI</dc:creator>
  <cp:lastModifiedBy>fateme</cp:lastModifiedBy>
  <cp:revision>4</cp:revision>
  <dcterms:created xsi:type="dcterms:W3CDTF">2011-11-11T19:24:06Z</dcterms:created>
  <dcterms:modified xsi:type="dcterms:W3CDTF">2013-10-03T19:00:53Z</dcterms:modified>
</cp:coreProperties>
</file>