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0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BA611-BF93-4B45-B440-610AAA57C7A9}"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366868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BA611-BF93-4B45-B440-610AAA57C7A9}"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258507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BA611-BF93-4B45-B440-610AAA57C7A9}"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270964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BA611-BF93-4B45-B440-610AAA57C7A9}"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312134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BA611-BF93-4B45-B440-610AAA57C7A9}"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238919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EBA611-BF93-4B45-B440-610AAA57C7A9}"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304627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EBA611-BF93-4B45-B440-610AAA57C7A9}"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317866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EBA611-BF93-4B45-B440-610AAA57C7A9}"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84902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BA611-BF93-4B45-B440-610AAA57C7A9}"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296100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BA611-BF93-4B45-B440-610AAA57C7A9}"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73584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BA611-BF93-4B45-B440-610AAA57C7A9}"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4C4A-26C9-47DB-AC5F-660BEB30792C}" type="slidenum">
              <a:rPr lang="en-US" smtClean="0"/>
              <a:pPr/>
              <a:t>‹#›</a:t>
            </a:fld>
            <a:endParaRPr lang="en-US"/>
          </a:p>
        </p:txBody>
      </p:sp>
    </p:spTree>
    <p:extLst>
      <p:ext uri="{BB962C8B-B14F-4D97-AF65-F5344CB8AC3E}">
        <p14:creationId xmlns:p14="http://schemas.microsoft.com/office/powerpoint/2010/main" val="77101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BA611-BF93-4B45-B440-610AAA57C7A9}" type="datetimeFigureOut">
              <a:rPr lang="en-US" smtClean="0"/>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B4C4A-26C9-47DB-AC5F-660BEB30792C}" type="slidenum">
              <a:rPr lang="en-US" smtClean="0"/>
              <a:pPr/>
              <a:t>‹#›</a:t>
            </a:fld>
            <a:endParaRPr lang="en-US"/>
          </a:p>
        </p:txBody>
      </p:sp>
    </p:spTree>
    <p:extLst>
      <p:ext uri="{BB962C8B-B14F-4D97-AF65-F5344CB8AC3E}">
        <p14:creationId xmlns:p14="http://schemas.microsoft.com/office/powerpoint/2010/main" val="315671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2304255"/>
          </a:xfrm>
        </p:spPr>
        <p:txBody>
          <a:bodyPr>
            <a:normAutofit/>
          </a:bodyPr>
          <a:lstStyle/>
          <a:p>
            <a:r>
              <a:rPr lang="fa-IR" sz="8800" dirty="0" smtClean="0">
                <a:solidFill>
                  <a:srgbClr val="FF0000"/>
                </a:solidFill>
              </a:rPr>
              <a:t>عفت وپاکدامنی</a:t>
            </a:r>
            <a:endParaRPr lang="en-US" sz="8800" dirty="0">
              <a:solidFill>
                <a:srgbClr val="FF0000"/>
              </a:solidFill>
            </a:endParaRPr>
          </a:p>
        </p:txBody>
      </p:sp>
      <p:sp>
        <p:nvSpPr>
          <p:cNvPr id="3" name="Subtitle 2"/>
          <p:cNvSpPr>
            <a:spLocks noGrp="1"/>
          </p:cNvSpPr>
          <p:nvPr>
            <p:ph type="subTitle" idx="1"/>
          </p:nvPr>
        </p:nvSpPr>
        <p:spPr>
          <a:xfrm>
            <a:off x="1043608" y="2924944"/>
            <a:ext cx="7272808" cy="2713856"/>
          </a:xfrm>
        </p:spPr>
        <p:txBody>
          <a:bodyPr>
            <a:noAutofit/>
          </a:bodyPr>
          <a:lstStyle/>
          <a:p>
            <a:r>
              <a:rPr lang="fa-IR" sz="9600" dirty="0" smtClean="0">
                <a:solidFill>
                  <a:srgbClr val="00B050"/>
                </a:solidFill>
              </a:rPr>
              <a:t>بسم الله الرحمن الرحیم</a:t>
            </a:r>
            <a:endParaRPr lang="en-US" sz="9600" dirty="0">
              <a:solidFill>
                <a:srgbClr val="00B050"/>
              </a:solidFill>
            </a:endParaRPr>
          </a:p>
        </p:txBody>
      </p:sp>
    </p:spTree>
    <p:extLst>
      <p:ext uri="{BB962C8B-B14F-4D97-AF65-F5344CB8AC3E}">
        <p14:creationId xmlns:p14="http://schemas.microsoft.com/office/powerpoint/2010/main" val="15371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Autofit/>
          </a:bodyPr>
          <a:lstStyle/>
          <a:p>
            <a:pPr marL="0" indent="0" algn="r">
              <a:buNone/>
            </a:pPr>
            <a:r>
              <a:rPr lang="fa-IR" sz="3600" dirty="0" smtClean="0">
                <a:solidFill>
                  <a:srgbClr val="FF0000"/>
                </a:solidFill>
              </a:rPr>
              <a:t>. وَقُل لِّلْمُؤْمِنَاتِ يَغْضُضْنَ مِنْ أَبْصَارِهِنَّ وَيَحْفَظْنَ فُرُوجَهُنَّ وَلَا يُبْدِينَ زِينَتَهُنَّ إِلَّا مَا ظَهَرَ مِنْهَا وَلْيَضْرِبْنَ بِخُمُرِهِنَّ عَلَى جُيُوبِهِنَّ وَلَا يُبْدِينَ زِينَتَهُنَّ إِلَّا لِبُعُولَتِهِنَّ أَوْ آبَائِهِنَّ أَوْ آبَاءِ بُعُولَتِهِنَّ أَوْ أَبْنَائِهِنَّ أَوْ أَبْنَاءِ بُعُولَتِهِنَّ أَوْ إِخْوَانِهِنَّ أَوْ بَنِي إِخْوَانِهِنَّ أَوْ بَنِي أَخَوَاتِهِنَّ أَوْ نِسَائِهِنَّ أَوْ مَا مَلَكَتْ أَيْمَانُهُنَّ أَوِ التَّابِعِينَ غَيْرِ أُوْلِي الْإِرْبَةِ مِنَ الرِّجَالِ أَوِ الطِّفْلِ الَّذِينَ لَمْ يَظْهَرُوا عَلَى عَوْرَاتِ النِّسَاءِ وَلَا يَضْرِبْنَ بِأَرْجُلِهِنَّ لِيُعْلَمَ مَا يُخْفِينَ مِن زِينَتِهِنَّ وَتُوبُوا إِلَى اللَّهِ جَمِيعًا أَيُّهَا الْمُؤْمِنُونَ لَعَلَّكُمْ تُفْلِحُونَ. </a:t>
            </a:r>
          </a:p>
          <a:p>
            <a:pPr marL="0" indent="0" algn="r">
              <a:buNone/>
            </a:pPr>
            <a:r>
              <a:rPr lang="fa-IR" sz="2000" dirty="0" smtClean="0">
                <a:solidFill>
                  <a:srgbClr val="FF0000"/>
                </a:solidFill>
              </a:rPr>
              <a:t>(نور: 31)</a:t>
            </a:r>
          </a:p>
          <a:p>
            <a:pPr algn="r"/>
            <a:endParaRPr lang="en-US" sz="3600" dirty="0">
              <a:solidFill>
                <a:srgbClr val="FF0000"/>
              </a:solidFill>
            </a:endParaRPr>
          </a:p>
        </p:txBody>
      </p:sp>
    </p:spTree>
    <p:extLst>
      <p:ext uri="{BB962C8B-B14F-4D97-AF65-F5344CB8AC3E}">
        <p14:creationId xmlns:p14="http://schemas.microsoft.com/office/powerpoint/2010/main" val="566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lnSpcReduction="10000"/>
          </a:bodyPr>
          <a:lstStyle/>
          <a:p>
            <a:pPr algn="r"/>
            <a:r>
              <a:rPr lang="fa-IR" dirty="0" smtClean="0"/>
              <a:t>و به زنان با ایمان بگو: «دیدگان خود را [از هر نامحرمی] فروبندند و پاکدامنی ورزند و زیورهای خود را آشکار نگردانند مگر آنچه که [طبعاً] از آن پیداست. و باید روسری خود را بر گردن خویش [فرو] اندازند، وزیورهایشان را جز برای شوهرانشان یا پدرانشان یا پدران شوهرانشان یا پسرانشان یا پسران شوهرانشان یا برادرانشان یا پسران برادرانشان یا پسران خواهرانشان یا زنان [همکیش] خود یا کنیزانشان یا خدمتکاران مرد که [از زن] بی نیازند یا کودکانی که بر عورت‌های زن وقوف حاصل نکرده اند، آشکار نکنند؛ و پاهای خود را [به گونه ای به زمین] نکوبند تا آنچه از زینتشان نهفته می‌دارند معلوم گردد. ای مؤمنان، همگی [از مرد و زن] به درگاه خدا توبه کنید، امید که ر ستگار شوید</a:t>
            </a:r>
            <a:endParaRPr lang="en-US" dirty="0"/>
          </a:p>
        </p:txBody>
      </p:sp>
    </p:spTree>
    <p:extLst>
      <p:ext uri="{BB962C8B-B14F-4D97-AF65-F5344CB8AC3E}">
        <p14:creationId xmlns:p14="http://schemas.microsoft.com/office/powerpoint/2010/main" val="373065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2656"/>
            <a:ext cx="8229600" cy="5793507"/>
          </a:xfrm>
        </p:spPr>
        <p:txBody>
          <a:bodyPr>
            <a:noAutofit/>
          </a:bodyPr>
          <a:lstStyle/>
          <a:p>
            <a:pPr algn="r"/>
            <a:r>
              <a:rPr lang="fa-IR" sz="4800" dirty="0" smtClean="0"/>
              <a:t>ي</a:t>
            </a:r>
            <a:r>
              <a:rPr lang="fa-IR" sz="4800" dirty="0" smtClean="0">
                <a:solidFill>
                  <a:srgbClr val="FF0000"/>
                </a:solidFill>
              </a:rPr>
              <a:t>َا نِسَاءَ النَّبِيِّ لَسْتُنَّ كَأَحَدٍ مِّنَ النِّسَاءِ إِنِ اتَّقَيْتُنَّ فَلَا تَخْضَعْنَ بِالْقَوْلِ فَيَطْمَعَ الَّذِي فِي قَلْبِهِ مَرَضٌ وَقُلْنَ قَوْلًا مَّعْرُوفًا. </a:t>
            </a:r>
            <a:r>
              <a:rPr lang="fa-IR" sz="1600" dirty="0" smtClean="0">
                <a:solidFill>
                  <a:srgbClr val="FF0000"/>
                </a:solidFill>
              </a:rPr>
              <a:t>(احزاب: 32)</a:t>
            </a:r>
          </a:p>
          <a:p>
            <a:pPr algn="r"/>
            <a:r>
              <a:rPr lang="fa-IR" sz="4800" dirty="0" smtClean="0"/>
              <a:t>ای همسران پیامبر، شما مانند هیچ یک از زنان [دیگر] نیستید، اگر سر پروا دارید پس به ناز سخن مگویید تا آنکه در دلش بیماری است طمع ورزد؛ و گفتاری شایسته گویید</a:t>
            </a:r>
          </a:p>
          <a:p>
            <a:pPr algn="r"/>
            <a:endParaRPr lang="en-US" sz="4800" dirty="0"/>
          </a:p>
        </p:txBody>
      </p:sp>
    </p:spTree>
    <p:extLst>
      <p:ext uri="{BB962C8B-B14F-4D97-AF65-F5344CB8AC3E}">
        <p14:creationId xmlns:p14="http://schemas.microsoft.com/office/powerpoint/2010/main" val="296421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Autofit/>
          </a:bodyPr>
          <a:lstStyle/>
          <a:p>
            <a:pPr algn="r"/>
            <a:r>
              <a:rPr lang="fa-IR" sz="4400" dirty="0" smtClean="0">
                <a:solidFill>
                  <a:srgbClr val="00B050"/>
                </a:solidFill>
              </a:rPr>
              <a:t>رسول خدا صلی الله علیه واله وسلم) :</a:t>
            </a:r>
          </a:p>
          <a:p>
            <a:pPr algn="r"/>
            <a:r>
              <a:rPr lang="fa-IR" sz="4400" dirty="0" smtClean="0">
                <a:solidFill>
                  <a:srgbClr val="00B050"/>
                </a:solidFill>
              </a:rPr>
              <a:t>مَنْ صافَحَ اِمرأةً حَراماً جاءَ یَوْمَ الْقِیامَةِ مَغْلُولاً ثُمَّ یُؤْمَرُ بِهِ اِلَی النّارِ. </a:t>
            </a:r>
          </a:p>
          <a:p>
            <a:pPr algn="r"/>
            <a:r>
              <a:rPr lang="fa-IR" sz="4400" dirty="0" smtClean="0"/>
              <a:t>هرکس با زن نامحرم دست دهد روز قیامت با دست زنجیر شده به گردن محشور شود سپس امر می‌شود تا اورا به آتش ببرند</a:t>
            </a:r>
          </a:p>
          <a:p>
            <a:pPr algn="r"/>
            <a:r>
              <a:rPr lang="fa-IR" sz="1600" dirty="0" smtClean="0"/>
              <a:t>عقاب الاعمال، ص 652</a:t>
            </a:r>
            <a:r>
              <a:rPr lang="fa-IR" sz="4400" dirty="0" smtClean="0"/>
              <a:t>.</a:t>
            </a:r>
          </a:p>
          <a:p>
            <a:pPr algn="r"/>
            <a:r>
              <a:rPr lang="fa-IR" sz="4400" dirty="0" smtClean="0"/>
              <a:t> </a:t>
            </a:r>
            <a:endParaRPr lang="en-US" sz="4400" dirty="0"/>
          </a:p>
        </p:txBody>
      </p:sp>
    </p:spTree>
    <p:extLst>
      <p:ext uri="{BB962C8B-B14F-4D97-AF65-F5344CB8AC3E}">
        <p14:creationId xmlns:p14="http://schemas.microsoft.com/office/powerpoint/2010/main" val="150624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Autofit/>
          </a:bodyPr>
          <a:lstStyle/>
          <a:p>
            <a:pPr marL="0" indent="0" algn="r">
              <a:buNone/>
            </a:pPr>
            <a:r>
              <a:rPr lang="fa-IR" sz="6000" dirty="0" smtClean="0">
                <a:solidFill>
                  <a:srgbClr val="00B050"/>
                </a:solidFill>
              </a:rPr>
              <a:t>رسول خدا </a:t>
            </a:r>
            <a:r>
              <a:rPr lang="fa-IR" sz="2400" dirty="0" smtClean="0">
                <a:solidFill>
                  <a:srgbClr val="00B050"/>
                </a:solidFill>
              </a:rPr>
              <a:t>صلی الله علیه واله وسلم</a:t>
            </a:r>
          </a:p>
          <a:p>
            <a:pPr algn="r"/>
            <a:r>
              <a:rPr lang="fa-IR" sz="6000" dirty="0" smtClean="0">
                <a:solidFill>
                  <a:srgbClr val="00B050"/>
                </a:solidFill>
              </a:rPr>
              <a:t>رَحِمَ اللهُ المُتَسَرْوَلاتَ مِنَ النِّساءِ. </a:t>
            </a:r>
          </a:p>
          <a:p>
            <a:pPr algn="r"/>
            <a:r>
              <a:rPr lang="fa-IR" sz="6000" dirty="0" smtClean="0"/>
              <a:t>خداوند رحمت کند زناین که (در خارج از منزل و نزد نامحرمان) از شلوار استفاده . </a:t>
            </a:r>
            <a:r>
              <a:rPr lang="fa-IR" sz="1600" dirty="0" smtClean="0"/>
              <a:t>کنز العمال، ج16، ص 408، شماره 45141</a:t>
            </a:r>
            <a:r>
              <a:rPr lang="fa-IR" sz="6000" dirty="0" smtClean="0"/>
              <a:t>.</a:t>
            </a:r>
          </a:p>
          <a:p>
            <a:pPr algn="r"/>
            <a:r>
              <a:rPr lang="fa-IR" sz="6000" dirty="0" smtClean="0"/>
              <a:t> </a:t>
            </a:r>
          </a:p>
          <a:p>
            <a:pPr algn="r"/>
            <a:r>
              <a:rPr lang="fa-IR" sz="6000" dirty="0" smtClean="0"/>
              <a:t>می‌کنند</a:t>
            </a:r>
          </a:p>
          <a:p>
            <a:pPr algn="r"/>
            <a:endParaRPr lang="en-US" sz="6000" dirty="0"/>
          </a:p>
        </p:txBody>
      </p:sp>
    </p:spTree>
    <p:extLst>
      <p:ext uri="{BB962C8B-B14F-4D97-AF65-F5344CB8AC3E}">
        <p14:creationId xmlns:p14="http://schemas.microsoft.com/office/powerpoint/2010/main" val="282801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Autofit/>
          </a:bodyPr>
          <a:lstStyle/>
          <a:p>
            <a:pPr algn="r"/>
            <a:r>
              <a:rPr lang="fa-IR" sz="5400" dirty="0" smtClean="0">
                <a:solidFill>
                  <a:srgbClr val="00B050"/>
                </a:solidFill>
              </a:rPr>
              <a:t>رسول خدا </a:t>
            </a:r>
            <a:r>
              <a:rPr lang="fa-IR" sz="2400" dirty="0" smtClean="0">
                <a:solidFill>
                  <a:srgbClr val="00B050"/>
                </a:solidFill>
              </a:rPr>
              <a:t>صلی الله علیه واله وسلم</a:t>
            </a:r>
            <a:r>
              <a:rPr lang="fa-IR" sz="5400" dirty="0" smtClean="0">
                <a:solidFill>
                  <a:srgbClr val="00B050"/>
                </a:solidFill>
              </a:rPr>
              <a:t>:</a:t>
            </a:r>
          </a:p>
          <a:p>
            <a:pPr algn="r"/>
            <a:r>
              <a:rPr lang="fa-IR" sz="5400" dirty="0" smtClean="0">
                <a:solidFill>
                  <a:srgbClr val="00B050"/>
                </a:solidFill>
              </a:rPr>
              <a:t>مَنْ فاکَهُ اِمرأةً لا یَمْلِکُها حُبِسَ بِکُلِّ کَلِمَةٍ کَلَّمَها فِی الدُّنْیا اَلْفَ عامٍ فِی النّارِ. </a:t>
            </a:r>
          </a:p>
          <a:p>
            <a:pPr algn="r"/>
            <a:r>
              <a:rPr lang="fa-IR" sz="4800" dirty="0" smtClean="0"/>
              <a:t>هرکس با زنی نامحرم شوخی کند برای هر کلمه که با او گفته است هزار سال . </a:t>
            </a:r>
            <a:r>
              <a:rPr lang="fa-IR" sz="1600" dirty="0" smtClean="0"/>
              <a:t>عقاب الاعمال، ص 652</a:t>
            </a:r>
            <a:r>
              <a:rPr lang="fa-IR" sz="4800" dirty="0" smtClean="0"/>
              <a:t>. </a:t>
            </a:r>
          </a:p>
          <a:p>
            <a:pPr algn="r"/>
            <a:r>
              <a:rPr lang="fa-IR" sz="4800" dirty="0" smtClean="0"/>
              <a:t> </a:t>
            </a:r>
          </a:p>
          <a:p>
            <a:pPr algn="r"/>
            <a:endParaRPr lang="fa-IR" sz="4800" dirty="0" smtClean="0"/>
          </a:p>
          <a:p>
            <a:pPr algn="r"/>
            <a:r>
              <a:rPr lang="fa-IR" sz="4800" dirty="0" smtClean="0"/>
              <a:t>در دوزخ او را زندانی می‌کنند</a:t>
            </a:r>
          </a:p>
          <a:p>
            <a:pPr algn="r"/>
            <a:endParaRPr lang="en-US" sz="5400" dirty="0"/>
          </a:p>
        </p:txBody>
      </p:sp>
    </p:spTree>
    <p:extLst>
      <p:ext uri="{BB962C8B-B14F-4D97-AF65-F5344CB8AC3E}">
        <p14:creationId xmlns:p14="http://schemas.microsoft.com/office/powerpoint/2010/main" val="69721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Autofit/>
          </a:bodyPr>
          <a:lstStyle/>
          <a:p>
            <a:pPr algn="r"/>
            <a:r>
              <a:rPr lang="fa-IR" sz="4000" dirty="0" smtClean="0">
                <a:solidFill>
                  <a:srgbClr val="0070C0"/>
                </a:solidFill>
              </a:rPr>
              <a:t>امام خمینی (قدس سره) :</a:t>
            </a:r>
          </a:p>
          <a:p>
            <a:pPr algn="r"/>
            <a:r>
              <a:rPr lang="fa-IR" sz="4000" dirty="0" smtClean="0"/>
              <a:t>سخن گفتن [زن با نامحرم] اگر مهیّج باشد حرام است و اگر مهیّج نبوده و خوف فتنه هم در کار نباشد احتیاط مستحب آن است که ترک نماید مگر در حال ضرورت به ویژه اگر مخاطب..جوان باشد. </a:t>
            </a:r>
            <a:r>
              <a:rPr lang="fa-IR" sz="1600" dirty="0" smtClean="0"/>
              <a:t>. تحریرالوسیله، ج2، ص 45، مسأله 29</a:t>
            </a:r>
            <a:r>
              <a:rPr lang="fa-IR" sz="4000" dirty="0" smtClean="0"/>
              <a:t>.   </a:t>
            </a:r>
            <a:endParaRPr lang="fa-IR" sz="1600" dirty="0" smtClean="0"/>
          </a:p>
          <a:p>
            <a:pPr algn="r"/>
            <a:r>
              <a:rPr lang="fa-IR" sz="4000" dirty="0" smtClean="0">
                <a:solidFill>
                  <a:srgbClr val="0070C0"/>
                </a:solidFill>
              </a:rPr>
              <a:t>امام خامنه ای روحی فداه:</a:t>
            </a:r>
          </a:p>
          <a:p>
            <a:pPr algn="r"/>
            <a:r>
              <a:rPr lang="fa-IR" sz="4000" dirty="0" smtClean="0"/>
              <a:t>از هرکاری که موجب جلب توجه نامحرم می‌شود باید پرهیز </a:t>
            </a:r>
            <a:r>
              <a:rPr lang="fa-IR" sz="1600" dirty="0" smtClean="0"/>
              <a:t>نمود بهشت جوانان، ص244</a:t>
            </a:r>
          </a:p>
          <a:p>
            <a:pPr algn="r"/>
            <a:endParaRPr lang="fa-IR" sz="1600" dirty="0" smtClean="0"/>
          </a:p>
        </p:txBody>
      </p:sp>
    </p:spTree>
    <p:extLst>
      <p:ext uri="{BB962C8B-B14F-4D97-AF65-F5344CB8AC3E}">
        <p14:creationId xmlns:p14="http://schemas.microsoft.com/office/powerpoint/2010/main" val="47169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پاک چشمی</a:t>
            </a:r>
            <a:endParaRPr lang="en-US" dirty="0"/>
          </a:p>
        </p:txBody>
      </p:sp>
      <p:sp>
        <p:nvSpPr>
          <p:cNvPr id="3" name="Content Placeholder 2"/>
          <p:cNvSpPr>
            <a:spLocks noGrp="1"/>
          </p:cNvSpPr>
          <p:nvPr>
            <p:ph idx="1"/>
          </p:nvPr>
        </p:nvSpPr>
        <p:spPr/>
        <p:txBody>
          <a:bodyPr>
            <a:normAutofit/>
          </a:bodyPr>
          <a:lstStyle/>
          <a:p>
            <a:pPr algn="r"/>
            <a:r>
              <a:rPr lang="fa-IR" sz="4000" dirty="0" smtClean="0">
                <a:solidFill>
                  <a:srgbClr val="FF0000"/>
                </a:solidFill>
              </a:rPr>
              <a:t>قُل لِّلْمُؤْمِنِينَ يَغُضُّوا مِنْ أَبْصَارِهِمْ وَيَحْفَظُوا فُرُوجَهُمْ… وَقُل لِّلْمُؤْمِنَاتِ يَغْضُضْنَ مِنْ أَبْصَارِهِنَّ وَيَحْفَظْنَ فُرُوجَهُنَّ. </a:t>
            </a:r>
            <a:r>
              <a:rPr lang="fa-IR" sz="1600" dirty="0" smtClean="0">
                <a:solidFill>
                  <a:srgbClr val="FF0000"/>
                </a:solidFill>
              </a:rPr>
              <a:t>(نور: 30-31)</a:t>
            </a:r>
          </a:p>
          <a:p>
            <a:pPr algn="r"/>
            <a:r>
              <a:rPr lang="fa-IR" sz="4000" dirty="0" smtClean="0"/>
              <a:t>به مردان با ایمان بگو چشمان خود فرو گیرند و پاکدامنی ورزند… به زنان با ایمان بگو چشمان خویش فروگیرند و پاکدامنی ورزند</a:t>
            </a:r>
          </a:p>
          <a:p>
            <a:pPr algn="r"/>
            <a:endParaRPr lang="en-US" sz="4000" dirty="0"/>
          </a:p>
        </p:txBody>
      </p:sp>
    </p:spTree>
    <p:extLst>
      <p:ext uri="{BB962C8B-B14F-4D97-AF65-F5344CB8AC3E}">
        <p14:creationId xmlns:p14="http://schemas.microsoft.com/office/powerpoint/2010/main" val="411753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a:bodyPr>
          <a:lstStyle/>
          <a:p>
            <a:pPr algn="r"/>
            <a:r>
              <a:rPr lang="fa-IR" sz="4400" dirty="0" smtClean="0">
                <a:solidFill>
                  <a:srgbClr val="00B050"/>
                </a:solidFill>
              </a:rPr>
              <a:t>امام صادق علیه‌السلام </a:t>
            </a:r>
          </a:p>
          <a:p>
            <a:pPr marL="0" indent="0" algn="r">
              <a:buNone/>
            </a:pPr>
            <a:r>
              <a:rPr lang="fa-IR" sz="4400" dirty="0" smtClean="0">
                <a:solidFill>
                  <a:srgbClr val="00B050"/>
                </a:solidFill>
              </a:rPr>
              <a:t>َمنَ مَلَاَ عَیْنَیْهِ مِنْ حَرَامٍ مَلَاَ اللهُ عَیْنَیْهِ یَوْمَ القِیَامة مِنَ النّار الاّ اَنْ یتوبَ و یَرْجعَ. </a:t>
            </a:r>
          </a:p>
          <a:p>
            <a:pPr algn="r"/>
            <a:r>
              <a:rPr lang="fa-IR" sz="4400" dirty="0" smtClean="0"/>
              <a:t>هرکس چشمان خود را از نگاه به نامحرم آکنده سازد، در رستاخیز خداوند چشمانش را از آتش پر کند مگر آنکه توبه کند وباز گردد.</a:t>
            </a:r>
          </a:p>
          <a:p>
            <a:pPr algn="r"/>
            <a:r>
              <a:rPr lang="fa-IR" sz="1900" dirty="0" smtClean="0"/>
              <a:t>وسائل الشیعه، ج20، ص 196</a:t>
            </a:r>
          </a:p>
          <a:p>
            <a:pPr algn="r"/>
            <a:endParaRPr lang="en-US" sz="4400" dirty="0"/>
          </a:p>
        </p:txBody>
      </p:sp>
    </p:spTree>
    <p:extLst>
      <p:ext uri="{BB962C8B-B14F-4D97-AF65-F5344CB8AC3E}">
        <p14:creationId xmlns:p14="http://schemas.microsoft.com/office/powerpoint/2010/main" val="59330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2656"/>
            <a:ext cx="8229600" cy="5793507"/>
          </a:xfrm>
        </p:spPr>
        <p:txBody>
          <a:bodyPr>
            <a:normAutofit/>
          </a:bodyPr>
          <a:lstStyle/>
          <a:p>
            <a:pPr algn="r"/>
            <a:r>
              <a:rPr lang="fa-IR" sz="4400" dirty="0" smtClean="0">
                <a:solidFill>
                  <a:srgbClr val="00B050"/>
                </a:solidFill>
              </a:rPr>
              <a:t>.امام صادق (علیه‌السلام ):اَلنَّظْرَةُ سَهْمٌ مِنْ سَهَآمِ ابْلیسِ مَسْمُومٍ؛ مَنْ تَرَکَهَا لِلّهِ عَزّوجلّ لا لِغَیْرِهِ اَعْقَبَهُ اللّهُ اَمْناً وَ اِیمَآناً یَجِدُ طَعْمَهُ. </a:t>
            </a:r>
          </a:p>
          <a:p>
            <a:pPr algn="r"/>
            <a:r>
              <a:rPr lang="fa-IR" sz="4400" dirty="0" smtClean="0"/>
              <a:t>نگاه به نامحرم، تیری زهرآگین از تیرهای شیطان است و هرکس آن را برای خدا – نه جز او- ترک کند، خداوند در پی آن، امنیت و ایمانی عطا کند که مزه‌اش رابچشد</a:t>
            </a:r>
          </a:p>
          <a:p>
            <a:pPr algn="r"/>
            <a:r>
              <a:rPr lang="fa-IR" sz="1800" dirty="0" smtClean="0"/>
              <a:t>وسائل الشیعه، ج20، ص 192</a:t>
            </a:r>
          </a:p>
          <a:p>
            <a:pPr algn="r"/>
            <a:endParaRPr lang="en-US" sz="4400" dirty="0"/>
          </a:p>
        </p:txBody>
      </p:sp>
    </p:spTree>
    <p:extLst>
      <p:ext uri="{BB962C8B-B14F-4D97-AF65-F5344CB8AC3E}">
        <p14:creationId xmlns:p14="http://schemas.microsoft.com/office/powerpoint/2010/main" val="161721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a:bodyPr>
          <a:lstStyle/>
          <a:p>
            <a:pPr algn="r"/>
            <a:r>
              <a:rPr lang="fa-IR" sz="3600" dirty="0" smtClean="0">
                <a:solidFill>
                  <a:srgbClr val="C00000"/>
                </a:solidFill>
              </a:rPr>
              <a:t>عفت: به معنای :</a:t>
            </a:r>
            <a:endParaRPr lang="fa-IR" sz="5400" dirty="0" smtClean="0">
              <a:solidFill>
                <a:srgbClr val="C00000"/>
              </a:solidFill>
            </a:endParaRPr>
          </a:p>
          <a:p>
            <a:pPr algn="r"/>
            <a:r>
              <a:rPr lang="fa-IR" sz="5400" dirty="0" smtClean="0">
                <a:solidFill>
                  <a:srgbClr val="FFC000"/>
                </a:solidFill>
              </a:rPr>
              <a:t>خویشتن داری از محرّمات</a:t>
            </a:r>
          </a:p>
          <a:p>
            <a:pPr algn="r"/>
            <a:r>
              <a:rPr lang="fa-IR" sz="5400" dirty="0" smtClean="0">
                <a:solidFill>
                  <a:srgbClr val="FFC000"/>
                </a:solidFill>
              </a:rPr>
              <a:t> دوری از کارهای زشت </a:t>
            </a:r>
          </a:p>
          <a:p>
            <a:pPr algn="r"/>
            <a:r>
              <a:rPr lang="fa-IR" sz="5400" dirty="0" smtClean="0">
                <a:solidFill>
                  <a:srgbClr val="FFC000"/>
                </a:solidFill>
              </a:rPr>
              <a:t>حالتی که از غلبة شهوت جلوگیری می‌کند.</a:t>
            </a:r>
            <a:r>
              <a:rPr lang="fa-IR" sz="3600" dirty="0" smtClean="0">
                <a:solidFill>
                  <a:srgbClr val="FFC000"/>
                </a:solidFill>
              </a:rPr>
              <a:t> </a:t>
            </a:r>
          </a:p>
          <a:p>
            <a:pPr marL="0" indent="0" algn="r">
              <a:buNone/>
            </a:pPr>
            <a:r>
              <a:rPr lang="fa-IR" sz="2000" dirty="0" smtClean="0"/>
              <a:t>مفردات راغب، ماده عفّ.</a:t>
            </a:r>
          </a:p>
          <a:p>
            <a:pPr algn="r"/>
            <a:endParaRPr lang="en-US" sz="3600" dirty="0"/>
          </a:p>
        </p:txBody>
      </p:sp>
    </p:spTree>
    <p:extLst>
      <p:ext uri="{BB962C8B-B14F-4D97-AF65-F5344CB8AC3E}">
        <p14:creationId xmlns:p14="http://schemas.microsoft.com/office/powerpoint/2010/main" val="164224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rmAutofit fontScale="92500" lnSpcReduction="10000"/>
          </a:bodyPr>
          <a:lstStyle/>
          <a:p>
            <a:pPr algn="r"/>
            <a:r>
              <a:rPr lang="fa-IR" dirty="0" smtClean="0">
                <a:solidFill>
                  <a:srgbClr val="0070C0"/>
                </a:solidFill>
              </a:rPr>
              <a:t>امام خمینی (قدس سره)</a:t>
            </a:r>
            <a:r>
              <a:rPr lang="fa-IR" dirty="0" smtClean="0"/>
              <a:t>:</a:t>
            </a:r>
          </a:p>
          <a:p>
            <a:pPr algn="r"/>
            <a:r>
              <a:rPr lang="fa-IR" dirty="0" smtClean="0"/>
              <a:t>نگاه کردن مرد به بدن زن نامحرم چه با قصد لذت و چه بدون آن حرام است و نگاه کردن به صورت و دستها اگر به قصد لذت باشد حرام است ولی اگر بدون قصد لذت باشد مانعی ندارد و نیز نگاه کردن زن به بدن مرد نامحرم حرام می‌باشد. . </a:t>
            </a:r>
          </a:p>
          <a:p>
            <a:pPr algn="r"/>
            <a:r>
              <a:rPr lang="fa-IR" sz="1900" dirty="0" smtClean="0"/>
              <a:t>توضیح المسائل، مساله 2432</a:t>
            </a:r>
            <a:r>
              <a:rPr lang="fa-IR" dirty="0" smtClean="0"/>
              <a:t> </a:t>
            </a:r>
          </a:p>
          <a:p>
            <a:pPr algn="r"/>
            <a:r>
              <a:rPr lang="fa-IR" dirty="0" smtClean="0">
                <a:solidFill>
                  <a:srgbClr val="0070C0"/>
                </a:solidFill>
              </a:rPr>
              <a:t>امام خامنه ای روحی فداه </a:t>
            </a:r>
            <a:r>
              <a:rPr lang="fa-IR" dirty="0" smtClean="0"/>
              <a:t>:</a:t>
            </a:r>
          </a:p>
          <a:p>
            <a:pPr algn="r"/>
            <a:r>
              <a:rPr lang="fa-IR" dirty="0" smtClean="0"/>
              <a:t>سؤال : نگاه بدون لذت به زنان بدحجاب که مو و زینت خود را در نزد نامحرم آشکار می‌کنند و اگر تذکری هم به آنها داده شود اصلاً توجه و گوش نمی‌دهند، آیا این نگاه جایز است یا نه؟ و آیا چنین زنانی در حکم، ملحق به زنان بادیه نشین و اعراب می‌باشند یا نه؟جواب: در فرض سوال نگاه جایز نیست و ملحق نیستند  </a:t>
            </a:r>
            <a:r>
              <a:rPr lang="fa-IR" sz="1900" dirty="0" smtClean="0"/>
              <a:t>. استفتاء از دفتر مراجع (بهشت جوانان، ص 298)، اسدالله محمدی نیا</a:t>
            </a:r>
          </a:p>
          <a:p>
            <a:pPr algn="r"/>
            <a:endParaRPr lang="en-US" dirty="0"/>
          </a:p>
        </p:txBody>
      </p:sp>
    </p:spTree>
    <p:extLst>
      <p:ext uri="{BB962C8B-B14F-4D97-AF65-F5344CB8AC3E}">
        <p14:creationId xmlns:p14="http://schemas.microsoft.com/office/powerpoint/2010/main" val="227875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274639"/>
            <a:ext cx="8964488" cy="6583362"/>
          </a:xfrm>
          <a:prstGeom prst="rect">
            <a:avLst/>
          </a:prstGeom>
        </p:spPr>
      </p:pic>
    </p:spTree>
    <p:extLst>
      <p:ext uri="{BB962C8B-B14F-4D97-AF65-F5344CB8AC3E}">
        <p14:creationId xmlns:p14="http://schemas.microsoft.com/office/powerpoint/2010/main" val="378564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2656"/>
            <a:ext cx="8229600" cy="5793507"/>
          </a:xfrm>
        </p:spPr>
        <p:txBody>
          <a:bodyPr>
            <a:normAutofit/>
          </a:bodyPr>
          <a:lstStyle/>
          <a:p>
            <a:pPr algn="r"/>
            <a:r>
              <a:rPr lang="fa-IR" sz="6000" dirty="0" smtClean="0">
                <a:solidFill>
                  <a:srgbClr val="C00000"/>
                </a:solidFill>
              </a:rPr>
              <a:t>منظور ما از عفت در اینجا رعایت موازین شرعی در:</a:t>
            </a:r>
          </a:p>
          <a:p>
            <a:pPr algn="r"/>
            <a:r>
              <a:rPr lang="fa-IR" sz="6000" dirty="0" smtClean="0"/>
              <a:t>1- برخورد با نامحرم </a:t>
            </a:r>
          </a:p>
          <a:p>
            <a:pPr algn="r"/>
            <a:r>
              <a:rPr lang="fa-IR" sz="6000" dirty="0" smtClean="0"/>
              <a:t>2-پاک چشمی</a:t>
            </a:r>
          </a:p>
          <a:p>
            <a:pPr algn="r"/>
            <a:r>
              <a:rPr lang="fa-IR" sz="6000" dirty="0" smtClean="0"/>
              <a:t>3- پاک دامنی</a:t>
            </a:r>
          </a:p>
          <a:p>
            <a:pPr algn="r"/>
            <a:endParaRPr lang="en-US" sz="6000" dirty="0"/>
          </a:p>
        </p:txBody>
      </p:sp>
    </p:spTree>
    <p:extLst>
      <p:ext uri="{BB962C8B-B14F-4D97-AF65-F5344CB8AC3E}">
        <p14:creationId xmlns:p14="http://schemas.microsoft.com/office/powerpoint/2010/main" val="262833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2656"/>
            <a:ext cx="8229600" cy="5793507"/>
          </a:xfrm>
        </p:spPr>
        <p:txBody>
          <a:bodyPr>
            <a:normAutofit/>
          </a:bodyPr>
          <a:lstStyle/>
          <a:p>
            <a:pPr algn="r"/>
            <a:r>
              <a:rPr lang="fa-IR" sz="6000" dirty="0" smtClean="0">
                <a:solidFill>
                  <a:srgbClr val="FF0000"/>
                </a:solidFill>
              </a:rPr>
              <a:t>قُلْ إِنَّمَا حَرَّمَ رَبِّيَ الْفَوَاحِشَ مَا </a:t>
            </a:r>
          </a:p>
          <a:p>
            <a:pPr algn="r"/>
            <a:r>
              <a:rPr lang="fa-IR" sz="6000" dirty="0" smtClean="0">
                <a:solidFill>
                  <a:srgbClr val="FF0000"/>
                </a:solidFill>
              </a:rPr>
              <a:t>ظَهَرَ مِنْهَا وَمَا بَطَنَ. </a:t>
            </a:r>
            <a:r>
              <a:rPr lang="fa-IR" sz="2000" dirty="0" smtClean="0"/>
              <a:t>(اعراف: 33)</a:t>
            </a:r>
          </a:p>
          <a:p>
            <a:pPr algn="r"/>
            <a:r>
              <a:rPr lang="fa-IR" sz="6000" dirty="0" smtClean="0"/>
              <a:t>بگو: پروردگارم زشتکاری‌های آشکار و پنهان را حرام نموده است</a:t>
            </a:r>
          </a:p>
          <a:p>
            <a:pPr algn="r"/>
            <a:endParaRPr lang="en-US" sz="6000" dirty="0"/>
          </a:p>
        </p:txBody>
      </p:sp>
    </p:spTree>
    <p:extLst>
      <p:ext uri="{BB962C8B-B14F-4D97-AF65-F5344CB8AC3E}">
        <p14:creationId xmlns:p14="http://schemas.microsoft.com/office/powerpoint/2010/main" val="163296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2656"/>
            <a:ext cx="8229600" cy="5793507"/>
          </a:xfrm>
        </p:spPr>
        <p:txBody>
          <a:bodyPr>
            <a:normAutofit/>
          </a:bodyPr>
          <a:lstStyle/>
          <a:p>
            <a:pPr algn="r"/>
            <a:r>
              <a:rPr lang="fa-IR" sz="6000" dirty="0" smtClean="0">
                <a:solidFill>
                  <a:srgbClr val="00B050"/>
                </a:solidFill>
              </a:rPr>
              <a:t>امام علی (علیه‌السلام ) :</a:t>
            </a:r>
          </a:p>
          <a:p>
            <a:pPr algn="r"/>
            <a:r>
              <a:rPr lang="fa-IR" sz="6000" dirty="0" smtClean="0">
                <a:solidFill>
                  <a:srgbClr val="00B050"/>
                </a:solidFill>
              </a:rPr>
              <a:t>العفّة رأسُ کُلِّ خَیْرٍ. </a:t>
            </a:r>
          </a:p>
          <a:p>
            <a:pPr algn="r"/>
            <a:r>
              <a:rPr lang="fa-IR" sz="6000" dirty="0" smtClean="0"/>
              <a:t>پاکدامنی، سرلوحه همه خوبی هاست</a:t>
            </a:r>
          </a:p>
          <a:p>
            <a:pPr algn="r"/>
            <a:r>
              <a:rPr lang="fa-IR" sz="2000" dirty="0" smtClean="0"/>
              <a:t>شرح غررالحکم، ج1، ص 190</a:t>
            </a:r>
            <a:r>
              <a:rPr lang="fa-IR" sz="6000" dirty="0" smtClean="0"/>
              <a:t>.</a:t>
            </a:r>
          </a:p>
          <a:p>
            <a:pPr algn="r"/>
            <a:endParaRPr lang="en-US" sz="6000" dirty="0"/>
          </a:p>
        </p:txBody>
      </p:sp>
    </p:spTree>
    <p:extLst>
      <p:ext uri="{BB962C8B-B14F-4D97-AF65-F5344CB8AC3E}">
        <p14:creationId xmlns:p14="http://schemas.microsoft.com/office/powerpoint/2010/main" val="126376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77500" lnSpcReduction="20000"/>
          </a:bodyPr>
          <a:lstStyle/>
          <a:p>
            <a:pPr algn="r"/>
            <a:r>
              <a:rPr lang="fa-IR" sz="8500" dirty="0" smtClean="0"/>
              <a:t>. </a:t>
            </a:r>
            <a:r>
              <a:rPr lang="fa-IR" sz="8500" dirty="0" smtClean="0">
                <a:solidFill>
                  <a:srgbClr val="00B050"/>
                </a:solidFill>
              </a:rPr>
              <a:t>امام علی (علیه‌السلام 2) :</a:t>
            </a:r>
          </a:p>
          <a:p>
            <a:pPr algn="r"/>
            <a:r>
              <a:rPr lang="fa-IR" sz="8500" dirty="0" smtClean="0">
                <a:solidFill>
                  <a:srgbClr val="00B050"/>
                </a:solidFill>
              </a:rPr>
              <a:t>مَنْ عَفَّتْ اَطْرَافُهُ حَسُنَ اَوْصَافُهُ. </a:t>
            </a:r>
          </a:p>
          <a:p>
            <a:pPr algn="r"/>
            <a:r>
              <a:rPr lang="fa-IR" sz="8500" dirty="0" smtClean="0"/>
              <a:t>اعضای هرکس عفیف شود، </a:t>
            </a:r>
          </a:p>
          <a:p>
            <a:pPr marL="0" indent="0" algn="r">
              <a:buNone/>
            </a:pPr>
            <a:r>
              <a:rPr lang="fa-IR" sz="8500" dirty="0" smtClean="0"/>
              <a:t>خصلتهایش نیکو گردد</a:t>
            </a:r>
          </a:p>
          <a:p>
            <a:pPr algn="r"/>
            <a:r>
              <a:rPr lang="fa-IR" sz="2400" dirty="0" smtClean="0"/>
              <a:t>شرح غررالحکم، ج5، ص 432. </a:t>
            </a:r>
          </a:p>
          <a:p>
            <a:pPr marL="0" indent="0" algn="r">
              <a:buNone/>
            </a:pPr>
            <a:r>
              <a:rPr lang="fa-IR" sz="6600" dirty="0" smtClean="0"/>
              <a:t> </a:t>
            </a:r>
          </a:p>
          <a:p>
            <a:pPr algn="r"/>
            <a:endParaRPr lang="en-US" sz="6600" dirty="0"/>
          </a:p>
        </p:txBody>
      </p:sp>
    </p:spTree>
    <p:extLst>
      <p:ext uri="{BB962C8B-B14F-4D97-AF65-F5344CB8AC3E}">
        <p14:creationId xmlns:p14="http://schemas.microsoft.com/office/powerpoint/2010/main" val="31737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Autofit/>
          </a:bodyPr>
          <a:lstStyle/>
          <a:p>
            <a:pPr marL="0" indent="0" algn="r">
              <a:buNone/>
            </a:pPr>
            <a:r>
              <a:rPr lang="fa-IR" sz="7200" dirty="0" smtClean="0">
                <a:solidFill>
                  <a:srgbClr val="00B050"/>
                </a:solidFill>
              </a:rPr>
              <a:t>امام علی علیه‌السلام:</a:t>
            </a:r>
          </a:p>
          <a:p>
            <a:pPr algn="r"/>
            <a:r>
              <a:rPr lang="fa-IR" sz="7200" dirty="0" smtClean="0">
                <a:solidFill>
                  <a:srgbClr val="00B050"/>
                </a:solidFill>
              </a:rPr>
              <a:t>اَفْضَلُ الْعِبادَةِ الْعِفافُ. </a:t>
            </a:r>
          </a:p>
          <a:p>
            <a:pPr algn="r"/>
            <a:r>
              <a:rPr lang="fa-IR" sz="7200" dirty="0" smtClean="0"/>
              <a:t>برترین عبادت پاکدامنی است</a:t>
            </a:r>
          </a:p>
          <a:p>
            <a:pPr algn="r"/>
            <a:r>
              <a:rPr lang="fa-IR" sz="7200" dirty="0" smtClean="0"/>
              <a:t>. </a:t>
            </a:r>
            <a:r>
              <a:rPr lang="fa-IR" sz="2000" dirty="0" smtClean="0"/>
              <a:t>کافی، ج2، ص 79</a:t>
            </a:r>
            <a:r>
              <a:rPr lang="fa-IR" sz="7200" dirty="0" smtClean="0"/>
              <a:t>. </a:t>
            </a:r>
          </a:p>
          <a:p>
            <a:pPr algn="r"/>
            <a:r>
              <a:rPr lang="fa-IR" sz="7200" dirty="0" smtClean="0"/>
              <a:t> </a:t>
            </a:r>
            <a:endParaRPr lang="en-US" sz="7200" dirty="0"/>
          </a:p>
        </p:txBody>
      </p:sp>
    </p:spTree>
    <p:extLst>
      <p:ext uri="{BB962C8B-B14F-4D97-AF65-F5344CB8AC3E}">
        <p14:creationId xmlns:p14="http://schemas.microsoft.com/office/powerpoint/2010/main" val="143560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92500" lnSpcReduction="20000"/>
          </a:bodyPr>
          <a:lstStyle/>
          <a:p>
            <a:pPr algn="r"/>
            <a:r>
              <a:rPr lang="fa-IR" sz="4000" dirty="0" smtClean="0">
                <a:solidFill>
                  <a:srgbClr val="0070C0"/>
                </a:solidFill>
              </a:rPr>
              <a:t>امام خمینی (قدس سره):</a:t>
            </a:r>
          </a:p>
          <a:p>
            <a:pPr algn="r"/>
            <a:r>
              <a:rPr lang="fa-IR" sz="4000" dirty="0" smtClean="0"/>
              <a:t>تقوا و پاکدامنی را پیشه کنید و نظم را در زندگی و تمامی مراحل آن حکمفرما سازید.</a:t>
            </a:r>
          </a:p>
          <a:p>
            <a:pPr algn="r"/>
            <a:r>
              <a:rPr lang="fa-IR" sz="2200" dirty="0" smtClean="0"/>
              <a:t>. صحیفه امام، ج20، ص 39.</a:t>
            </a:r>
          </a:p>
          <a:p>
            <a:pPr marL="0" indent="0" algn="r">
              <a:buNone/>
            </a:pPr>
            <a:r>
              <a:rPr lang="fa-IR" sz="4000" dirty="0" smtClean="0"/>
              <a:t> </a:t>
            </a:r>
          </a:p>
          <a:p>
            <a:pPr algn="r"/>
            <a:r>
              <a:rPr lang="fa-IR" sz="4000" dirty="0" smtClean="0">
                <a:solidFill>
                  <a:srgbClr val="0070C0"/>
                </a:solidFill>
              </a:rPr>
              <a:t>امام خامنه ای روحی فداه:</a:t>
            </a:r>
          </a:p>
          <a:p>
            <a:pPr algn="r"/>
            <a:r>
              <a:rPr lang="fa-IR" sz="4000" dirty="0" smtClean="0"/>
              <a:t>همه جوانان را به قدردانی از فرصت بی نظیر جوانی و حفظ پاکدامنی و عفت و تلاش و کار در این دوران بی نظیر و درخشان عمر آدمی توصیه </a:t>
            </a:r>
          </a:p>
          <a:p>
            <a:pPr algn="r"/>
            <a:r>
              <a:rPr lang="fa-IR" sz="4000" dirty="0" smtClean="0"/>
              <a:t>می‌نمایم.</a:t>
            </a:r>
          </a:p>
          <a:p>
            <a:pPr algn="r"/>
            <a:r>
              <a:rPr lang="fa-IR" sz="4000" dirty="0" smtClean="0"/>
              <a:t> </a:t>
            </a:r>
            <a:r>
              <a:rPr lang="fa-IR" sz="2200" dirty="0" smtClean="0"/>
              <a:t>خطبه های نماز جمعه، مورخه 28/7/68</a:t>
            </a:r>
          </a:p>
          <a:p>
            <a:pPr algn="r"/>
            <a:endParaRPr lang="fa-IR" sz="4000" dirty="0" smtClean="0"/>
          </a:p>
          <a:p>
            <a:pPr algn="r"/>
            <a:endParaRPr lang="en-US" sz="4000" dirty="0"/>
          </a:p>
        </p:txBody>
      </p:sp>
    </p:spTree>
    <p:extLst>
      <p:ext uri="{BB962C8B-B14F-4D97-AF65-F5344CB8AC3E}">
        <p14:creationId xmlns:p14="http://schemas.microsoft.com/office/powerpoint/2010/main" val="398327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رعایت موازین شرعی در برخورد با نامحرم</a:t>
            </a:r>
            <a:endParaRPr lang="en-US" dirty="0"/>
          </a:p>
        </p:txBody>
      </p:sp>
      <p:sp>
        <p:nvSpPr>
          <p:cNvPr id="3" name="Content Placeholder 2"/>
          <p:cNvSpPr>
            <a:spLocks noGrp="1"/>
          </p:cNvSpPr>
          <p:nvPr>
            <p:ph idx="1"/>
          </p:nvPr>
        </p:nvSpPr>
        <p:spPr/>
        <p:txBody>
          <a:bodyPr>
            <a:normAutofit/>
          </a:bodyPr>
          <a:lstStyle/>
          <a:p>
            <a:pPr algn="r"/>
            <a:r>
              <a:rPr lang="fa-IR" sz="3600" dirty="0" smtClean="0"/>
              <a:t>ي</a:t>
            </a:r>
            <a:r>
              <a:rPr lang="fa-IR" sz="3600" dirty="0" smtClean="0">
                <a:solidFill>
                  <a:srgbClr val="FF0000"/>
                </a:solidFill>
              </a:rPr>
              <a:t>َا أَيُّهَا النَّبِيُّ قُل لِّأَزْوَاجِكَ وَبَنَاتِكَ وَنِسَاءِ الْمُؤْمِنِينَ يُدْنِينَ عَلَيْهِنَّ مِن جَلَابِيبِهِنَّ ذَلِكَ أَدْنَى أَن يُعْرَفْنَ فَلَا يُؤْذَيْنَ وَكَانَ اللَّهُ غَفُورًا رَّحِيمًا. </a:t>
            </a:r>
            <a:r>
              <a:rPr lang="fa-IR" sz="2000" dirty="0" smtClean="0">
                <a:solidFill>
                  <a:srgbClr val="FF0000"/>
                </a:solidFill>
              </a:rPr>
              <a:t>(احزاب: 59)</a:t>
            </a:r>
          </a:p>
          <a:p>
            <a:pPr algn="r"/>
            <a:r>
              <a:rPr lang="fa-IR" sz="3600" dirty="0" smtClean="0"/>
              <a:t>اى پيامبر! به زنان و دختران خود و زنان مؤمنان بگو: پوشش‌های خود را بر خود فروتر گیرند، اين براى آنکه شناخته شوند و مورد آزار قرار نگيرند به احتیاط نزدیکتر است و خدا آمرزنده مهربان است</a:t>
            </a:r>
          </a:p>
          <a:p>
            <a:pPr algn="r"/>
            <a:endParaRPr lang="en-US" sz="3600" dirty="0"/>
          </a:p>
        </p:txBody>
      </p:sp>
    </p:spTree>
    <p:extLst>
      <p:ext uri="{BB962C8B-B14F-4D97-AF65-F5344CB8AC3E}">
        <p14:creationId xmlns:p14="http://schemas.microsoft.com/office/powerpoint/2010/main" val="2003108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1163</Words>
  <Application>Microsoft Office PowerPoint</Application>
  <PresentationFormat>On-screen Show (4:3)</PresentationFormat>
  <Paragraphs>80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عفت وپاکدامنی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رعایت موازین شرعی در برخورد با نامحرم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پاک چشمی</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عفت وپاکدامنی</dc:title>
  <dc:creator>fatemeh</dc:creator>
  <cp:lastModifiedBy>fateme</cp:lastModifiedBy>
  <cp:revision>28</cp:revision>
  <dcterms:created xsi:type="dcterms:W3CDTF">2007-09-29T01:32:09Z</dcterms:created>
  <dcterms:modified xsi:type="dcterms:W3CDTF">2013-10-03T18:58:20Z</dcterms:modified>
</cp:coreProperties>
</file>