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94E80A-40C7-4107-9381-9CABA93E54FA}" type="datetimeFigureOut">
              <a:rPr lang="en-US" smtClean="0"/>
              <a:pPr/>
              <a:t>1/31/2016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5B28A66-898F-4B56-9C37-451B3B7811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94E80A-40C7-4107-9381-9CABA93E54FA}" type="datetimeFigureOut">
              <a:rPr lang="en-US" smtClean="0"/>
              <a:pPr/>
              <a:t>1/31/2016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B28A66-898F-4B56-9C37-451B3B7811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94E80A-40C7-4107-9381-9CABA93E54FA}" type="datetimeFigureOut">
              <a:rPr lang="en-US" smtClean="0"/>
              <a:pPr/>
              <a:t>1/31/2016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B28A66-898F-4B56-9C37-451B3B7811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94E80A-40C7-4107-9381-9CABA93E54FA}" type="datetimeFigureOut">
              <a:rPr lang="en-US" smtClean="0"/>
              <a:pPr/>
              <a:t>1/31/2016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B28A66-898F-4B56-9C37-451B3B78115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94E80A-40C7-4107-9381-9CABA93E54FA}" type="datetimeFigureOut">
              <a:rPr lang="en-US" smtClean="0"/>
              <a:pPr/>
              <a:t>1/31/2016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5B28A66-898F-4B56-9C37-451B3B78115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94E80A-40C7-4107-9381-9CABA93E54FA}" type="datetimeFigureOut">
              <a:rPr lang="en-US" smtClean="0"/>
              <a:pPr/>
              <a:t>1/31/2016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B28A66-898F-4B56-9C37-451B3B78115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94E80A-40C7-4107-9381-9CABA93E54FA}" type="datetimeFigureOut">
              <a:rPr lang="en-US" smtClean="0"/>
              <a:pPr/>
              <a:t>1/31/2016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5B28A66-898F-4B56-9C37-451B3B7811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94E80A-40C7-4107-9381-9CABA93E54FA}" type="datetimeFigureOut">
              <a:rPr lang="en-US" smtClean="0"/>
              <a:pPr/>
              <a:t>1/31/2016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5B28A66-898F-4B56-9C37-451B3B78115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94E80A-40C7-4107-9381-9CABA93E54FA}" type="datetimeFigureOut">
              <a:rPr lang="en-US" smtClean="0"/>
              <a:pPr/>
              <a:t>1/31/2016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5B28A66-898F-4B56-9C37-451B3B7811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94E80A-40C7-4107-9381-9CABA93E54FA}" type="datetimeFigureOut">
              <a:rPr lang="en-US" smtClean="0"/>
              <a:pPr/>
              <a:t>1/31/2016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5B28A66-898F-4B56-9C37-451B3B78115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94E80A-40C7-4107-9381-9CABA93E54FA}" type="datetimeFigureOut">
              <a:rPr lang="en-US" smtClean="0"/>
              <a:pPr/>
              <a:t>1/31/2016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5B28A66-898F-4B56-9C37-451B3B78115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94E80A-40C7-4107-9381-9CABA93E54FA}" type="datetimeFigureOut">
              <a:rPr lang="en-US" smtClean="0"/>
              <a:pPr/>
              <a:t>1/31/2016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5B28A66-898F-4B56-9C37-451B3B7811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sz="11500" dirty="0" smtClean="0">
                <a:solidFill>
                  <a:schemeClr val="accent2"/>
                </a:solidFill>
                <a:cs typeface="B Jadid" pitchFamily="2" charset="-78"/>
              </a:rPr>
              <a:t>عالم برزخ </a:t>
            </a:r>
            <a:endParaRPr lang="en-US" sz="11500" dirty="0">
              <a:solidFill>
                <a:schemeClr val="accent2"/>
              </a:solidFill>
              <a:cs typeface="B Jadid" pitchFamily="2" charset="-78"/>
            </a:endParaRPr>
          </a:p>
        </p:txBody>
      </p:sp>
      <p:sp>
        <p:nvSpPr>
          <p:cNvPr id="3" name="Subtitle 2"/>
          <p:cNvSpPr>
            <a:spLocks noGrp="1"/>
          </p:cNvSpPr>
          <p:nvPr>
            <p:ph type="subTitle" idx="1"/>
          </p:nvPr>
        </p:nvSpPr>
        <p:spPr/>
        <p:txBody>
          <a:bodyPr>
            <a:normAutofit/>
          </a:bodyPr>
          <a:lstStyle/>
          <a:p>
            <a:r>
              <a:rPr lang="fa-IR" dirty="0" smtClean="0">
                <a:solidFill>
                  <a:schemeClr val="accent4"/>
                </a:solidFill>
                <a:cs typeface="B Titr" pitchFamily="2" charset="-78"/>
              </a:rPr>
              <a:t>ارائه دهنده : احمد روانبخش سنگجوئی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en-US" sz="2400" dirty="0">
                <a:cs typeface="B Titr" pitchFamily="2" charset="-78"/>
              </a:rPr>
              <a:t/>
            </a:r>
            <a:br>
              <a:rPr lang="en-US" sz="2400" dirty="0">
                <a:cs typeface="B Titr" pitchFamily="2" charset="-78"/>
              </a:rPr>
            </a:br>
            <a:r>
              <a:rPr lang="en-US" sz="2400" dirty="0" smtClean="0">
                <a:effectLst/>
                <a:cs typeface="B Titr" pitchFamily="2" charset="-78"/>
              </a:rPr>
              <a:t/>
            </a:r>
            <a:br>
              <a:rPr lang="en-US" sz="2400" dirty="0" smtClean="0">
                <a:effectLst/>
                <a:cs typeface="B Titr" pitchFamily="2" charset="-78"/>
              </a:rPr>
            </a:br>
            <a:r>
              <a:rPr lang="fa-IR" sz="2800" dirty="0" smtClean="0">
                <a:solidFill>
                  <a:schemeClr val="accent2">
                    <a:lumMod val="50000"/>
                  </a:schemeClr>
                </a:solidFill>
                <a:effectLst/>
                <a:cs typeface="B Jadid" pitchFamily="2" charset="-78"/>
              </a:rPr>
              <a:t/>
            </a:r>
            <a:br>
              <a:rPr lang="fa-IR" sz="2800" dirty="0" smtClean="0">
                <a:solidFill>
                  <a:schemeClr val="accent2">
                    <a:lumMod val="50000"/>
                  </a:schemeClr>
                </a:solidFill>
                <a:effectLst/>
                <a:cs typeface="B Jadid" pitchFamily="2" charset="-78"/>
              </a:rPr>
            </a:br>
            <a:r>
              <a:rPr lang="fa-IR" sz="2800" dirty="0" smtClean="0">
                <a:solidFill>
                  <a:schemeClr val="accent2">
                    <a:lumMod val="50000"/>
                  </a:schemeClr>
                </a:solidFill>
                <a:effectLst/>
                <a:cs typeface="B Jadid" pitchFamily="2" charset="-78"/>
              </a:rPr>
              <a:t>* عوامل عذاب در قبر : </a:t>
            </a:r>
            <a:r>
              <a:rPr lang="en-US" sz="2400" dirty="0" smtClean="0"/>
              <a:t/>
            </a:r>
            <a:br>
              <a:rPr lang="en-US" sz="2400" dirty="0" smtClean="0"/>
            </a:br>
            <a:r>
              <a:rPr lang="fa-IR" sz="2400" dirty="0" smtClean="0">
                <a:cs typeface="B Titr" pitchFamily="2" charset="-78"/>
              </a:rPr>
              <a:t>1</a:t>
            </a:r>
            <a:r>
              <a:rPr lang="fa-IR" sz="2400" dirty="0" smtClean="0">
                <a:solidFill>
                  <a:srgbClr val="002060"/>
                </a:solidFill>
                <a:effectLst/>
                <a:cs typeface="B Titr" pitchFamily="2" charset="-78"/>
              </a:rPr>
              <a:t>-بعضي از افراد خوب در برزخ گرفتار مي شوند و همينكه مأموران برزخ بنا دارند او را تازيانه بزنند ، او التماس مي كند تا اينكه يك تازيانه حاضر مي شود و آنها مي گويند اين تازيانه آن است كه تو يك روز نماز را سبك شمرده و بدون وضو خواندي و از كنار ضعيفي گذشتي و او را ياري نكردي و بعد از ناله ها يك ضربه به او مي زنند كه قبرش هاله اي از آتش قرار مي گيرد</a:t>
            </a:r>
            <a:r>
              <a:rPr lang="fa-IR" sz="2000" dirty="0" smtClean="0">
                <a:solidFill>
                  <a:srgbClr val="002060"/>
                </a:solidFill>
                <a:effectLst/>
                <a:cs typeface="B Titr" pitchFamily="2" charset="-78"/>
              </a:rPr>
              <a:t>(1)</a:t>
            </a:r>
            <a:r>
              <a:rPr lang="en-US" sz="2400" dirty="0" smtClean="0">
                <a:solidFill>
                  <a:srgbClr val="002060"/>
                </a:solidFill>
                <a:effectLst/>
                <a:cs typeface="B Titr" pitchFamily="2" charset="-78"/>
              </a:rPr>
              <a:t/>
            </a:r>
            <a:br>
              <a:rPr lang="en-US" sz="2400" dirty="0" smtClean="0">
                <a:solidFill>
                  <a:srgbClr val="002060"/>
                </a:solidFill>
                <a:effectLst/>
                <a:cs typeface="B Titr" pitchFamily="2" charset="-78"/>
              </a:rPr>
            </a:br>
            <a:r>
              <a:rPr lang="fa-IR" sz="2400" dirty="0" smtClean="0">
                <a:solidFill>
                  <a:srgbClr val="002060"/>
                </a:solidFill>
                <a:effectLst/>
                <a:cs typeface="B Titr" pitchFamily="2" charset="-78"/>
              </a:rPr>
              <a:t>2-درحديثي مي خوانيم كه يك سوم عذاب قبر بخاطر غيبت است</a:t>
            </a:r>
            <a:r>
              <a:rPr lang="fa-IR" sz="2000" dirty="0" smtClean="0">
                <a:solidFill>
                  <a:srgbClr val="002060"/>
                </a:solidFill>
                <a:effectLst/>
                <a:cs typeface="B Titr" pitchFamily="2" charset="-78"/>
              </a:rPr>
              <a:t>(2)</a:t>
            </a:r>
            <a:r>
              <a:rPr lang="en-US" sz="2400" dirty="0" smtClean="0">
                <a:solidFill>
                  <a:srgbClr val="002060"/>
                </a:solidFill>
                <a:effectLst/>
                <a:cs typeface="B Titr" pitchFamily="2" charset="-78"/>
              </a:rPr>
              <a:t/>
            </a:r>
            <a:br>
              <a:rPr lang="en-US" sz="2400" dirty="0" smtClean="0">
                <a:solidFill>
                  <a:srgbClr val="002060"/>
                </a:solidFill>
                <a:effectLst/>
                <a:cs typeface="B Titr" pitchFamily="2" charset="-78"/>
              </a:rPr>
            </a:br>
            <a:r>
              <a:rPr lang="fa-IR" sz="2400" dirty="0" smtClean="0">
                <a:solidFill>
                  <a:srgbClr val="002060"/>
                </a:solidFill>
                <a:effectLst/>
                <a:cs typeface="B Titr" pitchFamily="2" charset="-78"/>
              </a:rPr>
              <a:t>3-حضرت علي(ع)مي فرمايند: عذاب قبر بخاطر سخن چيني و اجتناب از نظافت است،مردي كه از همسرش دوري كرده به خواسته هاي طبيعي او پاسخ مثبت نمي دهد </a:t>
            </a:r>
            <a:r>
              <a:rPr lang="fa-IR" sz="1800" dirty="0" smtClean="0">
                <a:solidFill>
                  <a:srgbClr val="002060"/>
                </a:solidFill>
                <a:effectLst/>
                <a:cs typeface="B Titr" pitchFamily="2" charset="-78"/>
              </a:rPr>
              <a:t>(3)</a:t>
            </a:r>
            <a:r>
              <a:rPr lang="en-US" sz="2400" dirty="0" smtClean="0"/>
              <a:t/>
            </a:r>
            <a:br>
              <a:rPr lang="en-US" sz="2400" dirty="0" smtClean="0"/>
            </a:br>
            <a:r>
              <a:rPr lang="fa-IR" sz="1400" dirty="0" smtClean="0">
                <a:cs typeface="B Titr" pitchFamily="2" charset="-78"/>
              </a:rPr>
              <a:t>(1) بحار،ج 6 ،ص 221   (2) بحار،ج 6 ،ص 245  (3) بحار،ج 6 ،ص 222</a:t>
            </a:r>
            <a:r>
              <a:rPr lang="en-US" sz="1400" dirty="0" smtClean="0">
                <a:solidFill>
                  <a:schemeClr val="accent5">
                    <a:lumMod val="75000"/>
                  </a:schemeClr>
                </a:solidFill>
                <a:cs typeface="B Titr" pitchFamily="2" charset="-78"/>
              </a:rPr>
              <a:t/>
            </a:r>
            <a:br>
              <a:rPr lang="en-US" sz="1400" dirty="0" smtClean="0">
                <a:solidFill>
                  <a:schemeClr val="accent5">
                    <a:lumMod val="75000"/>
                  </a:schemeClr>
                </a:solidFill>
                <a:cs typeface="B Titr" pitchFamily="2" charset="-78"/>
              </a:rPr>
            </a:br>
            <a:r>
              <a:rPr lang="en-US" sz="2400" dirty="0" smtClean="0">
                <a:cs typeface="B Titr" pitchFamily="2" charset="-78"/>
              </a:rPr>
              <a:t/>
            </a:r>
            <a:br>
              <a:rPr lang="en-US" sz="2400" dirty="0" smtClean="0">
                <a:cs typeface="B Titr" pitchFamily="2" charset="-78"/>
              </a:rPr>
            </a:br>
            <a:r>
              <a:rPr lang="en-US" sz="2400" dirty="0" smtClean="0">
                <a:cs typeface="B Titr" pitchFamily="2" charset="-78"/>
              </a:rPr>
              <a:t/>
            </a:r>
            <a:br>
              <a:rPr lang="en-US" sz="2400" dirty="0" smtClean="0">
                <a:cs typeface="B Titr" pitchFamily="2" charset="-78"/>
              </a:rPr>
            </a:b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200000"/>
              </a:lnSpc>
            </a:pPr>
            <a:r>
              <a:rPr lang="en-US" sz="2400" dirty="0">
                <a:cs typeface="B Titr" pitchFamily="2" charset="-78"/>
              </a:rPr>
              <a:t/>
            </a:r>
            <a:br>
              <a:rPr lang="en-US" sz="2400" dirty="0">
                <a:cs typeface="B Titr" pitchFamily="2" charset="-78"/>
              </a:rPr>
            </a:br>
            <a:r>
              <a:rPr lang="en-US" sz="2400" dirty="0" smtClean="0">
                <a:effectLst/>
                <a:cs typeface="B Titr" pitchFamily="2" charset="-78"/>
              </a:rPr>
              <a:t/>
            </a:r>
            <a:br>
              <a:rPr lang="en-US" sz="2400" dirty="0" smtClean="0">
                <a:effectLst/>
                <a:cs typeface="B Titr" pitchFamily="2" charset="-78"/>
              </a:rPr>
            </a:br>
            <a:r>
              <a:rPr lang="en-US" sz="2400" dirty="0" smtClean="0">
                <a:cs typeface="B Titr" pitchFamily="2" charset="-78"/>
              </a:rPr>
              <a:t/>
            </a:r>
            <a:br>
              <a:rPr lang="en-US" sz="2400" dirty="0" smtClean="0">
                <a:cs typeface="B Titr" pitchFamily="2" charset="-78"/>
              </a:rPr>
            </a:br>
            <a:r>
              <a:rPr lang="fa-IR" sz="2800" dirty="0" smtClean="0">
                <a:solidFill>
                  <a:schemeClr val="accent3">
                    <a:lumMod val="75000"/>
                  </a:schemeClr>
                </a:solidFill>
                <a:cs typeface="B Jadid" pitchFamily="2" charset="-78"/>
              </a:rPr>
              <a:t>* چرا بعضي از مؤمنان در برزخ عذاب مي شوند؟ </a:t>
            </a:r>
            <a:r>
              <a:rPr lang="en-US" sz="2400" dirty="0" smtClean="0">
                <a:cs typeface="B Titr" pitchFamily="2" charset="-78"/>
              </a:rPr>
              <a:t/>
            </a:r>
            <a:br>
              <a:rPr lang="en-US" sz="2400" dirty="0" smtClean="0">
                <a:cs typeface="B Titr" pitchFamily="2" charset="-78"/>
              </a:rPr>
            </a:br>
            <a:r>
              <a:rPr lang="fa-IR" sz="2400" dirty="0" smtClean="0">
                <a:solidFill>
                  <a:schemeClr val="accent6">
                    <a:lumMod val="75000"/>
                  </a:schemeClr>
                </a:solidFill>
                <a:effectLst/>
                <a:cs typeface="B Titr" pitchFamily="2" charset="-78"/>
              </a:rPr>
              <a:t>براي اينكه در روز قيامت از هر جهت پاك و پاكيزه و دور از هرگونه كيفري به بهشت بروند.</a:t>
            </a:r>
            <a:r>
              <a:rPr lang="en-US" sz="2400" dirty="0" smtClean="0">
                <a:solidFill>
                  <a:schemeClr val="accent6">
                    <a:lumMod val="75000"/>
                  </a:schemeClr>
                </a:solidFill>
                <a:effectLst/>
                <a:cs typeface="B Titr" pitchFamily="2" charset="-78"/>
              </a:rPr>
              <a:t/>
            </a:r>
            <a:br>
              <a:rPr lang="en-US" sz="2400" dirty="0" smtClean="0">
                <a:solidFill>
                  <a:schemeClr val="accent6">
                    <a:lumMod val="75000"/>
                  </a:schemeClr>
                </a:solidFill>
                <a:effectLst/>
                <a:cs typeface="B Titr" pitchFamily="2" charset="-78"/>
              </a:rPr>
            </a:br>
            <a:r>
              <a:rPr lang="fa-IR" sz="2400" dirty="0" smtClean="0">
                <a:solidFill>
                  <a:schemeClr val="accent6">
                    <a:lumMod val="75000"/>
                  </a:schemeClr>
                </a:solidFill>
                <a:effectLst/>
                <a:cs typeface="B Titr" pitchFamily="2" charset="-78"/>
              </a:rPr>
              <a:t>پيامبر اكرم(ص): فشار قبر براي افراد با ايمان سبب كفّاره و جبران گناه اسراف و ضايع كردن نعمتهايي است كه انجام داده است</a:t>
            </a:r>
            <a:r>
              <a:rPr lang="fa-IR" sz="1800" dirty="0" smtClean="0">
                <a:solidFill>
                  <a:schemeClr val="accent6">
                    <a:lumMod val="75000"/>
                  </a:schemeClr>
                </a:solidFill>
                <a:effectLst/>
                <a:cs typeface="B Titr" pitchFamily="2" charset="-78"/>
              </a:rPr>
              <a:t>.(1)</a:t>
            </a:r>
            <a:r>
              <a:rPr lang="fa-IR" sz="2400" dirty="0" smtClean="0">
                <a:solidFill>
                  <a:schemeClr val="accent6">
                    <a:lumMod val="75000"/>
                  </a:schemeClr>
                </a:solidFill>
                <a:effectLst/>
                <a:cs typeface="B Titr" pitchFamily="2" charset="-78"/>
              </a:rPr>
              <a:t> </a:t>
            </a:r>
            <a:r>
              <a:rPr lang="en-US" sz="2400" dirty="0" smtClean="0">
                <a:cs typeface="B Titr" pitchFamily="2" charset="-78"/>
              </a:rPr>
              <a:t/>
            </a:r>
            <a:br>
              <a:rPr lang="en-US" sz="2400" dirty="0" smtClean="0">
                <a:cs typeface="B Titr" pitchFamily="2" charset="-78"/>
              </a:rPr>
            </a:br>
            <a:r>
              <a:rPr lang="fa-IR" sz="1400" dirty="0" smtClean="0">
                <a:cs typeface="B Titr" pitchFamily="2" charset="-78"/>
              </a:rPr>
              <a:t>(1) بحار، ج 6 ، ص 221 </a:t>
            </a:r>
            <a:r>
              <a:rPr lang="en-US" sz="2400" dirty="0" smtClean="0">
                <a:solidFill>
                  <a:schemeClr val="accent5">
                    <a:lumMod val="75000"/>
                  </a:schemeClr>
                </a:solidFill>
              </a:rPr>
              <a:t/>
            </a:r>
            <a:br>
              <a:rPr lang="en-US" sz="2400" dirty="0" smtClean="0">
                <a:solidFill>
                  <a:schemeClr val="accent5">
                    <a:lumMod val="75000"/>
                  </a:schemeClr>
                </a:solidFill>
              </a:rPr>
            </a:br>
            <a:r>
              <a:rPr lang="en-US" sz="2400" dirty="0" smtClean="0">
                <a:cs typeface="B Titr" pitchFamily="2" charset="-78"/>
              </a:rPr>
              <a:t/>
            </a:r>
            <a:br>
              <a:rPr lang="en-US" sz="2400" dirty="0" smtClean="0">
                <a:cs typeface="B Titr" pitchFamily="2" charset="-78"/>
              </a:rPr>
            </a:br>
            <a:r>
              <a:rPr lang="en-US" sz="2400" dirty="0" smtClean="0">
                <a:cs typeface="B Titr" pitchFamily="2" charset="-78"/>
              </a:rPr>
              <a:t/>
            </a:r>
            <a:br>
              <a:rPr lang="en-US" sz="2400" dirty="0" smtClean="0">
                <a:cs typeface="B Titr" pitchFamily="2" charset="-78"/>
              </a:rPr>
            </a:b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en-US" sz="2400" dirty="0">
                <a:cs typeface="B Titr" pitchFamily="2" charset="-78"/>
              </a:rPr>
              <a:t/>
            </a:r>
            <a:br>
              <a:rPr lang="en-US" sz="2400" dirty="0">
                <a:cs typeface="B Titr" pitchFamily="2" charset="-78"/>
              </a:rPr>
            </a:br>
            <a:r>
              <a:rPr lang="en-US" sz="2400" dirty="0" smtClean="0">
                <a:effectLst/>
                <a:cs typeface="B Titr" pitchFamily="2" charset="-78"/>
              </a:rPr>
              <a:t/>
            </a:r>
            <a:br>
              <a:rPr lang="en-US" sz="2400" dirty="0" smtClean="0">
                <a:effectLst/>
                <a:cs typeface="B Titr" pitchFamily="2" charset="-78"/>
              </a:rPr>
            </a:br>
            <a:r>
              <a:rPr lang="en-US" sz="2400" dirty="0" smtClean="0">
                <a:cs typeface="B Titr" pitchFamily="2" charset="-78"/>
              </a:rPr>
              <a:t/>
            </a:r>
            <a:br>
              <a:rPr lang="en-US" sz="2400" dirty="0" smtClean="0">
                <a:cs typeface="B Titr" pitchFamily="2" charset="-78"/>
              </a:rPr>
            </a:br>
            <a:r>
              <a:rPr lang="fa-IR" sz="2800" dirty="0" smtClean="0">
                <a:solidFill>
                  <a:schemeClr val="accent6">
                    <a:lumMod val="75000"/>
                  </a:schemeClr>
                </a:solidFill>
                <a:cs typeface="B Jadid" pitchFamily="2" charset="-78"/>
              </a:rPr>
              <a:t>* گوشه اي از عوامل رفاه و سعادت در برزخ : </a:t>
            </a:r>
            <a:r>
              <a:rPr lang="en-US" sz="2800" dirty="0" smtClean="0">
                <a:solidFill>
                  <a:schemeClr val="accent3">
                    <a:lumMod val="75000"/>
                  </a:schemeClr>
                </a:solidFill>
                <a:cs typeface="B Jadid" pitchFamily="2" charset="-78"/>
              </a:rPr>
              <a:t/>
            </a:r>
            <a:br>
              <a:rPr lang="en-US" sz="2800" dirty="0" smtClean="0">
                <a:solidFill>
                  <a:schemeClr val="accent3">
                    <a:lumMod val="75000"/>
                  </a:schemeClr>
                </a:solidFill>
                <a:cs typeface="B Jadid" pitchFamily="2" charset="-78"/>
              </a:rPr>
            </a:br>
            <a:r>
              <a:rPr lang="fa-IR" sz="2400" b="0" dirty="0" smtClean="0">
                <a:solidFill>
                  <a:schemeClr val="accent1">
                    <a:lumMod val="75000"/>
                  </a:schemeClr>
                </a:solidFill>
                <a:effectLst/>
                <a:cs typeface="B Titr" pitchFamily="2" charset="-78"/>
              </a:rPr>
              <a:t>1</a:t>
            </a:r>
            <a:r>
              <a:rPr lang="fa-IR" sz="2400" b="0" dirty="0" smtClean="0">
                <a:solidFill>
                  <a:srgbClr val="7030A0"/>
                </a:solidFill>
                <a:effectLst/>
                <a:cs typeface="B Titr" pitchFamily="2" charset="-78"/>
              </a:rPr>
              <a:t>- قرآن مي فرمايد : كساني كه در راه خدا شهيد مي شوند گمان نبريد مرده اند بلكه زندگاني هستند نزد خدا كه به آنها روزي داده مي شود </a:t>
            </a:r>
            <a:r>
              <a:rPr lang="fa-IR" sz="1800" b="0" dirty="0" smtClean="0">
                <a:solidFill>
                  <a:srgbClr val="7030A0"/>
                </a:solidFill>
                <a:effectLst/>
                <a:cs typeface="B Titr" pitchFamily="2" charset="-78"/>
              </a:rPr>
              <a:t>(1)</a:t>
            </a:r>
            <a:r>
              <a:rPr lang="fa-IR" sz="2400" b="0" dirty="0" smtClean="0">
                <a:solidFill>
                  <a:srgbClr val="7030A0"/>
                </a:solidFill>
                <a:effectLst/>
                <a:cs typeface="B Titr" pitchFamily="2" charset="-78"/>
              </a:rPr>
              <a:t> </a:t>
            </a:r>
            <a:r>
              <a:rPr lang="en-US" sz="2400" b="0" dirty="0" smtClean="0">
                <a:solidFill>
                  <a:srgbClr val="7030A0"/>
                </a:solidFill>
                <a:effectLst/>
                <a:cs typeface="B Titr" pitchFamily="2" charset="-78"/>
              </a:rPr>
              <a:t/>
            </a:r>
            <a:br>
              <a:rPr lang="en-US" sz="2400" b="0" dirty="0" smtClean="0">
                <a:solidFill>
                  <a:srgbClr val="7030A0"/>
                </a:solidFill>
                <a:effectLst/>
                <a:cs typeface="B Titr" pitchFamily="2" charset="-78"/>
              </a:rPr>
            </a:br>
            <a:r>
              <a:rPr lang="fa-IR" sz="2400" b="0" dirty="0" smtClean="0">
                <a:solidFill>
                  <a:srgbClr val="7030A0"/>
                </a:solidFill>
                <a:effectLst/>
                <a:cs typeface="B Titr" pitchFamily="2" charset="-78"/>
              </a:rPr>
              <a:t>2- دربعضي روايات آمده :به احترام شب و روز جمعه كه ايام شريفي است هرگاه كسي درآن شب و روز از دنيا برود مورد لطف خدا قرار گرفته و عذاب قبر از او برداشته مي شود</a:t>
            </a:r>
            <a:r>
              <a:rPr lang="fa-IR" sz="1800" b="0" dirty="0" smtClean="0">
                <a:solidFill>
                  <a:srgbClr val="7030A0"/>
                </a:solidFill>
                <a:effectLst/>
                <a:cs typeface="B Titr" pitchFamily="2" charset="-78"/>
              </a:rPr>
              <a:t>(2)</a:t>
            </a:r>
            <a:r>
              <a:rPr lang="en-US" sz="2400" b="0" dirty="0" smtClean="0">
                <a:solidFill>
                  <a:srgbClr val="7030A0"/>
                </a:solidFill>
                <a:effectLst/>
                <a:cs typeface="B Titr" pitchFamily="2" charset="-78"/>
              </a:rPr>
              <a:t/>
            </a:r>
            <a:br>
              <a:rPr lang="en-US" sz="2400" b="0" dirty="0" smtClean="0">
                <a:solidFill>
                  <a:srgbClr val="7030A0"/>
                </a:solidFill>
                <a:effectLst/>
                <a:cs typeface="B Titr" pitchFamily="2" charset="-78"/>
              </a:rPr>
            </a:br>
            <a:r>
              <a:rPr lang="fa-IR" sz="2400" b="0" dirty="0" smtClean="0">
                <a:solidFill>
                  <a:srgbClr val="7030A0"/>
                </a:solidFill>
                <a:effectLst/>
                <a:cs typeface="B Titr" pitchFamily="2" charset="-78"/>
              </a:rPr>
              <a:t>3- امام باقر(ع) فرمودند: هركه در نمازش ركوع را درست انجام داده و عجله نكند(ركوعش طولاني شود)و توجه قلبي داشته باشد خداوند او را از وحشت قبر دور مي دارد</a:t>
            </a:r>
            <a:r>
              <a:rPr lang="fa-IR" sz="1800" b="0" dirty="0" smtClean="0">
                <a:solidFill>
                  <a:srgbClr val="7030A0"/>
                </a:solidFill>
                <a:effectLst/>
                <a:cs typeface="B Titr" pitchFamily="2" charset="-78"/>
              </a:rPr>
              <a:t>(3)</a:t>
            </a:r>
            <a:r>
              <a:rPr lang="en-US" sz="2400" dirty="0" smtClean="0"/>
              <a:t/>
            </a:r>
            <a:br>
              <a:rPr lang="en-US" sz="2400" dirty="0" smtClean="0"/>
            </a:br>
            <a:r>
              <a:rPr lang="fa-IR" sz="1400" dirty="0" smtClean="0">
                <a:cs typeface="B Titr" pitchFamily="2" charset="-78"/>
              </a:rPr>
              <a:t>(1) سوره آل عمران،آیه 169   (2) بحار،ج 6 ،ص 230   (3) بحار،ج 6 ،ص 244 </a:t>
            </a:r>
            <a:r>
              <a:rPr lang="en-US" sz="1400" dirty="0" smtClean="0">
                <a:solidFill>
                  <a:schemeClr val="accent5">
                    <a:lumMod val="75000"/>
                  </a:schemeClr>
                </a:solidFill>
                <a:cs typeface="B Titr" pitchFamily="2" charset="-78"/>
              </a:rPr>
              <a:t/>
            </a:r>
            <a:br>
              <a:rPr lang="en-US" sz="1400" dirty="0" smtClean="0">
                <a:solidFill>
                  <a:schemeClr val="accent5">
                    <a:lumMod val="75000"/>
                  </a:schemeClr>
                </a:solidFill>
                <a:cs typeface="B Titr" pitchFamily="2" charset="-78"/>
              </a:rPr>
            </a:br>
            <a:r>
              <a:rPr lang="en-US" sz="2400" dirty="0" smtClean="0">
                <a:cs typeface="B Titr" pitchFamily="2" charset="-78"/>
              </a:rPr>
              <a:t/>
            </a:r>
            <a:br>
              <a:rPr lang="en-US" sz="2400" dirty="0" smtClean="0">
                <a:cs typeface="B Titr" pitchFamily="2" charset="-78"/>
              </a:rPr>
            </a:br>
            <a:r>
              <a:rPr lang="en-US" sz="2400" dirty="0" smtClean="0">
                <a:cs typeface="B Titr" pitchFamily="2" charset="-78"/>
              </a:rPr>
              <a:t/>
            </a:r>
            <a:br>
              <a:rPr lang="en-US" sz="2400" dirty="0" smtClean="0">
                <a:cs typeface="B Titr" pitchFamily="2" charset="-78"/>
              </a:rPr>
            </a:b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en-US" sz="2800" dirty="0" smtClean="0">
                <a:solidFill>
                  <a:schemeClr val="accent3">
                    <a:lumMod val="75000"/>
                  </a:schemeClr>
                </a:solidFill>
                <a:cs typeface="B Jadid" pitchFamily="2" charset="-78"/>
              </a:rPr>
              <a:t/>
            </a:r>
            <a:br>
              <a:rPr lang="en-US" sz="2800" dirty="0" smtClean="0">
                <a:solidFill>
                  <a:schemeClr val="accent3">
                    <a:lumMod val="75000"/>
                  </a:schemeClr>
                </a:solidFill>
                <a:cs typeface="B Jadid" pitchFamily="2" charset="-78"/>
              </a:rPr>
            </a:br>
            <a:r>
              <a:rPr lang="fa-IR" sz="2800" dirty="0" smtClean="0">
                <a:solidFill>
                  <a:srgbClr val="7030A0"/>
                </a:solidFill>
                <a:effectLst/>
                <a:cs typeface="2  Titr" pitchFamily="2" charset="-78"/>
              </a:rPr>
              <a:t>پيامبر(ص):محبت وعلاقه به من واهل بيتم درهفت جاي بسيار هولناك نجات بخش است</a:t>
            </a:r>
            <a:r>
              <a:rPr lang="fa-IR" sz="2000" dirty="0" smtClean="0">
                <a:solidFill>
                  <a:srgbClr val="7030A0"/>
                </a:solidFill>
                <a:effectLst/>
                <a:cs typeface="2  Titr" pitchFamily="2" charset="-78"/>
              </a:rPr>
              <a:t>(1)</a:t>
            </a:r>
            <a:r>
              <a:rPr lang="en-US" sz="2400" dirty="0" smtClean="0"/>
              <a:t/>
            </a:r>
            <a:br>
              <a:rPr lang="en-US" sz="2400" dirty="0" smtClean="0"/>
            </a:br>
            <a:r>
              <a:rPr lang="fa-IR" sz="2400" dirty="0" smtClean="0">
                <a:solidFill>
                  <a:schemeClr val="bg2">
                    <a:lumMod val="25000"/>
                  </a:schemeClr>
                </a:solidFill>
                <a:cs typeface="B Titr" pitchFamily="2" charset="-78"/>
              </a:rPr>
              <a:t>الف) هنگام مرگ و حضور فرشته مأمور قبض روح</a:t>
            </a:r>
            <a:r>
              <a:rPr lang="en-US" sz="2400" dirty="0" smtClean="0">
                <a:solidFill>
                  <a:schemeClr val="bg2">
                    <a:lumMod val="25000"/>
                  </a:schemeClr>
                </a:solidFill>
                <a:cs typeface="B Titr" pitchFamily="2" charset="-78"/>
              </a:rPr>
              <a:t/>
            </a:r>
            <a:br>
              <a:rPr lang="en-US" sz="2400" dirty="0" smtClean="0">
                <a:solidFill>
                  <a:schemeClr val="bg2">
                    <a:lumMod val="25000"/>
                  </a:schemeClr>
                </a:solidFill>
                <a:cs typeface="B Titr" pitchFamily="2" charset="-78"/>
              </a:rPr>
            </a:br>
            <a:r>
              <a:rPr lang="fa-IR" sz="2400" dirty="0" smtClean="0">
                <a:solidFill>
                  <a:schemeClr val="bg2">
                    <a:lumMod val="25000"/>
                  </a:schemeClr>
                </a:solidFill>
                <a:cs typeface="B Titr" pitchFamily="2" charset="-78"/>
              </a:rPr>
              <a:t>ب) در قبر و هنگام بازجوئي در برابر فرشتگان مسئول برزخ</a:t>
            </a:r>
            <a:r>
              <a:rPr lang="en-US" sz="2400" dirty="0" smtClean="0">
                <a:solidFill>
                  <a:schemeClr val="bg2">
                    <a:lumMod val="25000"/>
                  </a:schemeClr>
                </a:solidFill>
                <a:cs typeface="B Titr" pitchFamily="2" charset="-78"/>
              </a:rPr>
              <a:t/>
            </a:r>
            <a:br>
              <a:rPr lang="en-US" sz="2400" dirty="0" smtClean="0">
                <a:solidFill>
                  <a:schemeClr val="bg2">
                    <a:lumMod val="25000"/>
                  </a:schemeClr>
                </a:solidFill>
                <a:cs typeface="B Titr" pitchFamily="2" charset="-78"/>
              </a:rPr>
            </a:br>
            <a:r>
              <a:rPr lang="fa-IR" sz="2400" dirty="0" smtClean="0">
                <a:solidFill>
                  <a:schemeClr val="bg2">
                    <a:lumMod val="25000"/>
                  </a:schemeClr>
                </a:solidFill>
                <a:cs typeface="B Titr" pitchFamily="2" charset="-78"/>
              </a:rPr>
              <a:t>ج) هنگام زنده شدن مردگان در قيامت</a:t>
            </a:r>
            <a:r>
              <a:rPr lang="en-US" sz="2400" dirty="0" smtClean="0">
                <a:solidFill>
                  <a:schemeClr val="bg2">
                    <a:lumMod val="25000"/>
                  </a:schemeClr>
                </a:solidFill>
                <a:cs typeface="B Titr" pitchFamily="2" charset="-78"/>
              </a:rPr>
              <a:t/>
            </a:r>
            <a:br>
              <a:rPr lang="en-US" sz="2400" dirty="0" smtClean="0">
                <a:solidFill>
                  <a:schemeClr val="bg2">
                    <a:lumMod val="25000"/>
                  </a:schemeClr>
                </a:solidFill>
                <a:cs typeface="B Titr" pitchFamily="2" charset="-78"/>
              </a:rPr>
            </a:br>
            <a:r>
              <a:rPr lang="fa-IR" sz="2400" dirty="0" smtClean="0">
                <a:solidFill>
                  <a:schemeClr val="bg2">
                    <a:lumMod val="25000"/>
                  </a:schemeClr>
                </a:solidFill>
                <a:cs typeface="B Titr" pitchFamily="2" charset="-78"/>
              </a:rPr>
              <a:t>د) هنگام بازشدن كتاب عمل در برابر انسان در قيامت</a:t>
            </a:r>
            <a:r>
              <a:rPr lang="fa-IR" sz="1100" dirty="0" smtClean="0">
                <a:solidFill>
                  <a:schemeClr val="bg2">
                    <a:lumMod val="25000"/>
                  </a:schemeClr>
                </a:solidFill>
                <a:cs typeface="B Titr" pitchFamily="2" charset="-78"/>
              </a:rPr>
              <a:t>(زماني كه نامه عمل هر شخصي بدستش بدهند) </a:t>
            </a:r>
            <a:r>
              <a:rPr lang="en-US" sz="2400" dirty="0" smtClean="0">
                <a:solidFill>
                  <a:schemeClr val="bg2">
                    <a:lumMod val="25000"/>
                  </a:schemeClr>
                </a:solidFill>
                <a:cs typeface="B Titr" pitchFamily="2" charset="-78"/>
              </a:rPr>
              <a:t/>
            </a:r>
            <a:br>
              <a:rPr lang="en-US" sz="2400" dirty="0" smtClean="0">
                <a:solidFill>
                  <a:schemeClr val="bg2">
                    <a:lumMod val="25000"/>
                  </a:schemeClr>
                </a:solidFill>
                <a:cs typeface="B Titr" pitchFamily="2" charset="-78"/>
              </a:rPr>
            </a:br>
            <a:r>
              <a:rPr lang="fa-IR" sz="2400" dirty="0" smtClean="0">
                <a:solidFill>
                  <a:schemeClr val="bg2">
                    <a:lumMod val="25000"/>
                  </a:schemeClr>
                </a:solidFill>
                <a:cs typeface="B Titr" pitchFamily="2" charset="-78"/>
              </a:rPr>
              <a:t>ه) هنگام حساب و حضور در دادگاه الهي </a:t>
            </a:r>
            <a:r>
              <a:rPr lang="en-US" sz="2400" dirty="0" smtClean="0">
                <a:solidFill>
                  <a:schemeClr val="bg2">
                    <a:lumMod val="25000"/>
                  </a:schemeClr>
                </a:solidFill>
                <a:cs typeface="B Titr" pitchFamily="2" charset="-78"/>
              </a:rPr>
              <a:t/>
            </a:r>
            <a:br>
              <a:rPr lang="en-US" sz="2400" dirty="0" smtClean="0">
                <a:solidFill>
                  <a:schemeClr val="bg2">
                    <a:lumMod val="25000"/>
                  </a:schemeClr>
                </a:solidFill>
                <a:cs typeface="B Titr" pitchFamily="2" charset="-78"/>
              </a:rPr>
            </a:br>
            <a:r>
              <a:rPr lang="fa-IR" sz="2400" dirty="0" smtClean="0">
                <a:solidFill>
                  <a:schemeClr val="bg2">
                    <a:lumMod val="25000"/>
                  </a:schemeClr>
                </a:solidFill>
                <a:cs typeface="B Titr" pitchFamily="2" charset="-78"/>
              </a:rPr>
              <a:t>و) هنگام سنجش افكار و اعمالش با معيار حق و الگوهايي كه در آن روز است</a:t>
            </a:r>
            <a:r>
              <a:rPr lang="en-US" sz="2400" dirty="0" smtClean="0">
                <a:solidFill>
                  <a:schemeClr val="bg2">
                    <a:lumMod val="25000"/>
                  </a:schemeClr>
                </a:solidFill>
                <a:cs typeface="B Titr" pitchFamily="2" charset="-78"/>
              </a:rPr>
              <a:t/>
            </a:r>
            <a:br>
              <a:rPr lang="en-US" sz="2400" dirty="0" smtClean="0">
                <a:solidFill>
                  <a:schemeClr val="bg2">
                    <a:lumMod val="25000"/>
                  </a:schemeClr>
                </a:solidFill>
                <a:cs typeface="B Titr" pitchFamily="2" charset="-78"/>
              </a:rPr>
            </a:br>
            <a:r>
              <a:rPr lang="fa-IR" sz="2400" dirty="0" smtClean="0">
                <a:solidFill>
                  <a:schemeClr val="bg2">
                    <a:lumMod val="25000"/>
                  </a:schemeClr>
                </a:solidFill>
                <a:cs typeface="B Titr" pitchFamily="2" charset="-78"/>
              </a:rPr>
              <a:t>ز) هنگام عبور از پل صراط و پلي كه برروي دوزخ نهاده شده است</a:t>
            </a:r>
            <a:r>
              <a:rPr lang="en-US" sz="2400" dirty="0" smtClean="0"/>
              <a:t/>
            </a:r>
            <a:br>
              <a:rPr lang="en-US" sz="2400" dirty="0" smtClean="0"/>
            </a:br>
            <a:r>
              <a:rPr lang="fa-IR" sz="1400" dirty="0" smtClean="0">
                <a:cs typeface="B Titr" pitchFamily="2" charset="-78"/>
              </a:rPr>
              <a:t>(1) بحار،ج 7 ف ص 248 </a:t>
            </a:r>
            <a:r>
              <a:rPr lang="en-US" sz="2400" dirty="0" smtClean="0">
                <a:solidFill>
                  <a:schemeClr val="accent5">
                    <a:lumMod val="75000"/>
                  </a:schemeClr>
                </a:solidFill>
              </a:rPr>
              <a:t/>
            </a:r>
            <a:br>
              <a:rPr lang="en-US" sz="2400" dirty="0" smtClean="0">
                <a:solidFill>
                  <a:schemeClr val="accent5">
                    <a:lumMod val="75000"/>
                  </a:schemeClr>
                </a:solidFill>
              </a:rPr>
            </a:br>
            <a:r>
              <a:rPr lang="en-US" sz="2400" dirty="0" smtClean="0">
                <a:cs typeface="B Titr" pitchFamily="2" charset="-78"/>
              </a:rPr>
              <a:t/>
            </a:r>
            <a:br>
              <a:rPr lang="en-US" sz="2400" dirty="0" smtClean="0">
                <a:cs typeface="B Titr" pitchFamily="2" charset="-78"/>
              </a:rPr>
            </a:br>
            <a:r>
              <a:rPr lang="en-US" sz="2400" dirty="0" smtClean="0">
                <a:cs typeface="B Titr" pitchFamily="2" charset="-78"/>
              </a:rPr>
              <a:t/>
            </a:r>
            <a:br>
              <a:rPr lang="en-US" sz="2400" dirty="0" smtClean="0">
                <a:cs typeface="B Titr" pitchFamily="2" charset="-78"/>
              </a:rPr>
            </a:b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en-US" sz="2400" dirty="0">
                <a:cs typeface="B Titr" pitchFamily="2" charset="-78"/>
              </a:rPr>
              <a:t/>
            </a:r>
            <a:br>
              <a:rPr lang="en-US" sz="2400" dirty="0">
                <a:cs typeface="B Titr" pitchFamily="2" charset="-78"/>
              </a:rPr>
            </a:br>
            <a:r>
              <a:rPr lang="fa-IR" sz="2800" dirty="0" smtClean="0">
                <a:solidFill>
                  <a:srgbClr val="7030A0"/>
                </a:solidFill>
                <a:cs typeface="B Jadid" pitchFamily="2" charset="-78"/>
              </a:rPr>
              <a:t> </a:t>
            </a:r>
            <a:r>
              <a:rPr lang="en-US" sz="2400" dirty="0" smtClean="0"/>
              <a:t/>
            </a:r>
            <a:br>
              <a:rPr lang="en-US" sz="2400" dirty="0" smtClean="0"/>
            </a:br>
            <a:r>
              <a:rPr lang="fa-IR" sz="2800" dirty="0" smtClean="0">
                <a:solidFill>
                  <a:srgbClr val="7030A0"/>
                </a:solidFill>
                <a:cs typeface="B Jadid" pitchFamily="2" charset="-78"/>
              </a:rPr>
              <a:t>پيامبر(ص) فرمودند: سه گروه از زنان عذاب قبر ندارند: </a:t>
            </a:r>
            <a:br>
              <a:rPr lang="fa-IR" sz="2800" dirty="0" smtClean="0">
                <a:solidFill>
                  <a:srgbClr val="7030A0"/>
                </a:solidFill>
                <a:cs typeface="B Jadid" pitchFamily="2" charset="-78"/>
              </a:rPr>
            </a:br>
            <a:r>
              <a:rPr lang="en-US" sz="1400" dirty="0" smtClean="0">
                <a:solidFill>
                  <a:srgbClr val="7030A0"/>
                </a:solidFill>
                <a:cs typeface="B Jadid" pitchFamily="2" charset="-78"/>
              </a:rPr>
              <a:t/>
            </a:r>
            <a:br>
              <a:rPr lang="en-US" sz="1400" dirty="0" smtClean="0">
                <a:solidFill>
                  <a:srgbClr val="7030A0"/>
                </a:solidFill>
                <a:cs typeface="B Jadid" pitchFamily="2" charset="-78"/>
              </a:rPr>
            </a:br>
            <a:r>
              <a:rPr lang="fa-IR" sz="2400" dirty="0" smtClean="0">
                <a:solidFill>
                  <a:schemeClr val="accent4">
                    <a:lumMod val="75000"/>
                  </a:schemeClr>
                </a:solidFill>
                <a:cs typeface="B Titr" pitchFamily="2" charset="-78"/>
              </a:rPr>
              <a:t>1) زني كه با فقر و تنگ دستي شوهر خود بسازد</a:t>
            </a:r>
            <a:r>
              <a:rPr lang="en-US" sz="2400" dirty="0" smtClean="0">
                <a:solidFill>
                  <a:schemeClr val="accent4">
                    <a:lumMod val="75000"/>
                  </a:schemeClr>
                </a:solidFill>
                <a:cs typeface="B Titr" pitchFamily="2" charset="-78"/>
              </a:rPr>
              <a:t/>
            </a:r>
            <a:br>
              <a:rPr lang="en-US" sz="2400" dirty="0" smtClean="0">
                <a:solidFill>
                  <a:schemeClr val="accent4">
                    <a:lumMod val="75000"/>
                  </a:schemeClr>
                </a:solidFill>
                <a:cs typeface="B Titr" pitchFamily="2" charset="-78"/>
              </a:rPr>
            </a:br>
            <a:r>
              <a:rPr lang="fa-IR" sz="2400" dirty="0" smtClean="0">
                <a:solidFill>
                  <a:schemeClr val="accent4">
                    <a:lumMod val="75000"/>
                  </a:schemeClr>
                </a:solidFill>
                <a:cs typeface="B Titr" pitchFamily="2" charset="-78"/>
              </a:rPr>
              <a:t>2) زني كه بداخلاقي شوهر صبرو بردباري خود را از دست ندهد</a:t>
            </a:r>
            <a:r>
              <a:rPr lang="fa-IR" sz="2000" dirty="0" smtClean="0">
                <a:solidFill>
                  <a:schemeClr val="accent4">
                    <a:lumMod val="75000"/>
                  </a:schemeClr>
                </a:solidFill>
                <a:cs typeface="B Homa" pitchFamily="2" charset="-78"/>
              </a:rPr>
              <a:t>(البته معناي اين جمله آزاد بودن مرد در بداخلاقي نيست، زيرا در روايات ديگري تهديداتي براي چنين مردان بداخلاقي به چشم مي خورد)</a:t>
            </a:r>
            <a:r>
              <a:rPr lang="en-US" sz="2400" dirty="0" smtClean="0">
                <a:solidFill>
                  <a:schemeClr val="accent4">
                    <a:lumMod val="75000"/>
                  </a:schemeClr>
                </a:solidFill>
                <a:cs typeface="B Titr" pitchFamily="2" charset="-78"/>
              </a:rPr>
              <a:t/>
            </a:r>
            <a:br>
              <a:rPr lang="en-US" sz="2400" dirty="0" smtClean="0">
                <a:solidFill>
                  <a:schemeClr val="accent4">
                    <a:lumMod val="75000"/>
                  </a:schemeClr>
                </a:solidFill>
                <a:cs typeface="B Titr" pitchFamily="2" charset="-78"/>
              </a:rPr>
            </a:br>
            <a:r>
              <a:rPr lang="fa-IR" sz="2400" dirty="0" smtClean="0">
                <a:solidFill>
                  <a:schemeClr val="accent4">
                    <a:lumMod val="75000"/>
                  </a:schemeClr>
                </a:solidFill>
                <a:cs typeface="B Titr" pitchFamily="2" charset="-78"/>
              </a:rPr>
              <a:t>3) زني كه مهريه خود را به شوهر ببخشد</a:t>
            </a:r>
            <a:r>
              <a:rPr lang="fa-IR" sz="2000" dirty="0" smtClean="0">
                <a:solidFill>
                  <a:schemeClr val="accent4">
                    <a:lumMod val="75000"/>
                  </a:schemeClr>
                </a:solidFill>
                <a:cs typeface="B Homa" pitchFamily="2" charset="-78"/>
              </a:rPr>
              <a:t>( بدينوسيله باري از دوشش برداشته و يا امكاناتي برايش تهيه كند) </a:t>
            </a:r>
            <a:r>
              <a:rPr lang="fa-IR" sz="1050" dirty="0" smtClean="0">
                <a:solidFill>
                  <a:schemeClr val="accent4">
                    <a:lumMod val="75000"/>
                  </a:schemeClr>
                </a:solidFill>
                <a:cs typeface="B Titr" pitchFamily="2" charset="-78"/>
              </a:rPr>
              <a:t>(1)</a:t>
            </a:r>
            <a:r>
              <a:rPr lang="fa-IR" sz="1200" dirty="0" smtClean="0">
                <a:solidFill>
                  <a:schemeClr val="accent4">
                    <a:lumMod val="75000"/>
                  </a:schemeClr>
                </a:solidFill>
                <a:cs typeface="B Titr" pitchFamily="2" charset="-78"/>
              </a:rPr>
              <a:t> </a:t>
            </a:r>
            <a:br>
              <a:rPr lang="fa-IR" sz="1200" dirty="0" smtClean="0">
                <a:solidFill>
                  <a:schemeClr val="accent4">
                    <a:lumMod val="75000"/>
                  </a:schemeClr>
                </a:solidFill>
                <a:cs typeface="B Titr" pitchFamily="2" charset="-78"/>
              </a:rPr>
            </a:br>
            <a:r>
              <a:rPr lang="en-US" sz="2400" dirty="0" smtClean="0">
                <a:solidFill>
                  <a:schemeClr val="accent4">
                    <a:lumMod val="75000"/>
                  </a:schemeClr>
                </a:solidFill>
                <a:cs typeface="B Titr" pitchFamily="2" charset="-78"/>
              </a:rPr>
              <a:t/>
            </a:r>
            <a:br>
              <a:rPr lang="en-US" sz="2400" dirty="0" smtClean="0">
                <a:solidFill>
                  <a:schemeClr val="accent4">
                    <a:lumMod val="75000"/>
                  </a:schemeClr>
                </a:solidFill>
                <a:cs typeface="B Titr" pitchFamily="2" charset="-78"/>
              </a:rPr>
            </a:br>
            <a:r>
              <a:rPr lang="fa-IR" sz="1400" dirty="0" smtClean="0">
                <a:solidFill>
                  <a:schemeClr val="tx1">
                    <a:lumMod val="75000"/>
                    <a:lumOff val="25000"/>
                  </a:schemeClr>
                </a:solidFill>
                <a:cs typeface="B Titr" pitchFamily="2" charset="-78"/>
              </a:rPr>
              <a:t>(1) مواعظ العددیه ، ص 75 </a:t>
            </a:r>
            <a:r>
              <a:rPr lang="en-US" sz="2400" dirty="0" smtClean="0">
                <a:solidFill>
                  <a:schemeClr val="accent4">
                    <a:lumMod val="75000"/>
                  </a:schemeClr>
                </a:solidFill>
                <a:cs typeface="B Titr" pitchFamily="2" charset="-78"/>
              </a:rPr>
              <a:t/>
            </a:r>
            <a:br>
              <a:rPr lang="en-US" sz="2400" dirty="0" smtClean="0">
                <a:solidFill>
                  <a:schemeClr val="accent4">
                    <a:lumMod val="75000"/>
                  </a:schemeClr>
                </a:solidFill>
                <a:cs typeface="B Titr" pitchFamily="2" charset="-78"/>
              </a:rPr>
            </a:br>
            <a:r>
              <a:rPr lang="en-US" sz="2400" dirty="0" smtClean="0">
                <a:cs typeface="B Titr" pitchFamily="2" charset="-78"/>
              </a:rPr>
              <a:t/>
            </a:r>
            <a:br>
              <a:rPr lang="en-US" sz="2400" dirty="0" smtClean="0">
                <a:cs typeface="B Titr" pitchFamily="2" charset="-78"/>
              </a:rPr>
            </a:br>
            <a:r>
              <a:rPr lang="en-US" sz="2400" dirty="0" smtClean="0">
                <a:cs typeface="B Titr" pitchFamily="2" charset="-78"/>
              </a:rPr>
              <a:t/>
            </a:r>
            <a:br>
              <a:rPr lang="en-US" sz="2400" dirty="0" smtClean="0">
                <a:cs typeface="B Titr" pitchFamily="2" charset="-78"/>
              </a:rPr>
            </a:b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ctr" rtl="1">
              <a:lnSpc>
                <a:spcPct val="150000"/>
              </a:lnSpc>
            </a:pPr>
            <a:r>
              <a:rPr lang="en-US" sz="2800" dirty="0" smtClean="0">
                <a:solidFill>
                  <a:srgbClr val="7030A0"/>
                </a:solidFill>
                <a:cs typeface="B Jadid" pitchFamily="2" charset="-78"/>
              </a:rPr>
              <a:t/>
            </a:r>
            <a:br>
              <a:rPr lang="en-US" sz="2800" dirty="0" smtClean="0">
                <a:solidFill>
                  <a:srgbClr val="7030A0"/>
                </a:solidFill>
                <a:cs typeface="B Jadid" pitchFamily="2" charset="-78"/>
              </a:rPr>
            </a:br>
            <a:r>
              <a:rPr lang="fa-IR" sz="2800" b="0" dirty="0" smtClean="0">
                <a:solidFill>
                  <a:srgbClr val="7030A0"/>
                </a:solidFill>
                <a:effectLst/>
                <a:cs typeface="B Jadid" pitchFamily="2" charset="-78"/>
              </a:rPr>
              <a:t>امام باقر(ع)فرمود</a:t>
            </a:r>
            <a:r>
              <a:rPr lang="fa-IR" sz="2400" dirty="0" smtClean="0">
                <a:solidFill>
                  <a:srgbClr val="7030A0"/>
                </a:solidFill>
              </a:rPr>
              <a:t>:</a:t>
            </a:r>
            <a:r>
              <a:rPr lang="fa-IR" sz="2400" dirty="0" smtClean="0">
                <a:solidFill>
                  <a:schemeClr val="accent6">
                    <a:lumMod val="75000"/>
                  </a:schemeClr>
                </a:solidFill>
                <a:cs typeface="B Titr" pitchFamily="2" charset="-78"/>
              </a:rPr>
              <a:t>يكي از پاداشهايي كه خداوند به زائر امام حسين(ع) مي دهد آنست كه از عذاب و فشارهاي قبر او را  نجات مي دهد</a:t>
            </a:r>
            <a:r>
              <a:rPr lang="fa-IR" sz="1800" dirty="0" smtClean="0">
                <a:solidFill>
                  <a:schemeClr val="accent6">
                    <a:lumMod val="75000"/>
                  </a:schemeClr>
                </a:solidFill>
                <a:cs typeface="B Titr" pitchFamily="2" charset="-78"/>
              </a:rPr>
              <a:t>(7)</a:t>
            </a:r>
            <a:r>
              <a:rPr lang="en-US" sz="2400" dirty="0" smtClean="0"/>
              <a:t/>
            </a:r>
            <a:br>
              <a:rPr lang="en-US" sz="2400" dirty="0" smtClean="0"/>
            </a:br>
            <a:r>
              <a:rPr lang="fa-IR" sz="2800" b="0" dirty="0" smtClean="0">
                <a:solidFill>
                  <a:srgbClr val="7030A0"/>
                </a:solidFill>
                <a:effectLst/>
                <a:cs typeface="B Jadid" pitchFamily="2" charset="-78"/>
              </a:rPr>
              <a:t>امام صادق فرمود(ع) :</a:t>
            </a:r>
            <a:r>
              <a:rPr lang="fa-IR" sz="2400" dirty="0" smtClean="0">
                <a:solidFill>
                  <a:schemeClr val="accent6">
                    <a:lumMod val="75000"/>
                  </a:schemeClr>
                </a:solidFill>
                <a:cs typeface="B Titr" pitchFamily="2" charset="-78"/>
              </a:rPr>
              <a:t>6 چیز در هیچ مومنی یافت نمیشود: سختگیری ، بی خیری ، حسادت ، لجبازی ، دروغگویی ، ستمگری. </a:t>
            </a:r>
            <a:r>
              <a:rPr lang="fa-IR" sz="1800" dirty="0" smtClean="0">
                <a:solidFill>
                  <a:schemeClr val="accent6">
                    <a:lumMod val="75000"/>
                  </a:schemeClr>
                </a:solidFill>
                <a:cs typeface="B Titr" pitchFamily="2" charset="-78"/>
              </a:rPr>
              <a:t>(2)</a:t>
            </a:r>
            <a:r>
              <a:rPr lang="fa-IR" sz="2400" dirty="0" smtClean="0">
                <a:solidFill>
                  <a:schemeClr val="accent6">
                    <a:lumMod val="75000"/>
                  </a:schemeClr>
                </a:solidFill>
                <a:cs typeface="B Titr" pitchFamily="2" charset="-78"/>
              </a:rPr>
              <a:t> </a:t>
            </a:r>
            <a:br>
              <a:rPr lang="fa-IR" sz="2400" dirty="0" smtClean="0">
                <a:solidFill>
                  <a:schemeClr val="accent6">
                    <a:lumMod val="75000"/>
                  </a:schemeClr>
                </a:solidFill>
                <a:cs typeface="B Titr" pitchFamily="2" charset="-78"/>
              </a:rPr>
            </a:br>
            <a:r>
              <a:rPr lang="fa-IR" sz="2400" dirty="0" smtClean="0">
                <a:solidFill>
                  <a:schemeClr val="accent6">
                    <a:lumMod val="75000"/>
                  </a:schemeClr>
                </a:solidFill>
                <a:cs typeface="B Titr" pitchFamily="2" charset="-78"/>
              </a:rPr>
              <a:t/>
            </a:r>
            <a:br>
              <a:rPr lang="fa-IR" sz="2400" dirty="0" smtClean="0">
                <a:solidFill>
                  <a:schemeClr val="accent6">
                    <a:lumMod val="75000"/>
                  </a:schemeClr>
                </a:solidFill>
                <a:cs typeface="B Titr" pitchFamily="2" charset="-78"/>
              </a:rPr>
            </a:br>
            <a:r>
              <a:rPr lang="fa-IR" sz="1800" dirty="0" smtClean="0">
                <a:solidFill>
                  <a:schemeClr val="tx1">
                    <a:lumMod val="85000"/>
                    <a:lumOff val="15000"/>
                  </a:schemeClr>
                </a:solidFill>
                <a:cs typeface="B Titr" pitchFamily="2" charset="-78"/>
              </a:rPr>
              <a:t>(1) کامل الزیارات،ص 142      (2) ( تحف العقول،صفحه 594</a:t>
            </a:r>
            <a:r>
              <a:rPr lang="en-US" sz="2400" dirty="0" smtClean="0">
                <a:cs typeface="B Titr" pitchFamily="2" charset="-78"/>
              </a:rPr>
              <a:t/>
            </a:r>
            <a:br>
              <a:rPr lang="en-US" sz="2400" dirty="0" smtClean="0">
                <a:cs typeface="B Titr" pitchFamily="2" charset="-78"/>
              </a:rPr>
            </a:br>
            <a:r>
              <a:rPr lang="en-US" sz="2400" smtClean="0">
                <a:solidFill>
                  <a:srgbClr val="C00000"/>
                </a:solidFill>
                <a:cs typeface="B Titr" pitchFamily="2" charset="-78"/>
              </a:rPr>
              <a:t/>
            </a:r>
            <a:br>
              <a:rPr lang="en-US" sz="2400" smtClean="0">
                <a:solidFill>
                  <a:srgbClr val="C00000"/>
                </a:solidFill>
                <a:cs typeface="B Titr" pitchFamily="2" charset="-78"/>
              </a:rPr>
            </a:br>
            <a:r>
              <a:rPr lang="fa-IR" sz="2400" smtClean="0">
                <a:cs typeface="B Titr" pitchFamily="2" charset="-78"/>
              </a:rPr>
              <a:t>التماس </a:t>
            </a:r>
            <a:r>
              <a:rPr lang="fa-IR" sz="2400" dirty="0" smtClean="0">
                <a:cs typeface="B Titr" pitchFamily="2" charset="-78"/>
              </a:rPr>
              <a:t>دعا </a:t>
            </a:r>
            <a:r>
              <a:rPr lang="en-US" sz="2400" dirty="0" smtClean="0">
                <a:cs typeface="B Titr" pitchFamily="2" charset="-78"/>
              </a:rPr>
              <a:t/>
            </a:r>
            <a:br>
              <a:rPr lang="en-US" sz="2400" dirty="0" smtClean="0">
                <a:cs typeface="B Titr" pitchFamily="2" charset="-78"/>
              </a:rPr>
            </a:br>
            <a:r>
              <a:rPr lang="en-US" sz="2400" dirty="0" smtClean="0">
                <a:cs typeface="B Titr" pitchFamily="2" charset="-78"/>
              </a:rPr>
              <a:t/>
            </a:r>
            <a:br>
              <a:rPr lang="en-US" sz="2400" dirty="0" smtClean="0">
                <a:cs typeface="B Titr" pitchFamily="2" charset="-78"/>
              </a:rPr>
            </a:b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83254"/>
          </a:xfrm>
        </p:spPr>
        <p:txBody>
          <a:bodyPr>
            <a:noAutofit/>
          </a:bodyPr>
          <a:lstStyle/>
          <a:p>
            <a:pPr algn="r" rtl="1">
              <a:lnSpc>
                <a:spcPct val="200000"/>
              </a:lnSpc>
            </a:pPr>
            <a:r>
              <a:rPr lang="fa-IR" sz="2800" dirty="0">
                <a:solidFill>
                  <a:srgbClr val="7030A0"/>
                </a:solidFill>
                <a:cs typeface="B Titr" pitchFamily="2" charset="-78"/>
              </a:rPr>
              <a:t>* قرآن درباره  برزخ :</a:t>
            </a:r>
            <a:r>
              <a:rPr lang="en-US" sz="2800" dirty="0">
                <a:cs typeface="B Titr" pitchFamily="2" charset="-78"/>
              </a:rPr>
              <a:t/>
            </a:r>
            <a:br>
              <a:rPr lang="en-US" sz="2800" dirty="0">
                <a:cs typeface="B Titr" pitchFamily="2" charset="-78"/>
              </a:rPr>
            </a:br>
            <a:r>
              <a:rPr lang="fa-IR" sz="2400" dirty="0">
                <a:solidFill>
                  <a:srgbClr val="00B050"/>
                </a:solidFill>
                <a:cs typeface="B Titr" pitchFamily="2" charset="-78"/>
              </a:rPr>
              <a:t>قرآن دراين باره مي فرمايد: (</a:t>
            </a:r>
            <a:r>
              <a:rPr lang="fa-IR" sz="2400" b="1" dirty="0">
                <a:solidFill>
                  <a:schemeClr val="accent3">
                    <a:lumMod val="50000"/>
                  </a:schemeClr>
                </a:solidFill>
                <a:cs typeface="B Titr" pitchFamily="2" charset="-78"/>
              </a:rPr>
              <a:t>وَ مِن وَرائِهِم بَرزَخٌ اِلي يَومِ يُبعَثُونَ</a:t>
            </a:r>
            <a:r>
              <a:rPr lang="fa-IR" sz="2400" dirty="0">
                <a:solidFill>
                  <a:srgbClr val="00B050"/>
                </a:solidFill>
                <a:cs typeface="B Titr" pitchFamily="2" charset="-78"/>
              </a:rPr>
              <a:t>)</a:t>
            </a:r>
            <a:r>
              <a:rPr lang="fa-IR" sz="2400" u="sng" dirty="0">
                <a:solidFill>
                  <a:srgbClr val="00B050"/>
                </a:solidFill>
                <a:cs typeface="B Titr" pitchFamily="2" charset="-78"/>
              </a:rPr>
              <a:t>(1)</a:t>
            </a:r>
            <a:r>
              <a:rPr lang="en-US" sz="2400" dirty="0">
                <a:solidFill>
                  <a:srgbClr val="00B050"/>
                </a:solidFill>
                <a:cs typeface="B Titr" pitchFamily="2" charset="-78"/>
              </a:rPr>
              <a:t/>
            </a:r>
            <a:br>
              <a:rPr lang="en-US" sz="2400" dirty="0">
                <a:solidFill>
                  <a:srgbClr val="00B050"/>
                </a:solidFill>
                <a:cs typeface="B Titr" pitchFamily="2" charset="-78"/>
              </a:rPr>
            </a:br>
            <a:r>
              <a:rPr lang="fa-IR" sz="2400" dirty="0">
                <a:solidFill>
                  <a:srgbClr val="00B050"/>
                </a:solidFill>
                <a:cs typeface="B Titr" pitchFamily="2" charset="-78"/>
              </a:rPr>
              <a:t>و از پي آنان تا روزي كه مبعوث شوند فاصله اي (برزخ) است.</a:t>
            </a:r>
            <a:r>
              <a:rPr lang="en-US" sz="2400" dirty="0">
                <a:solidFill>
                  <a:srgbClr val="00B050"/>
                </a:solidFill>
                <a:cs typeface="B Titr" pitchFamily="2" charset="-78"/>
              </a:rPr>
              <a:t/>
            </a:r>
            <a:br>
              <a:rPr lang="en-US" sz="2400" dirty="0">
                <a:solidFill>
                  <a:srgbClr val="00B050"/>
                </a:solidFill>
                <a:cs typeface="B Titr" pitchFamily="2" charset="-78"/>
              </a:rPr>
            </a:br>
            <a:r>
              <a:rPr lang="fa-IR" sz="2400" dirty="0">
                <a:solidFill>
                  <a:srgbClr val="00B050"/>
                </a:solidFill>
                <a:cs typeface="B Titr" pitchFamily="2" charset="-78"/>
              </a:rPr>
              <a:t>مراد از عالم برزخ، عالم قبر است، عالمي كه انسان در آن يك نوع زندگي خاصي تا قيامت دارد ما اين حقيقت را در آيات فراوان ديگر و همچنين روايات بسيار زيادي كه هم شيعه و هم سنّي نقل كرده اند مي بينيم.</a:t>
            </a:r>
            <a:r>
              <a:rPr lang="en-US" sz="2800" dirty="0">
                <a:cs typeface="B Titr" pitchFamily="2" charset="-78"/>
              </a:rPr>
              <a:t/>
            </a:r>
            <a:br>
              <a:rPr lang="en-US" sz="2800" dirty="0">
                <a:cs typeface="B Titr" pitchFamily="2" charset="-78"/>
              </a:rPr>
            </a:br>
            <a:r>
              <a:rPr lang="fa-IR" sz="2800" dirty="0" smtClean="0">
                <a:cs typeface="B Titr" pitchFamily="2" charset="-78"/>
              </a:rPr>
              <a:t> </a:t>
            </a:r>
            <a:r>
              <a:rPr lang="fa-IR" sz="1600" dirty="0" smtClean="0">
                <a:cs typeface="B Titr" pitchFamily="2" charset="-78"/>
              </a:rPr>
              <a:t>(1) سوره مومنین، آیه 100 </a:t>
            </a:r>
            <a:endParaRPr lang="en-US" sz="2800" dirty="0">
              <a:cs typeface="B Tit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fa-IR" sz="2400" dirty="0" smtClean="0">
                <a:solidFill>
                  <a:srgbClr val="7030A0"/>
                </a:solidFill>
                <a:cs typeface="B Jadid" pitchFamily="2" charset="-78"/>
              </a:rPr>
              <a:t>* </a:t>
            </a:r>
            <a:r>
              <a:rPr lang="fa-IR" sz="2400" dirty="0">
                <a:solidFill>
                  <a:srgbClr val="7030A0"/>
                </a:solidFill>
                <a:cs typeface="B Jadid" pitchFamily="2" charset="-78"/>
              </a:rPr>
              <a:t>برزخ چيست ؟ </a:t>
            </a:r>
            <a:r>
              <a:rPr lang="en-US" sz="2400" dirty="0"/>
              <a:t/>
            </a:r>
            <a:br>
              <a:rPr lang="en-US" sz="2400" dirty="0"/>
            </a:br>
            <a:r>
              <a:rPr lang="fa-IR" sz="2000" dirty="0">
                <a:solidFill>
                  <a:srgbClr val="0070C0"/>
                </a:solidFill>
                <a:cs typeface="B Titr" pitchFamily="2" charset="-78"/>
              </a:rPr>
              <a:t>دوراني است ميان زندگي دنيا و زندگي آخرت، دوراني كه براي نيكوكاران رهائي از قفس بدن است و براي گناهكاران بس وحشت زا و دلهره آور، امام صادق (ع) مي فرمايد: </a:t>
            </a:r>
            <a:r>
              <a:rPr lang="en-US" sz="2000" dirty="0">
                <a:solidFill>
                  <a:srgbClr val="0070C0"/>
                </a:solidFill>
                <a:cs typeface="B Titr" pitchFamily="2" charset="-78"/>
              </a:rPr>
              <a:t/>
            </a:r>
            <a:br>
              <a:rPr lang="en-US" sz="2000" dirty="0">
                <a:solidFill>
                  <a:srgbClr val="0070C0"/>
                </a:solidFill>
                <a:cs typeface="B Titr" pitchFamily="2" charset="-78"/>
              </a:rPr>
            </a:br>
            <a:r>
              <a:rPr lang="fa-IR" sz="2000" dirty="0">
                <a:solidFill>
                  <a:srgbClr val="0070C0"/>
                </a:solidFill>
                <a:cs typeface="B Titr" pitchFamily="2" charset="-78"/>
              </a:rPr>
              <a:t>(</a:t>
            </a:r>
            <a:r>
              <a:rPr lang="fa-IR" sz="2000" b="1" dirty="0">
                <a:solidFill>
                  <a:schemeClr val="accent3">
                    <a:lumMod val="75000"/>
                  </a:schemeClr>
                </a:solidFill>
                <a:cs typeface="B Titr" pitchFamily="2" charset="-78"/>
              </a:rPr>
              <a:t>وَاللهِ ما اَخافُ عَلَيكُم اِلا البرزَخَ وَ اَمّا اِذا صارَ الأمرُ اِلينا فَنَحنُ اَولي بِكُم</a:t>
            </a:r>
            <a:r>
              <a:rPr lang="fa-IR" sz="2000" b="1" dirty="0">
                <a:solidFill>
                  <a:srgbClr val="0070C0"/>
                </a:solidFill>
                <a:cs typeface="B Titr" pitchFamily="2" charset="-78"/>
              </a:rPr>
              <a:t>) </a:t>
            </a:r>
            <a:r>
              <a:rPr lang="fa-IR" sz="1800" b="0" dirty="0" smtClean="0">
                <a:solidFill>
                  <a:srgbClr val="0070C0"/>
                </a:solidFill>
                <a:cs typeface="B Titr" pitchFamily="2" charset="-78"/>
              </a:rPr>
              <a:t>(1)</a:t>
            </a:r>
            <a:r>
              <a:rPr lang="en-US" sz="1050" dirty="0">
                <a:solidFill>
                  <a:srgbClr val="0070C0"/>
                </a:solidFill>
                <a:cs typeface="B Titr" pitchFamily="2" charset="-78"/>
              </a:rPr>
              <a:t/>
            </a:r>
            <a:br>
              <a:rPr lang="en-US" sz="1050" dirty="0">
                <a:solidFill>
                  <a:srgbClr val="0070C0"/>
                </a:solidFill>
                <a:cs typeface="B Titr" pitchFamily="2" charset="-78"/>
              </a:rPr>
            </a:br>
            <a:r>
              <a:rPr lang="fa-IR" sz="2000" dirty="0">
                <a:solidFill>
                  <a:srgbClr val="0070C0"/>
                </a:solidFill>
                <a:cs typeface="B Titr" pitchFamily="2" charset="-78"/>
              </a:rPr>
              <a:t>يعني به خدا سوگند من جز از حوادث تلخ برزخ  ترس ديگري براي شما ندارم ، زيرا در قيامت ما به شما سزاوارتريم و در آن مرحله ما مي توانيم شما را مشمول شفاعت خودمان كنيم  </a:t>
            </a:r>
            <a:r>
              <a:rPr lang="en-US" sz="2000" dirty="0">
                <a:solidFill>
                  <a:srgbClr val="0070C0"/>
                </a:solidFill>
                <a:cs typeface="B Titr" pitchFamily="2" charset="-78"/>
              </a:rPr>
              <a:t/>
            </a:r>
            <a:br>
              <a:rPr lang="en-US" sz="2000" dirty="0">
                <a:solidFill>
                  <a:srgbClr val="0070C0"/>
                </a:solidFill>
                <a:cs typeface="B Titr" pitchFamily="2" charset="-78"/>
              </a:rPr>
            </a:br>
            <a:r>
              <a:rPr lang="fa-IR" sz="2000" dirty="0">
                <a:solidFill>
                  <a:srgbClr val="0070C0"/>
                </a:solidFill>
                <a:cs typeface="B Titr" pitchFamily="2" charset="-78"/>
              </a:rPr>
              <a:t>در قرآن آيات ديگري هم دلالت براوضاع عالم برزخ مي كند كه از جمله مي خوانيم: </a:t>
            </a:r>
            <a:r>
              <a:rPr lang="en-US" sz="1100" dirty="0">
                <a:solidFill>
                  <a:srgbClr val="0070C0"/>
                </a:solidFill>
                <a:cs typeface="B Titr" pitchFamily="2" charset="-78"/>
              </a:rPr>
              <a:t/>
            </a:r>
            <a:br>
              <a:rPr lang="en-US" sz="1100" dirty="0">
                <a:solidFill>
                  <a:srgbClr val="0070C0"/>
                </a:solidFill>
                <a:cs typeface="B Titr" pitchFamily="2" charset="-78"/>
              </a:rPr>
            </a:br>
            <a:r>
              <a:rPr lang="fa-IR" sz="2000" dirty="0">
                <a:solidFill>
                  <a:srgbClr val="0070C0"/>
                </a:solidFill>
                <a:cs typeface="B Titr" pitchFamily="2" charset="-78"/>
              </a:rPr>
              <a:t>(</a:t>
            </a:r>
            <a:r>
              <a:rPr lang="fa-IR" sz="2000" b="1" dirty="0">
                <a:solidFill>
                  <a:schemeClr val="accent3">
                    <a:lumMod val="75000"/>
                  </a:schemeClr>
                </a:solidFill>
                <a:cs typeface="B Titr" pitchFamily="2" charset="-78"/>
              </a:rPr>
              <a:t>النّارُ يُعرَضوُنَ علَيها غُدُوّاً وَ عَشِيّاً و يُومَ تَقُومُ السّاعهُ اَدخِلُوا آلَ فِرعونَ اَشدَّ العذابِ </a:t>
            </a:r>
            <a:r>
              <a:rPr lang="fa-IR" sz="2000" b="1" dirty="0">
                <a:solidFill>
                  <a:srgbClr val="0070C0"/>
                </a:solidFill>
                <a:cs typeface="B Titr" pitchFamily="2" charset="-78"/>
              </a:rPr>
              <a:t>) </a:t>
            </a:r>
            <a:r>
              <a:rPr lang="fa-IR" sz="1800" b="0" dirty="0" smtClean="0">
                <a:solidFill>
                  <a:srgbClr val="0070C0"/>
                </a:solidFill>
                <a:cs typeface="B Titr" pitchFamily="2" charset="-78"/>
              </a:rPr>
              <a:t>(2)‌  </a:t>
            </a:r>
            <a:r>
              <a:rPr lang="en-US" sz="1800" dirty="0"/>
              <a:t/>
            </a:r>
            <a:br>
              <a:rPr lang="en-US" sz="1800" dirty="0"/>
            </a:br>
            <a:r>
              <a:rPr lang="fa-IR" sz="2000" dirty="0">
                <a:solidFill>
                  <a:srgbClr val="0070C0"/>
                </a:solidFill>
                <a:cs typeface="B Titr" pitchFamily="2" charset="-78"/>
              </a:rPr>
              <a:t>يعني فرعونيان در هر بامداد و شامگاه برآتش عرضه مي شوند ( و اين سهميه برزخ آن طاغوتيان است و سهم قيامت آن جمله بعد است كه مي فرمايد ) و آنگاه كه قيامت برپا شود گفته مي شود كه اين فرعونيان را در شديد ترين عذاب داخل كنيد. </a:t>
            </a:r>
            <a:r>
              <a:rPr lang="fa-IR" sz="1800" dirty="0" smtClean="0">
                <a:solidFill>
                  <a:srgbClr val="0070C0"/>
                </a:solidFill>
                <a:cs typeface="B Titr" pitchFamily="2" charset="-78"/>
              </a:rPr>
              <a:t>(3)</a:t>
            </a:r>
            <a:r>
              <a:rPr lang="en-US" sz="2400" dirty="0">
                <a:cs typeface="B Titr" pitchFamily="2" charset="-78"/>
              </a:rPr>
              <a:t/>
            </a:r>
            <a:br>
              <a:rPr lang="en-US" sz="2400" dirty="0">
                <a:cs typeface="B Titr" pitchFamily="2" charset="-78"/>
              </a:rPr>
            </a:br>
            <a:r>
              <a:rPr lang="fa-IR" sz="2400" dirty="0" smtClean="0">
                <a:cs typeface="B Titr" pitchFamily="2" charset="-78"/>
              </a:rPr>
              <a:t> </a:t>
            </a:r>
            <a:r>
              <a:rPr lang="fa-IR" sz="1400" dirty="0" smtClean="0">
                <a:cs typeface="B Titr" pitchFamily="2" charset="-78"/>
              </a:rPr>
              <a:t>(1) تفسیر المیزان،ج 15،ص80 (2)سوره غافر،آیه 46  (</a:t>
            </a:r>
            <a:r>
              <a:rPr lang="fa-IR" sz="1400" dirty="0" smtClean="0">
                <a:solidFill>
                  <a:schemeClr val="tx1">
                    <a:lumMod val="75000"/>
                    <a:lumOff val="25000"/>
                  </a:schemeClr>
                </a:solidFill>
                <a:cs typeface="B Titr" pitchFamily="2" charset="-78"/>
              </a:rPr>
              <a:t>3)المیزان،ج</a:t>
            </a:r>
            <a:r>
              <a:rPr lang="fa-IR" sz="1400" dirty="0" smtClean="0">
                <a:cs typeface="B Titr" pitchFamily="2" charset="-78"/>
              </a:rPr>
              <a:t> 17 ،ص 508 </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fa-IR" sz="2800" dirty="0">
                <a:solidFill>
                  <a:srgbClr val="0070C0"/>
                </a:solidFill>
                <a:cs typeface="B Titr" pitchFamily="2" charset="-78"/>
              </a:rPr>
              <a:t>آياتي</a:t>
            </a:r>
            <a:r>
              <a:rPr lang="fa-IR" sz="2800" b="1" dirty="0">
                <a:solidFill>
                  <a:srgbClr val="0070C0"/>
                </a:solidFill>
                <a:cs typeface="B Titr" pitchFamily="2" charset="-78"/>
              </a:rPr>
              <a:t> كه درباره </a:t>
            </a:r>
            <a:r>
              <a:rPr lang="fa-IR" sz="2800" b="1" dirty="0">
                <a:solidFill>
                  <a:schemeClr val="accent2">
                    <a:lumMod val="75000"/>
                  </a:schemeClr>
                </a:solidFill>
                <a:cs typeface="B Titr" pitchFamily="2" charset="-78"/>
              </a:rPr>
              <a:t>شهداء</a:t>
            </a:r>
            <a:r>
              <a:rPr lang="fa-IR" sz="2800" b="1" dirty="0">
                <a:solidFill>
                  <a:srgbClr val="0070C0"/>
                </a:solidFill>
                <a:cs typeface="B Titr" pitchFamily="2" charset="-78"/>
              </a:rPr>
              <a:t> مي فرمايد </a:t>
            </a:r>
            <a:r>
              <a:rPr lang="fa-IR" sz="2800" b="1" dirty="0" smtClean="0">
                <a:solidFill>
                  <a:srgbClr val="0070C0"/>
                </a:solidFill>
                <a:cs typeface="B Titr" pitchFamily="2" charset="-78"/>
              </a:rPr>
              <a:t>:(گمان </a:t>
            </a:r>
            <a:r>
              <a:rPr lang="fa-IR" sz="2800" b="1" dirty="0">
                <a:solidFill>
                  <a:srgbClr val="0070C0"/>
                </a:solidFill>
                <a:cs typeface="B Titr" pitchFamily="2" charset="-78"/>
              </a:rPr>
              <a:t>نكنيد كساني كه در راه خدا كشته مي شوند مرده </a:t>
            </a:r>
            <a:r>
              <a:rPr lang="fa-IR" sz="2800" b="1" dirty="0" smtClean="0">
                <a:solidFill>
                  <a:srgbClr val="0070C0"/>
                </a:solidFill>
                <a:cs typeface="B Titr" pitchFamily="2" charset="-78"/>
              </a:rPr>
              <a:t>اند،بلكه </a:t>
            </a:r>
            <a:r>
              <a:rPr lang="fa-IR" sz="2800" b="1" dirty="0">
                <a:solidFill>
                  <a:srgbClr val="0070C0"/>
                </a:solidFill>
                <a:cs typeface="B Titr" pitchFamily="2" charset="-78"/>
              </a:rPr>
              <a:t>زنده هستند و شادي هم دارند و از نعمت ها بهره مند مي شوند ) دلالت بر زندگي بعد از مرگ دارد </a:t>
            </a:r>
            <a:r>
              <a:rPr lang="fa-IR" sz="2800" b="1" dirty="0" smtClean="0">
                <a:solidFill>
                  <a:srgbClr val="0070C0"/>
                </a:solidFill>
                <a:cs typeface="B Titr" pitchFamily="2" charset="-78"/>
              </a:rPr>
              <a:t>.</a:t>
            </a:r>
            <a:r>
              <a:rPr lang="fa-IR" sz="2000" b="1" dirty="0" smtClean="0">
                <a:solidFill>
                  <a:srgbClr val="0070C0"/>
                </a:solidFill>
                <a:cs typeface="B Titr" pitchFamily="2" charset="-78"/>
              </a:rPr>
              <a:t>(</a:t>
            </a:r>
            <a:r>
              <a:rPr lang="fa-IR" sz="2000" dirty="0" smtClean="0">
                <a:solidFill>
                  <a:srgbClr val="0070C0"/>
                </a:solidFill>
                <a:cs typeface="B Titr" pitchFamily="2" charset="-78"/>
              </a:rPr>
              <a:t>1</a:t>
            </a:r>
            <a:r>
              <a:rPr lang="fa-IR" sz="2000" b="1" dirty="0" smtClean="0">
                <a:solidFill>
                  <a:srgbClr val="0070C0"/>
                </a:solidFill>
                <a:cs typeface="B Titr" pitchFamily="2" charset="-78"/>
              </a:rPr>
              <a:t>)  </a:t>
            </a:r>
            <a:r>
              <a:rPr lang="en-US" sz="2800" b="1" dirty="0">
                <a:solidFill>
                  <a:srgbClr val="0070C0"/>
                </a:solidFill>
                <a:cs typeface="B Titr" pitchFamily="2" charset="-78"/>
              </a:rPr>
              <a:t/>
            </a:r>
            <a:br>
              <a:rPr lang="en-US" sz="2800" b="1" dirty="0">
                <a:solidFill>
                  <a:srgbClr val="0070C0"/>
                </a:solidFill>
                <a:cs typeface="B Titr" pitchFamily="2" charset="-78"/>
              </a:rPr>
            </a:br>
            <a:r>
              <a:rPr lang="fa-IR" sz="2800" b="1" dirty="0">
                <a:solidFill>
                  <a:srgbClr val="0070C0"/>
                </a:solidFill>
                <a:cs typeface="B Titr" pitchFamily="2" charset="-78"/>
              </a:rPr>
              <a:t>در روايات مي خوانيم كه گناهكاران همين كه عذاب برزخ را مشاهده مي كنند مي گويند : </a:t>
            </a:r>
            <a:r>
              <a:rPr lang="fa-IR" sz="2800" b="1" dirty="0" smtClean="0">
                <a:solidFill>
                  <a:srgbClr val="0070C0"/>
                </a:solidFill>
                <a:cs typeface="B Titr" pitchFamily="2" charset="-78"/>
              </a:rPr>
              <a:t>(</a:t>
            </a:r>
            <a:r>
              <a:rPr lang="fa-IR" sz="2800" b="1" dirty="0">
                <a:solidFill>
                  <a:schemeClr val="accent3">
                    <a:lumMod val="75000"/>
                  </a:schemeClr>
                </a:solidFill>
                <a:cs typeface="B Titr" pitchFamily="2" charset="-78"/>
              </a:rPr>
              <a:t>ربَّنا لا تُقِم لنا السّاعهَ</a:t>
            </a:r>
            <a:r>
              <a:rPr lang="fa-IR" sz="2800" b="1" dirty="0">
                <a:solidFill>
                  <a:srgbClr val="0070C0"/>
                </a:solidFill>
                <a:cs typeface="B Titr" pitchFamily="2" charset="-78"/>
              </a:rPr>
              <a:t>) </a:t>
            </a:r>
            <a:r>
              <a:rPr lang="fa-IR" sz="1600" b="1" dirty="0" smtClean="0">
                <a:solidFill>
                  <a:srgbClr val="0070C0"/>
                </a:solidFill>
                <a:cs typeface="B Titr" pitchFamily="2" charset="-78"/>
              </a:rPr>
              <a:t>(2) </a:t>
            </a:r>
            <a:br>
              <a:rPr lang="fa-IR" sz="1600" b="1" dirty="0" smtClean="0">
                <a:solidFill>
                  <a:srgbClr val="0070C0"/>
                </a:solidFill>
                <a:cs typeface="B Titr" pitchFamily="2" charset="-78"/>
              </a:rPr>
            </a:br>
            <a:r>
              <a:rPr lang="fa-IR" sz="2800" b="1" dirty="0" smtClean="0">
                <a:solidFill>
                  <a:srgbClr val="0070C0"/>
                </a:solidFill>
                <a:cs typeface="B Titr" pitchFamily="2" charset="-78"/>
              </a:rPr>
              <a:t>خدايا </a:t>
            </a:r>
            <a:r>
              <a:rPr lang="fa-IR" sz="2800" b="1" dirty="0">
                <a:solidFill>
                  <a:srgbClr val="0070C0"/>
                </a:solidFill>
                <a:cs typeface="B Titr" pitchFamily="2" charset="-78"/>
              </a:rPr>
              <a:t>قيامت را براي ما برپا مكن </a:t>
            </a:r>
            <a:r>
              <a:rPr lang="fa-IR" sz="2800" b="1" dirty="0" smtClean="0">
                <a:solidFill>
                  <a:srgbClr val="0070C0"/>
                </a:solidFill>
                <a:cs typeface="B Titr" pitchFamily="2" charset="-78"/>
              </a:rPr>
              <a:t>.</a:t>
            </a:r>
            <a:br>
              <a:rPr lang="fa-IR" sz="2800" b="1" dirty="0" smtClean="0">
                <a:solidFill>
                  <a:srgbClr val="0070C0"/>
                </a:solidFill>
                <a:cs typeface="B Titr" pitchFamily="2" charset="-78"/>
              </a:rPr>
            </a:br>
            <a:r>
              <a:rPr lang="en-US" sz="1400" dirty="0"/>
              <a:t/>
            </a:r>
            <a:br>
              <a:rPr lang="en-US" sz="1400" dirty="0"/>
            </a:br>
            <a:r>
              <a:rPr lang="fa-IR" sz="1200" dirty="0" smtClean="0">
                <a:cs typeface="B Titr" pitchFamily="2" charset="-78"/>
              </a:rPr>
              <a:t>(1) بقره/154،آل عمران/169 –(2)نور الثقلین،ج 4، ص 523</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fa-IR" sz="2400" dirty="0">
                <a:solidFill>
                  <a:srgbClr val="002060"/>
                </a:solidFill>
                <a:cs typeface="B Jadid" pitchFamily="2" charset="-78"/>
              </a:rPr>
              <a:t>* زندگي در عالم برزخ چگونه است؟ </a:t>
            </a:r>
            <a:r>
              <a:rPr lang="en-US" sz="2400" dirty="0"/>
              <a:t/>
            </a:r>
            <a:br>
              <a:rPr lang="en-US" sz="2400" dirty="0"/>
            </a:br>
            <a:r>
              <a:rPr lang="fa-IR" sz="2400" dirty="0" smtClean="0">
                <a:cs typeface="B Titr" pitchFamily="2" charset="-78"/>
              </a:rPr>
              <a:t>از آنجائي كه دست ما به آن عالم نمي رسد تا نرويم نمي توانيم چنانچه دريابيم و راهي براي آشنايي ما با عالم پس از مرگ جز از راه آيات و روايات كه سالم ترين منايع خبري است نداريم ، بايد در تمام مسائل و حتي در تشبيهات از خود روايات كمك بگيريم . </a:t>
            </a:r>
            <a:r>
              <a:rPr lang="fa-IR" sz="2400" u="sng" dirty="0" smtClean="0">
                <a:solidFill>
                  <a:srgbClr val="FF0000"/>
                </a:solidFill>
                <a:cs typeface="B Titr" pitchFamily="2" charset="-78"/>
              </a:rPr>
              <a:t>انسان دو بدن دارد بدن سنگين و بدن سبك ، بدن سنگين همين بدني است كه در بيداري با هم زندگي مي كنيم .</a:t>
            </a:r>
            <a:r>
              <a:rPr lang="en-US" sz="2400" dirty="0" smtClean="0">
                <a:solidFill>
                  <a:srgbClr val="FF0000"/>
                </a:solidFill>
                <a:cs typeface="B Titr" pitchFamily="2" charset="-78"/>
              </a:rPr>
              <a:t/>
            </a:r>
            <a:br>
              <a:rPr lang="en-US" sz="2400" dirty="0" smtClean="0">
                <a:solidFill>
                  <a:srgbClr val="FF0000"/>
                </a:solidFill>
                <a:cs typeface="B Titr" pitchFamily="2" charset="-78"/>
              </a:rPr>
            </a:br>
            <a:r>
              <a:rPr lang="fa-IR" sz="2400" u="sng" dirty="0" smtClean="0">
                <a:solidFill>
                  <a:srgbClr val="FF0000"/>
                </a:solidFill>
                <a:cs typeface="B Titr" pitchFamily="2" charset="-78"/>
              </a:rPr>
              <a:t>بدن سبك آن بدني است كه ما در خواب با هم گفتگو و برخورد داريم .</a:t>
            </a:r>
            <a:r>
              <a:rPr lang="en-US" sz="2400" dirty="0" smtClean="0">
                <a:cs typeface="B Titr" pitchFamily="2" charset="-78"/>
              </a:rPr>
              <a:t/>
            </a:r>
            <a:br>
              <a:rPr lang="en-US" sz="2400" dirty="0" smtClean="0">
                <a:cs typeface="B Titr" pitchFamily="2" charset="-78"/>
              </a:rPr>
            </a:br>
            <a:r>
              <a:rPr lang="fa-IR" sz="2400" dirty="0" smtClean="0">
                <a:cs typeface="B Titr" pitchFamily="2" charset="-78"/>
              </a:rPr>
              <a:t>چرا به آن بدن ، بدن سبك مي گوييم زيرا گاهي در دو دقيقه خواب رفتن بدن ما از اين سمت كره زمين به سمت ديگر مي رود، در اقيانوس ها شنا مي كند در هوا با دست طبيعي خود پرواز مي كند و ...،</a:t>
            </a: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en-US" sz="2400" dirty="0"/>
              <a:t/>
            </a:r>
            <a:br>
              <a:rPr lang="en-US" sz="2400" dirty="0"/>
            </a:br>
            <a:r>
              <a:rPr lang="fa-IR" sz="2800" dirty="0" smtClean="0">
                <a:solidFill>
                  <a:srgbClr val="C00000"/>
                </a:solidFill>
                <a:cs typeface="B Jadid" pitchFamily="2" charset="-78"/>
              </a:rPr>
              <a:t>* احاديث در باره سؤال قبر </a:t>
            </a:r>
            <a:r>
              <a:rPr lang="en-US" sz="2400" dirty="0" smtClean="0"/>
              <a:t/>
            </a:r>
            <a:br>
              <a:rPr lang="en-US" sz="2400" dirty="0" smtClean="0"/>
            </a:br>
            <a:r>
              <a:rPr lang="fa-IR" sz="2400" dirty="0" smtClean="0">
                <a:solidFill>
                  <a:srgbClr val="0070C0"/>
                </a:solidFill>
                <a:cs typeface="B Titr" pitchFamily="2" charset="-78"/>
              </a:rPr>
              <a:t>امام صادق (ع) فرمودند: (مَن اَنكَرَ ثَلاثَهَ اَشياء ٍ فَلَيسَ مِن شيعَتِنا اَلمِعراجَ و المسألهَ فِي القَبر وَ شَفاعهَ) </a:t>
            </a:r>
            <a:r>
              <a:rPr lang="fa-IR" sz="2000" dirty="0" smtClean="0">
                <a:solidFill>
                  <a:srgbClr val="0070C0"/>
                </a:solidFill>
                <a:cs typeface="B Titr" pitchFamily="2" charset="-78"/>
              </a:rPr>
              <a:t>(1)</a:t>
            </a:r>
            <a:r>
              <a:rPr lang="en-US" sz="2400" dirty="0" smtClean="0">
                <a:solidFill>
                  <a:srgbClr val="0070C0"/>
                </a:solidFill>
                <a:cs typeface="B Titr" pitchFamily="2" charset="-78"/>
              </a:rPr>
              <a:t/>
            </a:r>
            <a:br>
              <a:rPr lang="en-US" sz="2400" dirty="0" smtClean="0">
                <a:solidFill>
                  <a:srgbClr val="0070C0"/>
                </a:solidFill>
                <a:cs typeface="B Titr" pitchFamily="2" charset="-78"/>
              </a:rPr>
            </a:br>
            <a:r>
              <a:rPr lang="fa-IR" sz="2400" u="sng" dirty="0" smtClean="0">
                <a:solidFill>
                  <a:schemeClr val="accent2">
                    <a:lumMod val="75000"/>
                  </a:schemeClr>
                </a:solidFill>
                <a:cs typeface="B Titr" pitchFamily="2" charset="-78"/>
              </a:rPr>
              <a:t>هر كس اين سه چيز را منكر شود ، شيعه و پيرو ما نيست: اول معراج پيامبر اكرم (ص) دوم سوال قبر ، سوم شفاعت اولياي خدا در روز قيامت . </a:t>
            </a:r>
            <a:r>
              <a:rPr lang="en-US" sz="2400" dirty="0" smtClean="0">
                <a:solidFill>
                  <a:srgbClr val="0070C0"/>
                </a:solidFill>
                <a:cs typeface="B Titr" pitchFamily="2" charset="-78"/>
              </a:rPr>
              <a:t/>
            </a:r>
            <a:br>
              <a:rPr lang="en-US" sz="2400" dirty="0" smtClean="0">
                <a:solidFill>
                  <a:srgbClr val="0070C0"/>
                </a:solidFill>
                <a:cs typeface="B Titr" pitchFamily="2" charset="-78"/>
              </a:rPr>
            </a:br>
            <a:r>
              <a:rPr lang="fa-IR" sz="2400" dirty="0" smtClean="0">
                <a:solidFill>
                  <a:srgbClr val="0070C0"/>
                </a:solidFill>
                <a:cs typeface="B Titr" pitchFamily="2" charset="-78"/>
              </a:rPr>
              <a:t>مرحوم علامه طباطبايي(رض) مثال جالبي بيان فرموده : </a:t>
            </a:r>
            <a:r>
              <a:rPr lang="en-US" sz="2400" dirty="0" smtClean="0">
                <a:solidFill>
                  <a:srgbClr val="0070C0"/>
                </a:solidFill>
                <a:cs typeface="B Titr" pitchFamily="2" charset="-78"/>
              </a:rPr>
              <a:t/>
            </a:r>
            <a:br>
              <a:rPr lang="en-US" sz="2400" dirty="0" smtClean="0">
                <a:solidFill>
                  <a:srgbClr val="0070C0"/>
                </a:solidFill>
                <a:cs typeface="B Titr" pitchFamily="2" charset="-78"/>
              </a:rPr>
            </a:br>
            <a:r>
              <a:rPr lang="fa-IR" sz="2400" dirty="0" smtClean="0">
                <a:solidFill>
                  <a:srgbClr val="0070C0"/>
                </a:solidFill>
                <a:cs typeface="B Titr" pitchFamily="2" charset="-78"/>
              </a:rPr>
              <a:t>ايشان مي فرمايند: حالِ انسان، در زندگي برزخي شبيه حال كسي است كه براي رسيدگي اعمالي كه از او سرزده به يك سازمان قضائي احضار شده و مورد بازجويي و بازپرسي قرار گرفته و پرونده اش تكميل شده و در انتظار محاكمه در بازداشت بسر مي برد . </a:t>
            </a:r>
            <a:r>
              <a:rPr lang="fa-IR" sz="2000" dirty="0" smtClean="0">
                <a:solidFill>
                  <a:srgbClr val="0070C0"/>
                </a:solidFill>
                <a:cs typeface="B Titr" pitchFamily="2" charset="-78"/>
              </a:rPr>
              <a:t>(2)</a:t>
            </a:r>
            <a:r>
              <a:rPr lang="fa-IR" sz="2400" dirty="0" smtClean="0">
                <a:solidFill>
                  <a:srgbClr val="0070C0"/>
                </a:solidFill>
                <a:cs typeface="B Titr" pitchFamily="2" charset="-78"/>
              </a:rPr>
              <a:t/>
            </a:r>
            <a:br>
              <a:rPr lang="fa-IR" sz="2400" dirty="0" smtClean="0">
                <a:solidFill>
                  <a:srgbClr val="0070C0"/>
                </a:solidFill>
                <a:cs typeface="B Titr" pitchFamily="2" charset="-78"/>
              </a:rPr>
            </a:br>
            <a:r>
              <a:rPr lang="fa-IR" sz="1400" dirty="0" smtClean="0">
                <a:solidFill>
                  <a:schemeClr val="tx1"/>
                </a:solidFill>
                <a:effectLst/>
                <a:cs typeface="B Titr" pitchFamily="2" charset="-78"/>
              </a:rPr>
              <a:t>(</a:t>
            </a:r>
            <a:r>
              <a:rPr lang="fa-IR" sz="1400" dirty="0" smtClean="0">
                <a:solidFill>
                  <a:schemeClr val="tx1">
                    <a:lumMod val="75000"/>
                    <a:lumOff val="25000"/>
                  </a:schemeClr>
                </a:solidFill>
                <a:effectLst/>
                <a:cs typeface="B Titr" pitchFamily="2" charset="-78"/>
              </a:rPr>
              <a:t>1) بحار الانوار،ج 6 ،ص 223    (2) شیعه در اسلام ،ص 101 </a:t>
            </a:r>
            <a:r>
              <a:rPr lang="en-US" sz="2400" dirty="0" smtClean="0"/>
              <a:t/>
            </a:r>
            <a:br>
              <a:rPr lang="en-US" sz="2400" dirty="0" smtClean="0"/>
            </a:b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r>
              <a:rPr lang="en-US" sz="2400" dirty="0">
                <a:cs typeface="B Titr" pitchFamily="2" charset="-78"/>
              </a:rPr>
              <a:t/>
            </a:r>
            <a:br>
              <a:rPr lang="en-US" sz="2400" dirty="0">
                <a:cs typeface="B Titr" pitchFamily="2" charset="-78"/>
              </a:rPr>
            </a:br>
            <a:r>
              <a:rPr lang="fa-IR" sz="2800" dirty="0" smtClean="0">
                <a:solidFill>
                  <a:srgbClr val="C00000"/>
                </a:solidFill>
                <a:cs typeface="B Titr" pitchFamily="2" charset="-78"/>
              </a:rPr>
              <a:t> </a:t>
            </a:r>
            <a:r>
              <a:rPr lang="fa-IR" sz="2800" dirty="0" smtClean="0">
                <a:solidFill>
                  <a:schemeClr val="accent2">
                    <a:lumMod val="50000"/>
                  </a:schemeClr>
                </a:solidFill>
                <a:cs typeface="B Jadid" pitchFamily="2" charset="-78"/>
              </a:rPr>
              <a:t>* سؤالات قبر : </a:t>
            </a:r>
            <a:r>
              <a:rPr lang="en-US" sz="2400" dirty="0" smtClean="0">
                <a:cs typeface="B Titr" pitchFamily="2" charset="-78"/>
              </a:rPr>
              <a:t/>
            </a:r>
            <a:br>
              <a:rPr lang="en-US" sz="2400" dirty="0" smtClean="0">
                <a:cs typeface="B Titr" pitchFamily="2" charset="-78"/>
              </a:rPr>
            </a:br>
            <a:r>
              <a:rPr lang="fa-IR" sz="2400" dirty="0" smtClean="0">
                <a:solidFill>
                  <a:schemeClr val="accent3">
                    <a:lumMod val="75000"/>
                  </a:schemeClr>
                </a:solidFill>
                <a:cs typeface="B Titr" pitchFamily="2" charset="-78"/>
              </a:rPr>
              <a:t>1</a:t>
            </a:r>
            <a:r>
              <a:rPr lang="fa-IR" sz="2400" dirty="0" smtClean="0">
                <a:solidFill>
                  <a:schemeClr val="accent2">
                    <a:lumMod val="75000"/>
                  </a:schemeClr>
                </a:solidFill>
                <a:cs typeface="B Titr" pitchFamily="2" charset="-78"/>
              </a:rPr>
              <a:t>- اولين سؤال آن دو فرشته (نكير و منكر) اينست كه آيا خداپرست بودي يا مشرك؟ </a:t>
            </a:r>
            <a:r>
              <a:rPr lang="en-US" sz="2400" dirty="0" smtClean="0">
                <a:solidFill>
                  <a:schemeClr val="accent2">
                    <a:lumMod val="75000"/>
                  </a:schemeClr>
                </a:solidFill>
                <a:cs typeface="B Titr" pitchFamily="2" charset="-78"/>
              </a:rPr>
              <a:t/>
            </a:r>
            <a:br>
              <a:rPr lang="en-US" sz="2400" dirty="0" smtClean="0">
                <a:solidFill>
                  <a:schemeClr val="accent2">
                    <a:lumMod val="75000"/>
                  </a:schemeClr>
                </a:solidFill>
                <a:cs typeface="B Titr" pitchFamily="2" charset="-78"/>
              </a:rPr>
            </a:br>
            <a:r>
              <a:rPr lang="fa-IR" sz="2400" dirty="0" smtClean="0">
                <a:solidFill>
                  <a:schemeClr val="accent2">
                    <a:lumMod val="75000"/>
                  </a:schemeClr>
                </a:solidFill>
                <a:cs typeface="B Titr" pitchFamily="2" charset="-78"/>
              </a:rPr>
              <a:t>2- از پيامبر (ص)و مكتب و دين و كتاب سؤال مي كنند.</a:t>
            </a:r>
            <a:r>
              <a:rPr lang="en-US" sz="2400" dirty="0" smtClean="0">
                <a:solidFill>
                  <a:schemeClr val="accent2">
                    <a:lumMod val="75000"/>
                  </a:schemeClr>
                </a:solidFill>
                <a:cs typeface="B Titr" pitchFamily="2" charset="-78"/>
              </a:rPr>
              <a:t/>
            </a:r>
            <a:br>
              <a:rPr lang="en-US" sz="2400" dirty="0" smtClean="0">
                <a:solidFill>
                  <a:schemeClr val="accent2">
                    <a:lumMod val="75000"/>
                  </a:schemeClr>
                </a:solidFill>
                <a:cs typeface="B Titr" pitchFamily="2" charset="-78"/>
              </a:rPr>
            </a:br>
            <a:r>
              <a:rPr lang="fa-IR" sz="2400" dirty="0" smtClean="0">
                <a:solidFill>
                  <a:schemeClr val="accent2">
                    <a:lumMod val="75000"/>
                  </a:schemeClr>
                </a:solidFill>
                <a:cs typeface="B Titr" pitchFamily="2" charset="-78"/>
              </a:rPr>
              <a:t>3- از خط رهبري و ولايت مي پرسند كه رهبري را تقويت يا تضعيف مي كردي؟</a:t>
            </a:r>
            <a:r>
              <a:rPr lang="en-US" sz="2400" dirty="0" smtClean="0">
                <a:solidFill>
                  <a:schemeClr val="accent2">
                    <a:lumMod val="75000"/>
                  </a:schemeClr>
                </a:solidFill>
                <a:cs typeface="B Titr" pitchFamily="2" charset="-78"/>
              </a:rPr>
              <a:t/>
            </a:r>
            <a:br>
              <a:rPr lang="en-US" sz="2400" dirty="0" smtClean="0">
                <a:solidFill>
                  <a:schemeClr val="accent2">
                    <a:lumMod val="75000"/>
                  </a:schemeClr>
                </a:solidFill>
                <a:cs typeface="B Titr" pitchFamily="2" charset="-78"/>
              </a:rPr>
            </a:br>
            <a:r>
              <a:rPr lang="fa-IR" sz="2400" dirty="0" smtClean="0">
                <a:solidFill>
                  <a:schemeClr val="accent2">
                    <a:lumMod val="75000"/>
                  </a:schemeClr>
                </a:solidFill>
                <a:cs typeface="B Titr" pitchFamily="2" charset="-78"/>
              </a:rPr>
              <a:t>4- از عمر مي پرسند كه در چه راهي صرف كردي؟</a:t>
            </a:r>
            <a:r>
              <a:rPr lang="en-US" sz="2400" dirty="0" smtClean="0">
                <a:solidFill>
                  <a:schemeClr val="accent2">
                    <a:lumMod val="75000"/>
                  </a:schemeClr>
                </a:solidFill>
                <a:cs typeface="B Titr" pitchFamily="2" charset="-78"/>
              </a:rPr>
              <a:t/>
            </a:r>
            <a:br>
              <a:rPr lang="en-US" sz="2400" dirty="0" smtClean="0">
                <a:solidFill>
                  <a:schemeClr val="accent2">
                    <a:lumMod val="75000"/>
                  </a:schemeClr>
                </a:solidFill>
                <a:cs typeface="B Titr" pitchFamily="2" charset="-78"/>
              </a:rPr>
            </a:br>
            <a:r>
              <a:rPr lang="fa-IR" sz="2400" dirty="0" smtClean="0">
                <a:solidFill>
                  <a:schemeClr val="accent2">
                    <a:lumMod val="75000"/>
                  </a:schemeClr>
                </a:solidFill>
                <a:cs typeface="B Titr" pitchFamily="2" charset="-78"/>
              </a:rPr>
              <a:t>5- از مال و درآمد ها مي پرسند كه از چه راهي بدست آوردي؟ چه راهي صرف نمودي؟ </a:t>
            </a:r>
            <a:r>
              <a:rPr lang="fa-IR" sz="2400" dirty="0" smtClean="0">
                <a:solidFill>
                  <a:schemeClr val="accent2">
                    <a:lumMod val="50000"/>
                  </a:schemeClr>
                </a:solidFill>
                <a:cs typeface="B Titr" pitchFamily="2" charset="-78"/>
              </a:rPr>
              <a:t>سپس امام سجاد (ع) مي فرمايند: خودتان را براي پاسخگويي  شب اول قبر آماده نمائيد.</a:t>
            </a:r>
            <a:r>
              <a:rPr lang="fa-IR" sz="2000" dirty="0" smtClean="0">
                <a:solidFill>
                  <a:schemeClr val="accent2">
                    <a:lumMod val="50000"/>
                  </a:schemeClr>
                </a:solidFill>
                <a:cs typeface="B Titr" pitchFamily="2" charset="-78"/>
              </a:rPr>
              <a:t>(1) </a:t>
            </a:r>
            <a:r>
              <a:rPr lang="en-US" sz="2400" dirty="0" smtClean="0">
                <a:solidFill>
                  <a:schemeClr val="accent2">
                    <a:lumMod val="50000"/>
                  </a:schemeClr>
                </a:solidFill>
                <a:cs typeface="B Titr" pitchFamily="2" charset="-78"/>
              </a:rPr>
              <a:t/>
            </a:r>
            <a:br>
              <a:rPr lang="en-US" sz="2400" dirty="0" smtClean="0">
                <a:solidFill>
                  <a:schemeClr val="accent2">
                    <a:lumMod val="50000"/>
                  </a:schemeClr>
                </a:solidFill>
                <a:cs typeface="B Titr" pitchFamily="2" charset="-78"/>
              </a:rPr>
            </a:br>
            <a:r>
              <a:rPr lang="fa-IR" sz="2400" dirty="0" smtClean="0">
                <a:solidFill>
                  <a:schemeClr val="accent2">
                    <a:lumMod val="75000"/>
                  </a:schemeClr>
                </a:solidFill>
                <a:cs typeface="B Titr" pitchFamily="2" charset="-78"/>
              </a:rPr>
              <a:t>6- در روايت ديگري ضمن سؤالات قبلي آمده كه از دوستان هم مي پرسند كه  با چه كسي دوست بودي؟ </a:t>
            </a:r>
            <a:r>
              <a:rPr lang="fa-IR" sz="2000" dirty="0" smtClean="0">
                <a:solidFill>
                  <a:schemeClr val="accent2">
                    <a:lumMod val="75000"/>
                  </a:schemeClr>
                </a:solidFill>
                <a:cs typeface="B Titr" pitchFamily="2" charset="-78"/>
              </a:rPr>
              <a:t>(2)</a:t>
            </a:r>
            <a:r>
              <a:rPr lang="en-US" sz="2400" dirty="0" smtClean="0">
                <a:cs typeface="B Titr" pitchFamily="2" charset="-78"/>
              </a:rPr>
              <a:t/>
            </a:r>
            <a:br>
              <a:rPr lang="en-US" sz="2400" dirty="0" smtClean="0">
                <a:cs typeface="B Titr" pitchFamily="2" charset="-78"/>
              </a:rPr>
            </a:br>
            <a:r>
              <a:rPr lang="en-US" sz="2400" dirty="0" smtClean="0">
                <a:cs typeface="B Titr" pitchFamily="2" charset="-78"/>
              </a:rPr>
              <a:t/>
            </a:r>
            <a:br>
              <a:rPr lang="en-US" sz="2400" dirty="0" smtClean="0">
                <a:cs typeface="B Titr" pitchFamily="2" charset="-78"/>
              </a:rPr>
            </a:br>
            <a:r>
              <a:rPr lang="fa-IR" sz="1400" dirty="0" smtClean="0">
                <a:cs typeface="B Titr" pitchFamily="2" charset="-78"/>
              </a:rPr>
              <a:t>(1) بحار،جلد 6 ،ص 223  - (2) بحارفج 6 ، ص 175</a:t>
            </a:r>
            <a:r>
              <a:rPr lang="en-US" sz="2400" dirty="0" smtClean="0">
                <a:cs typeface="B Titr" pitchFamily="2" charset="-78"/>
              </a:rPr>
              <a:t/>
            </a:r>
            <a:br>
              <a:rPr lang="en-US" sz="2400" dirty="0" smtClean="0">
                <a:cs typeface="B Titr" pitchFamily="2" charset="-78"/>
              </a:rPr>
            </a:b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en-US" sz="2400" dirty="0">
                <a:cs typeface="B Titr" pitchFamily="2" charset="-78"/>
              </a:rPr>
              <a:t/>
            </a:r>
            <a:br>
              <a:rPr lang="en-US" sz="2400" dirty="0">
                <a:cs typeface="B Titr" pitchFamily="2" charset="-78"/>
              </a:rPr>
            </a:br>
            <a:r>
              <a:rPr lang="en-US" sz="2400" dirty="0" smtClean="0">
                <a:effectLst/>
                <a:cs typeface="B Titr" pitchFamily="2" charset="-78"/>
              </a:rPr>
              <a:t/>
            </a:r>
            <a:br>
              <a:rPr lang="en-US" sz="2400" dirty="0" smtClean="0">
                <a:effectLst/>
                <a:cs typeface="B Titr" pitchFamily="2" charset="-78"/>
              </a:rPr>
            </a:br>
            <a:r>
              <a:rPr lang="fa-IR" sz="2800" dirty="0" smtClean="0">
                <a:solidFill>
                  <a:schemeClr val="accent2">
                    <a:lumMod val="50000"/>
                  </a:schemeClr>
                </a:solidFill>
                <a:effectLst/>
                <a:cs typeface="B Jadid" pitchFamily="2" charset="-78"/>
              </a:rPr>
              <a:t>* لذت يا عذاب در قبر </a:t>
            </a:r>
            <a:r>
              <a:rPr lang="en-US" sz="2400" dirty="0" smtClean="0">
                <a:effectLst/>
              </a:rPr>
              <a:t/>
            </a:r>
            <a:br>
              <a:rPr lang="en-US" sz="2400" dirty="0" smtClean="0">
                <a:effectLst/>
              </a:rPr>
            </a:br>
            <a:r>
              <a:rPr lang="fa-IR" sz="2000" dirty="0" smtClean="0">
                <a:solidFill>
                  <a:schemeClr val="accent5">
                    <a:lumMod val="75000"/>
                  </a:schemeClr>
                </a:solidFill>
                <a:cs typeface="B Titr" pitchFamily="2" charset="-78"/>
              </a:rPr>
              <a:t>امام صادق(ع)در تفسير آيه فرمود</a:t>
            </a:r>
            <a:r>
              <a:rPr lang="fa-IR" sz="2400" dirty="0" smtClean="0">
                <a:solidFill>
                  <a:schemeClr val="accent3">
                    <a:lumMod val="75000"/>
                  </a:schemeClr>
                </a:solidFill>
                <a:cs typeface="B Titr" pitchFamily="2" charset="-78"/>
              </a:rPr>
              <a:t>:(فَاَمّا اِن كانَ مِن المُقَرّبينَ فَرَوُحٌ وَرَيحانٌ وَجَنّتُ نَعِيمٍ وَ اَمّا اِن كانَ مِن المُكَذّّبِينَ الضّالّينَ فَنُزُلٌ مِن حَميمٍ وَتَصلِيَهُ جَحيمٍ) </a:t>
            </a:r>
            <a:r>
              <a:rPr lang="fa-IR" sz="1800" dirty="0" smtClean="0">
                <a:solidFill>
                  <a:schemeClr val="accent5">
                    <a:lumMod val="75000"/>
                  </a:schemeClr>
                </a:solidFill>
                <a:cs typeface="B Titr" pitchFamily="2" charset="-78"/>
              </a:rPr>
              <a:t>(1)</a:t>
            </a:r>
            <a:r>
              <a:rPr lang="en-US" sz="2400" dirty="0" smtClean="0">
                <a:solidFill>
                  <a:schemeClr val="accent5">
                    <a:lumMod val="75000"/>
                  </a:schemeClr>
                </a:solidFill>
                <a:cs typeface="B Titr" pitchFamily="2" charset="-78"/>
              </a:rPr>
              <a:t/>
            </a:r>
            <a:br>
              <a:rPr lang="en-US" sz="2400" dirty="0" smtClean="0">
                <a:solidFill>
                  <a:schemeClr val="accent5">
                    <a:lumMod val="75000"/>
                  </a:schemeClr>
                </a:solidFill>
                <a:cs typeface="B Titr" pitchFamily="2" charset="-78"/>
              </a:rPr>
            </a:br>
            <a:r>
              <a:rPr lang="fa-IR" sz="2400" dirty="0" smtClean="0">
                <a:solidFill>
                  <a:schemeClr val="accent5">
                    <a:lumMod val="75000"/>
                  </a:schemeClr>
                </a:solidFill>
                <a:cs typeface="B Titr" pitchFamily="2" charset="-78"/>
              </a:rPr>
              <a:t>اگر انساني كه از دنيا رفته از افراد خوب و آبرومند در درگاه خدا باشد پس در رحمت و وسعت و راحتي </a:t>
            </a:r>
            <a:r>
              <a:rPr lang="fa-IR" sz="2400" dirty="0" smtClean="0">
                <a:solidFill>
                  <a:schemeClr val="accent3">
                    <a:lumMod val="75000"/>
                  </a:schemeClr>
                </a:solidFill>
                <a:cs typeface="B Titr" pitchFamily="2" charset="-78"/>
              </a:rPr>
              <a:t>(فَرَوُحٌ) </a:t>
            </a:r>
            <a:r>
              <a:rPr lang="fa-IR" sz="2400" dirty="0" smtClean="0">
                <a:solidFill>
                  <a:schemeClr val="accent5">
                    <a:lumMod val="75000"/>
                  </a:schemeClr>
                </a:solidFill>
                <a:cs typeface="B Titr" pitchFamily="2" charset="-78"/>
              </a:rPr>
              <a:t>و رزق </a:t>
            </a:r>
            <a:r>
              <a:rPr lang="fa-IR" sz="2400" dirty="0" smtClean="0">
                <a:solidFill>
                  <a:schemeClr val="accent3">
                    <a:lumMod val="75000"/>
                  </a:schemeClr>
                </a:solidFill>
                <a:cs typeface="B Titr" pitchFamily="2" charset="-78"/>
              </a:rPr>
              <a:t>(وَرَيحانٌ) </a:t>
            </a:r>
            <a:r>
              <a:rPr lang="fa-IR" sz="2400" dirty="0" smtClean="0">
                <a:solidFill>
                  <a:schemeClr val="accent5">
                    <a:lumMod val="75000"/>
                  </a:schemeClr>
                </a:solidFill>
                <a:cs typeface="B Titr" pitchFamily="2" charset="-78"/>
              </a:rPr>
              <a:t>بسر مي برد اين پاداش مربوط به برزخ است، ولي پذيرايي در قيامت جمله بعد است كه مي فرمايد: </a:t>
            </a:r>
            <a:r>
              <a:rPr lang="fa-IR" sz="2400" dirty="0" smtClean="0">
                <a:solidFill>
                  <a:schemeClr val="accent3">
                    <a:lumMod val="75000"/>
                  </a:schemeClr>
                </a:solidFill>
                <a:cs typeface="B Titr" pitchFamily="2" charset="-78"/>
              </a:rPr>
              <a:t>(وَجَنّتُ نَعيمٍ) </a:t>
            </a:r>
            <a:r>
              <a:rPr lang="fa-IR" sz="2400" dirty="0" smtClean="0">
                <a:solidFill>
                  <a:schemeClr val="accent5">
                    <a:lumMod val="75000"/>
                  </a:schemeClr>
                </a:solidFill>
                <a:cs typeface="B Titr" pitchFamily="2" charset="-78"/>
              </a:rPr>
              <a:t>يعني بهشت پرنعمت است، ولي اگر آن شخصي كه از دنيا رفته از كافران لجوجي باشد كه هر حقيقتي را تكذيب مي كند، پس وسيله پذيرايي آنها در برزخ از آبهاي بسيار داغ </a:t>
            </a:r>
            <a:r>
              <a:rPr lang="fa-IR" sz="2400" dirty="0" smtClean="0">
                <a:solidFill>
                  <a:schemeClr val="accent3">
                    <a:lumMod val="75000"/>
                  </a:schemeClr>
                </a:solidFill>
                <a:cs typeface="B Titr" pitchFamily="2" charset="-78"/>
              </a:rPr>
              <a:t>(فَنُزُلً مِن حَميمٍ) </a:t>
            </a:r>
            <a:r>
              <a:rPr lang="fa-IR" sz="2400" dirty="0" smtClean="0">
                <a:solidFill>
                  <a:schemeClr val="accent5">
                    <a:lumMod val="75000"/>
                  </a:schemeClr>
                </a:solidFill>
                <a:cs typeface="B Titr" pitchFamily="2" charset="-78"/>
              </a:rPr>
              <a:t>و در قيامت هم ورود در دوزخ </a:t>
            </a:r>
            <a:r>
              <a:rPr lang="fa-IR" sz="2400" dirty="0" smtClean="0">
                <a:solidFill>
                  <a:schemeClr val="accent3">
                    <a:lumMod val="75000"/>
                  </a:schemeClr>
                </a:solidFill>
                <a:cs typeface="B Titr" pitchFamily="2" charset="-78"/>
              </a:rPr>
              <a:t>(وَتَصلِيَهُ جَحيمٍ) </a:t>
            </a:r>
            <a:r>
              <a:rPr lang="fa-IR" sz="2400" dirty="0" smtClean="0">
                <a:solidFill>
                  <a:schemeClr val="accent5">
                    <a:lumMod val="75000"/>
                  </a:schemeClr>
                </a:solidFill>
                <a:cs typeface="B Titr" pitchFamily="2" charset="-78"/>
              </a:rPr>
              <a:t>خواهد بود. </a:t>
            </a:r>
            <a:br>
              <a:rPr lang="fa-IR" sz="2400" dirty="0" smtClean="0">
                <a:solidFill>
                  <a:schemeClr val="accent5">
                    <a:lumMod val="75000"/>
                  </a:schemeClr>
                </a:solidFill>
                <a:cs typeface="B Titr" pitchFamily="2" charset="-78"/>
              </a:rPr>
            </a:br>
            <a:r>
              <a:rPr lang="fa-IR" sz="1400" dirty="0" smtClean="0">
                <a:solidFill>
                  <a:schemeClr val="tx1">
                    <a:lumMod val="75000"/>
                    <a:lumOff val="25000"/>
                  </a:schemeClr>
                </a:solidFill>
                <a:cs typeface="B Titr" pitchFamily="2" charset="-78"/>
              </a:rPr>
              <a:t>(1) سوره واقعه، آیه 89 الی 94 </a:t>
            </a:r>
            <a:r>
              <a:rPr lang="en-US" sz="2400" dirty="0" smtClean="0">
                <a:solidFill>
                  <a:schemeClr val="accent5">
                    <a:lumMod val="75000"/>
                  </a:schemeClr>
                </a:solidFill>
              </a:rPr>
              <a:t/>
            </a:r>
            <a:br>
              <a:rPr lang="en-US" sz="2400" dirty="0" smtClean="0">
                <a:solidFill>
                  <a:schemeClr val="accent5">
                    <a:lumMod val="75000"/>
                  </a:schemeClr>
                </a:solidFill>
              </a:rPr>
            </a:br>
            <a:r>
              <a:rPr lang="en-US" sz="2400" dirty="0" smtClean="0">
                <a:cs typeface="B Titr" pitchFamily="2" charset="-78"/>
              </a:rPr>
              <a:t/>
            </a:r>
            <a:br>
              <a:rPr lang="en-US" sz="2400" dirty="0" smtClean="0">
                <a:cs typeface="B Titr" pitchFamily="2" charset="-78"/>
              </a:rPr>
            </a:br>
            <a:r>
              <a:rPr lang="en-US" sz="2400" dirty="0" smtClean="0">
                <a:cs typeface="B Titr" pitchFamily="2" charset="-78"/>
              </a:rPr>
              <a:t/>
            </a:r>
            <a:br>
              <a:rPr lang="en-US" sz="2400" dirty="0" smtClean="0">
                <a:cs typeface="B Titr" pitchFamily="2" charset="-78"/>
              </a:rPr>
            </a:br>
            <a:endParaRPr lang="en-US" sz="2400" dirty="0">
              <a:cs typeface="B Tit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072230"/>
          </a:xfrm>
        </p:spPr>
        <p:txBody>
          <a:bodyPr>
            <a:noAutofit/>
          </a:bodyPr>
          <a:lstStyle/>
          <a:p>
            <a:pPr algn="r" rtl="1">
              <a:lnSpc>
                <a:spcPct val="150000"/>
              </a:lnSpc>
            </a:pPr>
            <a:r>
              <a:rPr lang="en-US" sz="2400" dirty="0">
                <a:cs typeface="B Titr" pitchFamily="2" charset="-78"/>
              </a:rPr>
              <a:t/>
            </a:r>
            <a:br>
              <a:rPr lang="en-US" sz="2400" dirty="0">
                <a:cs typeface="B Titr" pitchFamily="2" charset="-78"/>
              </a:rPr>
            </a:br>
            <a:r>
              <a:rPr lang="en-US" sz="2400" dirty="0" smtClean="0">
                <a:effectLst/>
                <a:cs typeface="B Titr" pitchFamily="2" charset="-78"/>
              </a:rPr>
              <a:t/>
            </a:r>
            <a:br>
              <a:rPr lang="en-US" sz="2400" dirty="0" smtClean="0">
                <a:effectLst/>
                <a:cs typeface="B Titr" pitchFamily="2" charset="-78"/>
              </a:rPr>
            </a:br>
            <a:r>
              <a:rPr lang="en-US" sz="2400" dirty="0" smtClean="0">
                <a:effectLst/>
              </a:rPr>
              <a:t/>
            </a:r>
            <a:br>
              <a:rPr lang="en-US" sz="2400" dirty="0" smtClean="0">
                <a:effectLst/>
              </a:rPr>
            </a:br>
            <a:r>
              <a:rPr lang="fa-IR" sz="2800" dirty="0" smtClean="0">
                <a:solidFill>
                  <a:schemeClr val="accent2">
                    <a:lumMod val="50000"/>
                  </a:schemeClr>
                </a:solidFill>
                <a:effectLst/>
                <a:cs typeface="B Jadid" pitchFamily="2" charset="-78"/>
              </a:rPr>
              <a:t>* همدم ها در برزخ :</a:t>
            </a:r>
            <a:r>
              <a:rPr lang="en-US" sz="2400" dirty="0" smtClean="0"/>
              <a:t/>
            </a:r>
            <a:br>
              <a:rPr lang="en-US" sz="2400" dirty="0" smtClean="0"/>
            </a:br>
            <a:r>
              <a:rPr lang="fa-IR" sz="2800" dirty="0" smtClean="0">
                <a:solidFill>
                  <a:srgbClr val="7030A0"/>
                </a:solidFill>
                <a:cs typeface="B Titr" pitchFamily="2" charset="-78"/>
              </a:rPr>
              <a:t>در روايات مي خوانيم </a:t>
            </a:r>
            <a:r>
              <a:rPr lang="fa-IR" sz="2800" u="sng" dirty="0" smtClean="0">
                <a:solidFill>
                  <a:srgbClr val="7030A0"/>
                </a:solidFill>
                <a:cs typeface="B Titr" pitchFamily="2" charset="-78"/>
              </a:rPr>
              <a:t>بعضي از اعمال انسان مانند نماز و زكات و حج و روزه و همچنين علاقه هاي قلبي و روابط سياسي انسان (خط ولايت و رهبري) </a:t>
            </a:r>
            <a:r>
              <a:rPr lang="fa-IR" sz="2800" dirty="0" smtClean="0">
                <a:solidFill>
                  <a:srgbClr val="7030A0"/>
                </a:solidFill>
                <a:cs typeface="B Titr" pitchFamily="2" charset="-78"/>
              </a:rPr>
              <a:t>در قيافه هاي بسيار زيبا نزد انسان حاضر شده و مي گويند كه ما همان اعمال صالح تو هستيم و بدينوسيله انسان را در عالم برزخ شاد مي نمايند</a:t>
            </a:r>
            <a:r>
              <a:rPr lang="fa-IR" sz="2400" dirty="0" smtClean="0">
                <a:solidFill>
                  <a:srgbClr val="7030A0"/>
                </a:solidFill>
                <a:cs typeface="B Titr" pitchFamily="2" charset="-78"/>
              </a:rPr>
              <a:t>(1)</a:t>
            </a:r>
            <a:r>
              <a:rPr lang="fa-IR" sz="2800" dirty="0" smtClean="0">
                <a:solidFill>
                  <a:srgbClr val="7030A0"/>
                </a:solidFill>
                <a:cs typeface="B Titr" pitchFamily="2" charset="-78"/>
              </a:rPr>
              <a:t> </a:t>
            </a:r>
            <a:br>
              <a:rPr lang="fa-IR" sz="2800" dirty="0" smtClean="0">
                <a:solidFill>
                  <a:srgbClr val="7030A0"/>
                </a:solidFill>
                <a:cs typeface="B Titr" pitchFamily="2" charset="-78"/>
              </a:rPr>
            </a:br>
            <a:r>
              <a:rPr lang="fa-IR" sz="2800" dirty="0" smtClean="0">
                <a:solidFill>
                  <a:srgbClr val="7030A0"/>
                </a:solidFill>
                <a:cs typeface="B Titr" pitchFamily="2" charset="-78"/>
              </a:rPr>
              <a:t>اما اگر كافر بميرد انواع تاريكيها و فشارها و شيطان و گزندگان همدم او هستند </a:t>
            </a:r>
            <a:r>
              <a:rPr lang="fa-IR" sz="2000" dirty="0" smtClean="0">
                <a:solidFill>
                  <a:srgbClr val="7030A0"/>
                </a:solidFill>
                <a:cs typeface="B Titr" pitchFamily="2" charset="-78"/>
              </a:rPr>
              <a:t>(2)</a:t>
            </a:r>
            <a:r>
              <a:rPr lang="en-US" sz="2400" dirty="0" smtClean="0">
                <a:solidFill>
                  <a:srgbClr val="7030A0"/>
                </a:solidFill>
                <a:cs typeface="B Titr" pitchFamily="2" charset="-78"/>
              </a:rPr>
              <a:t/>
            </a:r>
            <a:br>
              <a:rPr lang="en-US" sz="2400" dirty="0" smtClean="0">
                <a:solidFill>
                  <a:srgbClr val="7030A0"/>
                </a:solidFill>
                <a:cs typeface="B Titr" pitchFamily="2" charset="-78"/>
              </a:rPr>
            </a:br>
            <a:r>
              <a:rPr lang="fa-IR" sz="1400" dirty="0" smtClean="0">
                <a:solidFill>
                  <a:schemeClr val="tx1">
                    <a:lumMod val="75000"/>
                    <a:lumOff val="25000"/>
                  </a:schemeClr>
                </a:solidFill>
                <a:cs typeface="B Titr" pitchFamily="2" charset="-78"/>
              </a:rPr>
              <a:t>(1) بحار،ج 6 ، ص 234      (2) بحار ، ج 6 ، ص 224 </a:t>
            </a:r>
            <a:r>
              <a:rPr lang="en-US" sz="2400" dirty="0" smtClean="0">
                <a:solidFill>
                  <a:schemeClr val="accent5">
                    <a:lumMod val="75000"/>
                  </a:schemeClr>
                </a:solidFill>
              </a:rPr>
              <a:t/>
            </a:r>
            <a:br>
              <a:rPr lang="en-US" sz="2400" dirty="0" smtClean="0">
                <a:solidFill>
                  <a:schemeClr val="accent5">
                    <a:lumMod val="75000"/>
                  </a:schemeClr>
                </a:solidFill>
              </a:rPr>
            </a:br>
            <a:r>
              <a:rPr lang="en-US" sz="2400" dirty="0" smtClean="0">
                <a:cs typeface="B Titr" pitchFamily="2" charset="-78"/>
              </a:rPr>
              <a:t/>
            </a:r>
            <a:br>
              <a:rPr lang="en-US" sz="2400" dirty="0" smtClean="0">
                <a:cs typeface="B Titr" pitchFamily="2" charset="-78"/>
              </a:rPr>
            </a:br>
            <a:r>
              <a:rPr lang="en-US" sz="2400" dirty="0" smtClean="0">
                <a:cs typeface="B Titr" pitchFamily="2" charset="-78"/>
              </a:rPr>
              <a:t/>
            </a:r>
            <a:br>
              <a:rPr lang="en-US" sz="2400" dirty="0" smtClean="0">
                <a:cs typeface="B Titr" pitchFamily="2" charset="-78"/>
              </a:rPr>
            </a:br>
            <a:endParaRPr lang="en-US" sz="2400" dirty="0">
              <a:cs typeface="B Titr"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250</TotalTime>
  <Words>69</Words>
  <Application>Microsoft Office PowerPoint</Application>
  <PresentationFormat>On-screen Show (4:3)</PresentationFormat>
  <Paragraphs>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عالم برزخ </vt:lpstr>
      <vt:lpstr>* قرآن درباره  برزخ : قرآن دراين باره مي فرمايد: (وَ مِن وَرائِهِم بَرزَخٌ اِلي يَومِ يُبعَثُونَ)(1) و از پي آنان تا روزي كه مبعوث شوند فاصله اي (برزخ) است. مراد از عالم برزخ، عالم قبر است، عالمي كه انسان در آن يك نوع زندگي خاصي تا قيامت دارد ما اين حقيقت را در آيات فراوان ديگر و همچنين روايات بسيار زيادي كه هم شيعه و هم سنّي نقل كرده اند مي بينيم.  (1) سوره مومنین، آیه 100 </vt:lpstr>
      <vt:lpstr>* برزخ چيست ؟  دوراني است ميان زندگي دنيا و زندگي آخرت، دوراني كه براي نيكوكاران رهائي از قفس بدن است و براي گناهكاران بس وحشت زا و دلهره آور، امام صادق (ع) مي فرمايد:  (وَاللهِ ما اَخافُ عَلَيكُم اِلا البرزَخَ وَ اَمّا اِذا صارَ الأمرُ اِلينا فَنَحنُ اَولي بِكُم) (1) يعني به خدا سوگند من جز از حوادث تلخ برزخ  ترس ديگري براي شما ندارم ، زيرا در قيامت ما به شما سزاوارتريم و در آن مرحله ما مي توانيم شما را مشمول شفاعت خودمان كنيم   در قرآن آيات ديگري هم دلالت براوضاع عالم برزخ مي كند كه از جمله مي خوانيم:  (النّارُ يُعرَضوُنَ علَيها غُدُوّاً وَ عَشِيّاً و يُومَ تَقُومُ السّاعهُ اَدخِلُوا آلَ فِرعونَ اَشدَّ العذابِ ) (2)‌   يعني فرعونيان در هر بامداد و شامگاه برآتش عرضه مي شوند ( و اين سهميه برزخ آن طاغوتيان است و سهم قيامت آن جمله بعد است كه مي فرمايد ) و آنگاه كه قيامت برپا شود گفته مي شود كه اين فرعونيان را در شديد ترين عذاب داخل كنيد. (3)  (1) تفسیر المیزان،ج 15،ص80 (2)سوره غافر،آیه 46  (3)المیزان،ج 17 ،ص 508 </vt:lpstr>
      <vt:lpstr>آياتي كه درباره شهداء مي فرمايد :(گمان نكنيد كساني كه در راه خدا كشته مي شوند مرده اند،بلكه زنده هستند و شادي هم دارند و از نعمت ها بهره مند مي شوند ) دلالت بر زندگي بعد از مرگ دارد .(1)   در روايات مي خوانيم كه گناهكاران همين كه عذاب برزخ را مشاهده مي كنند مي گويند : (ربَّنا لا تُقِم لنا السّاعهَ) (2)  خدايا قيامت را براي ما برپا مكن .  (1) بقره/154،آل عمران/169 –(2)نور الثقلین،ج 4، ص 523</vt:lpstr>
      <vt:lpstr>* زندگي در عالم برزخ چگونه است؟  از آنجائي كه دست ما به آن عالم نمي رسد تا نرويم نمي توانيم چنانچه دريابيم و راهي براي آشنايي ما با عالم پس از مرگ جز از راه آيات و روايات كه سالم ترين منايع خبري است نداريم ، بايد در تمام مسائل و حتي در تشبيهات از خود روايات كمك بگيريم . انسان دو بدن دارد بدن سنگين و بدن سبك ، بدن سنگين همين بدني است كه در بيداري با هم زندگي مي كنيم . بدن سبك آن بدني است كه ما در خواب با هم گفتگو و برخورد داريم . چرا به آن بدن ، بدن سبك مي گوييم زيرا گاهي در دو دقيقه خواب رفتن بدن ما از اين سمت كره زمين به سمت ديگر مي رود، در اقيانوس ها شنا مي كند در هوا با دست طبيعي خود پرواز مي كند و ...،</vt:lpstr>
      <vt:lpstr> * احاديث در باره سؤال قبر  امام صادق (ع) فرمودند: (مَن اَنكَرَ ثَلاثَهَ اَشياء ٍ فَلَيسَ مِن شيعَتِنا اَلمِعراجَ و المسألهَ فِي القَبر وَ شَفاعهَ) (1) هر كس اين سه چيز را منكر شود ، شيعه و پيرو ما نيست: اول معراج پيامبر اكرم (ص) دوم سوال قبر ، سوم شفاعت اولياي خدا در روز قيامت .  مرحوم علامه طباطبايي(رض) مثال جالبي بيان فرموده :  ايشان مي فرمايند: حالِ انسان، در زندگي برزخي شبيه حال كسي است كه براي رسيدگي اعمالي كه از او سرزده به يك سازمان قضائي احضار شده و مورد بازجويي و بازپرسي قرار گرفته و پرونده اش تكميل شده و در انتظار محاكمه در بازداشت بسر مي برد . (2) (1) بحار الانوار،ج 6 ،ص 223    (2) شیعه در اسلام ،ص 101  </vt:lpstr>
      <vt:lpstr>  * سؤالات قبر :  1- اولين سؤال آن دو فرشته (نكير و منكر) اينست كه آيا خداپرست بودي يا مشرك؟  2- از پيامبر (ص)و مكتب و دين و كتاب سؤال مي كنند. 3- از خط رهبري و ولايت مي پرسند كه رهبري را تقويت يا تضعيف مي كردي؟ 4- از عمر مي پرسند كه در چه راهي صرف كردي؟ 5- از مال و درآمد ها مي پرسند كه از چه راهي بدست آوردي؟ چه راهي صرف نمودي؟ سپس امام سجاد (ع) مي فرمايند: خودتان را براي پاسخگويي  شب اول قبر آماده نمائيد.(1)  6- در روايت ديگري ضمن سؤالات قبلي آمده كه از دوستان هم مي پرسند كه  با چه كسي دوست بودي؟ (2)  (1) بحار،جلد 6 ،ص 223  - (2) بحارفج 6 ، ص 175 </vt:lpstr>
      <vt:lpstr>  * لذت يا عذاب در قبر  امام صادق(ع)در تفسير آيه فرمود:(فَاَمّا اِن كانَ مِن المُقَرّبينَ فَرَوُحٌ وَرَيحانٌ وَجَنّتُ نَعِيمٍ وَ اَمّا اِن كانَ مِن المُكَذّّبِينَ الضّالّينَ فَنُزُلٌ مِن حَميمٍ وَتَصلِيَهُ جَحيمٍ) (1) اگر انساني كه از دنيا رفته از افراد خوب و آبرومند در درگاه خدا باشد پس در رحمت و وسعت و راحتي (فَرَوُحٌ) و رزق (وَرَيحانٌ) بسر مي برد اين پاداش مربوط به برزخ است، ولي پذيرايي در قيامت جمله بعد است كه مي فرمايد: (وَجَنّتُ نَعيمٍ) يعني بهشت پرنعمت است، ولي اگر آن شخصي كه از دنيا رفته از كافران لجوجي باشد كه هر حقيقتي را تكذيب مي كند، پس وسيله پذيرايي آنها در برزخ از آبهاي بسيار داغ (فَنُزُلً مِن حَميمٍ) و در قيامت هم ورود در دوزخ (وَتَصلِيَهُ جَحيمٍ) خواهد بود.  (1) سوره واقعه، آیه 89 الی 94    </vt:lpstr>
      <vt:lpstr>   * همدم ها در برزخ : در روايات مي خوانيم بعضي از اعمال انسان مانند نماز و زكات و حج و روزه و همچنين علاقه هاي قلبي و روابط سياسي انسان (خط ولايت و رهبري) در قيافه هاي بسيار زيبا نزد انسان حاضر شده و مي گويند كه ما همان اعمال صالح تو هستيم و بدينوسيله انسان را در عالم برزخ شاد مي نمايند(1)  اما اگر كافر بميرد انواع تاريكيها و فشارها و شيطان و گزندگان همدم او هستند (2) (1) بحار،ج 6 ، ص 234      (2) بحار ، ج 6 ، ص 224    </vt:lpstr>
      <vt:lpstr>   * عوامل عذاب در قبر :  1-بعضي از افراد خوب در برزخ گرفتار مي شوند و همينكه مأموران برزخ بنا دارند او را تازيانه بزنند ، او التماس مي كند تا اينكه يك تازيانه حاضر مي شود و آنها مي گويند اين تازيانه آن است كه تو يك روز نماز را سبك شمرده و بدون وضو خواندي و از كنار ضعيفي گذشتي و او را ياري نكردي و بعد از ناله ها يك ضربه به او مي زنند كه قبرش هاله اي از آتش قرار مي گيرد(1) 2-درحديثي مي خوانيم كه يك سوم عذاب قبر بخاطر غيبت است(2) 3-حضرت علي(ع)مي فرمايند: عذاب قبر بخاطر سخن چيني و اجتناب از نظافت است،مردي كه از همسرش دوري كرده به خواسته هاي طبيعي او پاسخ مثبت نمي دهد (3) (1) بحار،ج 6 ،ص 221   (2) بحار،ج 6 ،ص 245  (3) بحار،ج 6 ،ص 222   </vt:lpstr>
      <vt:lpstr>   * چرا بعضي از مؤمنان در برزخ عذاب مي شوند؟  براي اينكه در روز قيامت از هر جهت پاك و پاكيزه و دور از هرگونه كيفري به بهشت بروند. پيامبر اكرم(ص): فشار قبر براي افراد با ايمان سبب كفّاره و جبران گناه اسراف و ضايع كردن نعمتهايي است كه انجام داده است.(1)  (1) بحار، ج 6 ، ص 221    </vt:lpstr>
      <vt:lpstr>   * گوشه اي از عوامل رفاه و سعادت در برزخ :  1- قرآن مي فرمايد : كساني كه در راه خدا شهيد مي شوند گمان نبريد مرده اند بلكه زندگاني هستند نزد خدا كه به آنها روزي داده مي شود (1)  2- دربعضي روايات آمده :به احترام شب و روز جمعه كه ايام شريفي است هرگاه كسي درآن شب و روز از دنيا برود مورد لطف خدا قرار گرفته و عذاب قبر از او برداشته مي شود(2) 3- امام باقر(ع) فرمودند: هركه در نمازش ركوع را درست انجام داده و عجله نكند(ركوعش طولاني شود)و توجه قلبي داشته باشد خداوند او را از وحشت قبر دور مي دارد(3) (1) سوره آل عمران،آیه 169   (2) بحار،ج 6 ،ص 230   (3) بحار،ج 6 ،ص 244    </vt:lpstr>
      <vt:lpstr> پيامبر(ص):محبت وعلاقه به من واهل بيتم درهفت جاي بسيار هولناك نجات بخش است(1) الف) هنگام مرگ و حضور فرشته مأمور قبض روح ب) در قبر و هنگام بازجوئي در برابر فرشتگان مسئول برزخ ج) هنگام زنده شدن مردگان در قيامت د) هنگام بازشدن كتاب عمل در برابر انسان در قيامت(زماني كه نامه عمل هر شخصي بدستش بدهند)  ه) هنگام حساب و حضور در دادگاه الهي  و) هنگام سنجش افكار و اعمالش با معيار حق و الگوهايي كه در آن روز است ز) هنگام عبور از پل صراط و پلي كه برروي دوزخ نهاده شده است (1) بحار،ج 7 ف ص 248    </vt:lpstr>
      <vt:lpstr>   پيامبر(ص) فرمودند: سه گروه از زنان عذاب قبر ندارند:   1) زني كه با فقر و تنگ دستي شوهر خود بسازد 2) زني كه بداخلاقي شوهر صبرو بردباري خود را از دست ندهد(البته معناي اين جمله آزاد بودن مرد در بداخلاقي نيست، زيرا در روايات ديگري تهديداتي براي چنين مردان بداخلاقي به چشم مي خورد) 3) زني كه مهريه خود را به شوهر ببخشد( بدينوسيله باري از دوشش برداشته و يا امكاناتي برايش تهيه كند) (1)   (1) مواعظ العددیه ، ص 75    </vt:lpstr>
      <vt:lpstr> امام باقر(ع)فرمود:يكي از پاداشهايي كه خداوند به زائر امام حسين(ع) مي دهد آنست كه از عذاب و فشارهاي قبر او را  نجات مي دهد(7) امام صادق فرمود(ع) :6 چیز در هیچ مومنی یافت نمیشود: سختگیری ، بی خیری ، حسادت ، لجبازی ، دروغگویی ، ستمگری. (2)   (1) کامل الزیارات،ص 142      (2) ( تحف العقول،صفحه 594  التماس دعا   </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عالم برزخ </dc:title>
  <dc:creator>MRT</dc:creator>
  <cp:lastModifiedBy>Refit.ir</cp:lastModifiedBy>
  <cp:revision>39</cp:revision>
  <dcterms:created xsi:type="dcterms:W3CDTF">2014-12-24T07:38:49Z</dcterms:created>
  <dcterms:modified xsi:type="dcterms:W3CDTF">2016-01-31T14:12:18Z</dcterms:modified>
</cp:coreProperties>
</file>