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sldIdLst>
    <p:sldId id="256" r:id="rId2"/>
    <p:sldId id="257" r:id="rId3"/>
    <p:sldId id="271" r:id="rId4"/>
    <p:sldId id="272" r:id="rId5"/>
    <p:sldId id="273" r:id="rId6"/>
    <p:sldId id="274" r:id="rId7"/>
    <p:sldId id="276" r:id="rId8"/>
    <p:sldId id="27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94E80A-40C7-4107-9381-9CABA93E54FA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B28A66-898F-4B56-9C37-451B3B781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94E80A-40C7-4107-9381-9CABA93E54FA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28A66-898F-4B56-9C37-451B3B781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94E80A-40C7-4107-9381-9CABA93E54FA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28A66-898F-4B56-9C37-451B3B781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94E80A-40C7-4107-9381-9CABA93E54FA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28A66-898F-4B56-9C37-451B3B7811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94E80A-40C7-4107-9381-9CABA93E54FA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28A66-898F-4B56-9C37-451B3B7811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94E80A-40C7-4107-9381-9CABA93E54FA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28A66-898F-4B56-9C37-451B3B7811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94E80A-40C7-4107-9381-9CABA93E54FA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28A66-898F-4B56-9C37-451B3B781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94E80A-40C7-4107-9381-9CABA93E54FA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28A66-898F-4B56-9C37-451B3B7811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94E80A-40C7-4107-9381-9CABA93E54FA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28A66-898F-4B56-9C37-451B3B781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E94E80A-40C7-4107-9381-9CABA93E54FA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28A66-898F-4B56-9C37-451B3B781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94E80A-40C7-4107-9381-9CABA93E54FA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5B28A66-898F-4B56-9C37-451B3B7811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E94E80A-40C7-4107-9381-9CABA93E54FA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5B28A66-898F-4B56-9C37-451B3B781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265369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dirty="0" smtClean="0">
                <a:solidFill>
                  <a:srgbClr val="7030A0"/>
                </a:solidFill>
                <a:cs typeface="B Jadid" pitchFamily="2" charset="-78"/>
              </a:rPr>
              <a:t>نظافت و بهداشت از دیدگاه معصومین </a:t>
            </a:r>
            <a:r>
              <a:rPr lang="fa-IR" sz="2400" dirty="0" smtClean="0">
                <a:solidFill>
                  <a:srgbClr val="7030A0"/>
                </a:solidFill>
                <a:cs typeface="B Jadid" pitchFamily="2" charset="-78"/>
              </a:rPr>
              <a:t>(ع)</a:t>
            </a:r>
            <a:endParaRPr lang="en-US" sz="11500" dirty="0">
              <a:solidFill>
                <a:srgbClr val="7030A0"/>
              </a:solidFill>
              <a:cs typeface="B Jadid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solidFill>
                  <a:srgbClr val="00B0F0"/>
                </a:solidFill>
                <a:cs typeface="B Titr" pitchFamily="2" charset="-78"/>
              </a:rPr>
              <a:t>ارائه دهنده : احمد روانبخش سنگجوئی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666402"/>
          </a:xfrm>
        </p:spPr>
        <p:txBody>
          <a:bodyPr>
            <a:no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dirty="0">
                <a:solidFill>
                  <a:srgbClr val="7030A0"/>
                </a:solidFill>
                <a:cs typeface="B Titr" pitchFamily="2" charset="-78"/>
              </a:rPr>
              <a:t>* </a:t>
            </a:r>
            <a:r>
              <a:rPr lang="fa-IR" sz="2800" dirty="0" smtClean="0">
                <a:solidFill>
                  <a:srgbClr val="7030A0"/>
                </a:solidFill>
                <a:cs typeface="B Titr" pitchFamily="2" charset="-78"/>
              </a:rPr>
              <a:t>اهمیت نظافت و بهداشت :</a:t>
            </a:r>
            <a:r>
              <a:rPr lang="en-US" sz="2800" dirty="0">
                <a:cs typeface="B Titr" pitchFamily="2" charset="-78"/>
              </a:rPr>
              <a:t/>
            </a:r>
            <a:br>
              <a:rPr lang="en-US" sz="2800" dirty="0">
                <a:cs typeface="B Titr" pitchFamily="2" charset="-78"/>
              </a:rPr>
            </a:br>
            <a:r>
              <a:rPr lang="fa-IR" sz="1800" dirty="0" smtClean="0">
                <a:solidFill>
                  <a:srgbClr val="0070C0"/>
                </a:solidFill>
                <a:cs typeface="B Titr" pitchFamily="2" charset="-78"/>
              </a:rPr>
              <a:t>رسول خدا(ص) می فرماید : اسلام پاکیزه است ، پس خود را پاکیزه کنید ، چرا که جز پاکیزه به بهشت وارد نشود</a:t>
            </a:r>
            <a:r>
              <a:rPr lang="fa-IR" sz="1100" dirty="0" smtClean="0">
                <a:solidFill>
                  <a:srgbClr val="0070C0"/>
                </a:solidFill>
                <a:cs typeface="B Titr" pitchFamily="2" charset="-78"/>
              </a:rPr>
              <a:t>(1)</a:t>
            </a:r>
            <a:r>
              <a:rPr lang="fa-IR" sz="1800" u="sng" dirty="0" smtClean="0">
                <a:solidFill>
                  <a:srgbClr val="0070C0"/>
                </a:solidFill>
                <a:cs typeface="B Titr" pitchFamily="2" charset="-78"/>
              </a:rPr>
              <a:t/>
            </a:r>
            <a:br>
              <a:rPr lang="fa-IR" sz="1800" u="sng" dirty="0" smtClean="0">
                <a:solidFill>
                  <a:srgbClr val="0070C0"/>
                </a:solidFill>
                <a:cs typeface="B Titr" pitchFamily="2" charset="-78"/>
              </a:rPr>
            </a:br>
            <a:r>
              <a:rPr lang="fa-IR" sz="1800" dirty="0" smtClean="0">
                <a:solidFill>
                  <a:schemeClr val="accent2">
                    <a:lumMod val="75000"/>
                  </a:schemeClr>
                </a:solidFill>
                <a:cs typeface="B Titr" pitchFamily="2" charset="-78"/>
              </a:rPr>
              <a:t>امیرمومنان(ع)می فرماید :خانه هایتان را از تارهای عنکبوت پاکیزه نگهدارید ، چون مایه فقر است </a:t>
            </a:r>
            <a:r>
              <a:rPr lang="fa-IR" sz="1100" dirty="0" smtClean="0">
                <a:solidFill>
                  <a:schemeClr val="accent2">
                    <a:lumMod val="75000"/>
                  </a:schemeClr>
                </a:solidFill>
                <a:cs typeface="B Titr" pitchFamily="2" charset="-78"/>
              </a:rPr>
              <a:t>(2)</a:t>
            </a:r>
            <a:r>
              <a:rPr lang="fa-IR" sz="1800" dirty="0" smtClean="0">
                <a:solidFill>
                  <a:schemeClr val="accent2">
                    <a:lumMod val="75000"/>
                  </a:schemeClr>
                </a:solidFill>
                <a:cs typeface="B Titr" pitchFamily="2" charset="-78"/>
              </a:rPr>
              <a:t/>
            </a:r>
            <a:br>
              <a:rPr lang="fa-IR" sz="1800" dirty="0" smtClean="0">
                <a:solidFill>
                  <a:schemeClr val="accent2">
                    <a:lumMod val="75000"/>
                  </a:schemeClr>
                </a:solidFill>
                <a:cs typeface="B Titr" pitchFamily="2" charset="-78"/>
              </a:rPr>
            </a:br>
            <a:r>
              <a:rPr lang="fa-IR" sz="1800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امام صادق (ع) می فرماید : پاکیزگی از اخلاق پیامبران است،یکی از کارهای امیرمومنان (ع){در تقسیم کار در خانواده} جارو کردن خانه بود </a:t>
            </a:r>
            <a:r>
              <a:rPr lang="fa-IR" sz="1100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(3)</a:t>
            </a:r>
            <a:r>
              <a:rPr lang="fa-IR" sz="1800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/>
            </a:r>
            <a:br>
              <a:rPr lang="fa-IR" sz="1800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</a:br>
            <a:r>
              <a:rPr lang="fa-IR" sz="1800" dirty="0" smtClean="0">
                <a:solidFill>
                  <a:srgbClr val="FF0000"/>
                </a:solidFill>
                <a:cs typeface="B Titr" pitchFamily="2" charset="-78"/>
              </a:rPr>
              <a:t>رسول خدا(ص) می فرماید: پشت خانه خاکروبه جمع نکنید که آن،جای شیاطین(آلودگی) است </a:t>
            </a:r>
            <a:r>
              <a:rPr lang="fa-IR" sz="1200" dirty="0">
                <a:solidFill>
                  <a:srgbClr val="FF0000"/>
                </a:solidFill>
                <a:cs typeface="B Titr" pitchFamily="2" charset="-78"/>
              </a:rPr>
              <a:t>(4)</a:t>
            </a:r>
            <a:r>
              <a:rPr lang="fa-IR" sz="2000" u="sng" dirty="0" smtClean="0">
                <a:solidFill>
                  <a:srgbClr val="00B050"/>
                </a:solidFill>
                <a:cs typeface="B Titr" pitchFamily="2" charset="-78"/>
              </a:rPr>
              <a:t/>
            </a:r>
            <a:br>
              <a:rPr lang="fa-IR" sz="2000" u="sng" dirty="0" smtClean="0">
                <a:solidFill>
                  <a:srgbClr val="00B050"/>
                </a:solidFill>
                <a:cs typeface="B Titr" pitchFamily="2" charset="-78"/>
              </a:rPr>
            </a:br>
            <a:r>
              <a:rPr lang="fa-IR" sz="1600" dirty="0" smtClean="0">
                <a:cs typeface="B Titr" pitchFamily="2" charset="-78"/>
              </a:rPr>
              <a:t>(1) مفاتیح الحیات،ص114    (2) مفاتیح الحیات،ص114 (3) مفاتیح الحیات،ص114  (4) بحارالانوار،ج59 ،ص291</a:t>
            </a:r>
            <a:endParaRPr lang="en-US" sz="1600" dirty="0">
              <a:cs typeface="B Titr" pitchFamily="2" charset="-78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5572164"/>
          </a:xfrm>
        </p:spPr>
        <p:txBody>
          <a:bodyPr>
            <a:no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dirty="0">
                <a:solidFill>
                  <a:srgbClr val="7030A0"/>
                </a:solidFill>
                <a:cs typeface="B Titr" pitchFamily="2" charset="-78"/>
              </a:rPr>
              <a:t>* </a:t>
            </a:r>
            <a:r>
              <a:rPr lang="fa-IR" sz="2800" dirty="0" smtClean="0">
                <a:solidFill>
                  <a:srgbClr val="7030A0"/>
                </a:solidFill>
                <a:cs typeface="B Titr" pitchFamily="2" charset="-78"/>
              </a:rPr>
              <a:t>شست و شوی تن :</a:t>
            </a:r>
            <a:r>
              <a:rPr lang="en-US" sz="2800" dirty="0">
                <a:cs typeface="B Titr" pitchFamily="2" charset="-78"/>
              </a:rPr>
              <a:t/>
            </a:r>
            <a:br>
              <a:rPr lang="en-US" sz="2800" dirty="0">
                <a:cs typeface="B Titr" pitchFamily="2" charset="-78"/>
              </a:rPr>
            </a:br>
            <a:r>
              <a:rPr lang="fa-IR" sz="2000" dirty="0" smtClean="0">
                <a:solidFill>
                  <a:schemeClr val="bg2">
                    <a:lumMod val="25000"/>
                  </a:schemeClr>
                </a:solidFill>
                <a:cs typeface="B Titr" pitchFamily="2" charset="-78"/>
              </a:rPr>
              <a:t>رسول خدا(ص) می فرماید : حق خدا بر هر مسلمانی این است که در </a:t>
            </a:r>
            <a:r>
              <a:rPr lang="fa-IR" sz="2000" dirty="0" smtClean="0">
                <a:solidFill>
                  <a:srgbClr val="FF0000"/>
                </a:solidFill>
                <a:cs typeface="B Titr" pitchFamily="2" charset="-78"/>
              </a:rPr>
              <a:t>هر هفته یک بار سرو بدنش را شست و شو</a:t>
            </a:r>
            <a:r>
              <a:rPr lang="fa-IR" sz="2000" dirty="0" smtClean="0">
                <a:solidFill>
                  <a:schemeClr val="bg2">
                    <a:lumMod val="25000"/>
                  </a:schemeClr>
                </a:solidFill>
                <a:cs typeface="B Titr" pitchFamily="2" charset="-78"/>
              </a:rPr>
              <a:t> دهد </a:t>
            </a:r>
            <a:r>
              <a:rPr lang="fa-IR" sz="1200" dirty="0" smtClean="0">
                <a:solidFill>
                  <a:schemeClr val="bg2">
                    <a:lumMod val="25000"/>
                  </a:schemeClr>
                </a:solidFill>
                <a:cs typeface="B Titr" pitchFamily="2" charset="-78"/>
              </a:rPr>
              <a:t>(1)</a:t>
            </a:r>
            <a:r>
              <a:rPr lang="fa-IR" sz="2000" u="sng" dirty="0" smtClean="0">
                <a:solidFill>
                  <a:schemeClr val="bg2">
                    <a:lumMod val="25000"/>
                  </a:schemeClr>
                </a:solidFill>
                <a:cs typeface="B Titr" pitchFamily="2" charset="-78"/>
              </a:rPr>
              <a:t/>
            </a:r>
            <a:br>
              <a:rPr lang="fa-IR" sz="2000" u="sng" dirty="0" smtClean="0">
                <a:solidFill>
                  <a:schemeClr val="bg2">
                    <a:lumMod val="25000"/>
                  </a:schemeClr>
                </a:solidFill>
                <a:cs typeface="B Titr" pitchFamily="2" charset="-78"/>
              </a:rPr>
            </a:br>
            <a:r>
              <a:rPr lang="fa-IR" sz="2000" dirty="0" smtClean="0">
                <a:solidFill>
                  <a:srgbClr val="0070C0"/>
                </a:solidFill>
                <a:cs typeface="B Titr" pitchFamily="2" charset="-78"/>
              </a:rPr>
              <a:t>امیرمومنان(ع)می فرماید : بوی بد و آزار دهنده را بزدایید و خود را وارسی کنید(به پاکیزگی و نظافت خود حساس باشید) که خدا بندگان چرکین و آلوده اش را که همنشینانش از نشستن با </a:t>
            </a:r>
            <a:r>
              <a:rPr lang="fa-IR" sz="2000" dirty="0">
                <a:solidFill>
                  <a:srgbClr val="0070C0"/>
                </a:solidFill>
                <a:cs typeface="B Titr" pitchFamily="2" charset="-78"/>
              </a:rPr>
              <a:t> </a:t>
            </a:r>
            <a:r>
              <a:rPr lang="fa-IR" sz="2000" dirty="0" smtClean="0">
                <a:solidFill>
                  <a:srgbClr val="0070C0"/>
                </a:solidFill>
                <a:cs typeface="B Titr" pitchFamily="2" charset="-78"/>
              </a:rPr>
              <a:t>او کراهت دارند ، دشمن دارد</a:t>
            </a:r>
            <a:r>
              <a:rPr lang="fa-IR" sz="1200" dirty="0" smtClean="0">
                <a:solidFill>
                  <a:srgbClr val="0070C0"/>
                </a:solidFill>
                <a:cs typeface="B Titr" pitchFamily="2" charset="-78"/>
              </a:rPr>
              <a:t>(2)</a:t>
            </a:r>
            <a:r>
              <a:rPr lang="fa-IR" sz="2000" dirty="0" smtClean="0">
                <a:solidFill>
                  <a:srgbClr val="0070C0"/>
                </a:solidFill>
                <a:cs typeface="B Titr" pitchFamily="2" charset="-78"/>
              </a:rPr>
              <a:t/>
            </a:r>
            <a:br>
              <a:rPr lang="fa-IR" sz="2000" dirty="0" smtClean="0">
                <a:solidFill>
                  <a:srgbClr val="0070C0"/>
                </a:solidFill>
                <a:cs typeface="B Titr" pitchFamily="2" charset="-78"/>
              </a:rPr>
            </a:br>
            <a:r>
              <a:rPr lang="fa-IR" sz="2000" dirty="0" smtClean="0">
                <a:solidFill>
                  <a:schemeClr val="bg2">
                    <a:lumMod val="25000"/>
                  </a:schemeClr>
                </a:solidFill>
                <a:cs typeface="B Titr" pitchFamily="2" charset="-78"/>
              </a:rPr>
              <a:t>امام کاظم (ع) می فرماید : </a:t>
            </a:r>
            <a:r>
              <a:rPr lang="fa-IR" sz="2000" dirty="0">
                <a:solidFill>
                  <a:schemeClr val="accent6"/>
                </a:solidFill>
                <a:cs typeface="B Titr" pitchFamily="2" charset="-78"/>
              </a:rPr>
              <a:t>پنج سنّت</a:t>
            </a:r>
            <a:r>
              <a:rPr lang="fa-IR" sz="2000" dirty="0" smtClean="0">
                <a:solidFill>
                  <a:schemeClr val="bg2">
                    <a:lumMod val="25000"/>
                  </a:schemeClr>
                </a:solidFill>
                <a:cs typeface="B Titr" pitchFamily="2" charset="-78"/>
              </a:rPr>
              <a:t> درباره </a:t>
            </a:r>
            <a:r>
              <a:rPr lang="fa-IR" sz="2000" dirty="0">
                <a:solidFill>
                  <a:schemeClr val="accent6"/>
                </a:solidFill>
                <a:cs typeface="B Titr" pitchFamily="2" charset="-78"/>
              </a:rPr>
              <a:t>سر</a:t>
            </a:r>
            <a:r>
              <a:rPr lang="fa-IR" sz="2000" dirty="0" smtClean="0">
                <a:solidFill>
                  <a:schemeClr val="bg2">
                    <a:lumMod val="25000"/>
                  </a:schemeClr>
                </a:solidFill>
                <a:cs typeface="B Titr" pitchFamily="2" charset="-78"/>
              </a:rPr>
              <a:t> باید رعایت شود: </a:t>
            </a:r>
            <a:r>
              <a:rPr lang="fa-IR" sz="2000" dirty="0" smtClean="0">
                <a:solidFill>
                  <a:schemeClr val="accent6"/>
                </a:solidFill>
                <a:cs typeface="B Titr" pitchFamily="2" charset="-78"/>
              </a:rPr>
              <a:t>مسواک کردن،کوتاه کردن شارب ،شانه زدن موی، مضمضه ، استنشاق کردن</a:t>
            </a:r>
            <a:r>
              <a:rPr lang="fa-IR" sz="2000" dirty="0" smtClean="0">
                <a:solidFill>
                  <a:schemeClr val="bg2">
                    <a:lumMod val="25000"/>
                  </a:schemeClr>
                </a:solidFill>
                <a:cs typeface="B Titr" pitchFamily="2" charset="-78"/>
              </a:rPr>
              <a:t> </a:t>
            </a:r>
            <a:r>
              <a:rPr lang="fa-IR" sz="1200" dirty="0" smtClean="0">
                <a:solidFill>
                  <a:schemeClr val="bg2">
                    <a:lumMod val="25000"/>
                  </a:schemeClr>
                </a:solidFill>
                <a:cs typeface="B Titr" pitchFamily="2" charset="-78"/>
              </a:rPr>
              <a:t>(3)</a:t>
            </a:r>
            <a:r>
              <a:rPr lang="fa-IR" sz="2000" u="sng" dirty="0" smtClean="0">
                <a:solidFill>
                  <a:schemeClr val="bg2">
                    <a:lumMod val="25000"/>
                  </a:schemeClr>
                </a:solidFill>
                <a:cs typeface="B Titr" pitchFamily="2" charset="-78"/>
              </a:rPr>
              <a:t/>
            </a:r>
            <a:br>
              <a:rPr lang="fa-IR" sz="2000" u="sng" dirty="0" smtClean="0">
                <a:solidFill>
                  <a:schemeClr val="bg2">
                    <a:lumMod val="25000"/>
                  </a:schemeClr>
                </a:solidFill>
                <a:cs typeface="B Titr" pitchFamily="2" charset="-78"/>
              </a:rPr>
            </a:br>
            <a:r>
              <a:rPr lang="fa-IR" sz="1600" dirty="0" smtClean="0">
                <a:cs typeface="B Titr" pitchFamily="2" charset="-78"/>
              </a:rPr>
              <a:t>(1) مفاتیح الحیات،ص115    (2) الخصال،ص62 (3) الخصال،ص271</a:t>
            </a:r>
            <a:endParaRPr lang="en-US" sz="1600" dirty="0">
              <a:cs typeface="B Titr" pitchFamily="2" charset="-78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5572164"/>
          </a:xfrm>
        </p:spPr>
        <p:txBody>
          <a:bodyPr>
            <a:no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dirty="0">
                <a:solidFill>
                  <a:srgbClr val="7030A0"/>
                </a:solidFill>
                <a:cs typeface="B Titr" pitchFamily="2" charset="-78"/>
              </a:rPr>
              <a:t>* </a:t>
            </a:r>
            <a:r>
              <a:rPr lang="fa-IR" sz="2800" dirty="0" smtClean="0">
                <a:solidFill>
                  <a:srgbClr val="7030A0"/>
                </a:solidFill>
                <a:cs typeface="B Titr" pitchFamily="2" charset="-78"/>
              </a:rPr>
              <a:t>بهداشت دهان و دندان :</a:t>
            </a:r>
            <a:r>
              <a:rPr lang="en-US" sz="2800" dirty="0">
                <a:cs typeface="B Titr" pitchFamily="2" charset="-78"/>
              </a:rPr>
              <a:t/>
            </a:r>
            <a:br>
              <a:rPr lang="en-US" sz="2800" dirty="0">
                <a:cs typeface="B Titr" pitchFamily="2" charset="-78"/>
              </a:rPr>
            </a:br>
            <a:r>
              <a:rPr lang="fa-IR" sz="2000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رسول خدا(ص) می فرماید : اگر بر امتم سخت نبود امر می کردم برای هر نمازی مسواک بزنند </a:t>
            </a:r>
            <a:r>
              <a:rPr lang="fa-IR" sz="1200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(1)</a:t>
            </a:r>
            <a:r>
              <a:rPr lang="fa-IR" sz="2000" u="sng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/>
            </a:r>
            <a:br>
              <a:rPr lang="fa-IR" sz="2000" u="sng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</a:br>
            <a:r>
              <a:rPr lang="fa-IR" sz="2000" dirty="0" smtClean="0">
                <a:solidFill>
                  <a:schemeClr val="accent4"/>
                </a:solidFill>
                <a:cs typeface="B Titr" pitchFamily="2" charset="-78"/>
              </a:rPr>
              <a:t>امیرصادق(ع)می فرماید :هرچیزی پاک کننده ای دارد،پاک کننده دهان مسواک است</a:t>
            </a:r>
            <a:r>
              <a:rPr lang="fa-IR" sz="1400" dirty="0" smtClean="0">
                <a:solidFill>
                  <a:schemeClr val="accent4"/>
                </a:solidFill>
                <a:cs typeface="B Titr" pitchFamily="2" charset="-78"/>
              </a:rPr>
              <a:t>(2)</a:t>
            </a:r>
            <a:r>
              <a:rPr lang="fa-IR" sz="2000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/>
            </a:r>
            <a:br>
              <a:rPr lang="fa-IR" sz="2000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</a:br>
            <a:r>
              <a:rPr lang="fa-IR" sz="2000" dirty="0" smtClean="0">
                <a:solidFill>
                  <a:srgbClr val="00B050"/>
                </a:solidFill>
                <a:cs typeface="B Titr" pitchFamily="2" charset="-78"/>
              </a:rPr>
              <a:t>رسول خدا(ص) می فرماید: خلال کنید که چیزی نزد فرشتگان مبغوض تر از غذای لای دندان نیست </a:t>
            </a:r>
            <a:r>
              <a:rPr lang="fa-IR" sz="1200" dirty="0" smtClean="0">
                <a:solidFill>
                  <a:srgbClr val="00B050"/>
                </a:solidFill>
                <a:cs typeface="B Titr" pitchFamily="2" charset="-78"/>
              </a:rPr>
              <a:t>(3)</a:t>
            </a:r>
            <a:r>
              <a:rPr lang="fa-IR" sz="2000" dirty="0" smtClean="0">
                <a:solidFill>
                  <a:srgbClr val="00B050"/>
                </a:solidFill>
                <a:cs typeface="B Titr" pitchFamily="2" charset="-78"/>
              </a:rPr>
              <a:t/>
            </a:r>
            <a:br>
              <a:rPr lang="fa-IR" sz="2000" dirty="0" smtClean="0">
                <a:solidFill>
                  <a:srgbClr val="00B050"/>
                </a:solidFill>
                <a:cs typeface="B Titr" pitchFamily="2" charset="-78"/>
              </a:rPr>
            </a:br>
            <a:r>
              <a:rPr lang="fa-IR" sz="2000" dirty="0" smtClean="0">
                <a:solidFill>
                  <a:srgbClr val="FF0000"/>
                </a:solidFill>
                <a:cs typeface="B Titr" pitchFamily="2" charset="-78"/>
              </a:rPr>
              <a:t>امام حسین(ع) می فرماید : همواره امیرمومنان(ع) به ما امر می کرد که پس از خلال کردن آب ننوشیم ، مگر اینکه بیش از سه بار مضمضه(دهان را شسته)باشیم </a:t>
            </a:r>
            <a:r>
              <a:rPr lang="fa-IR" sz="1200" dirty="0" smtClean="0">
                <a:solidFill>
                  <a:srgbClr val="FF0000"/>
                </a:solidFill>
                <a:cs typeface="B Titr" pitchFamily="2" charset="-78"/>
              </a:rPr>
              <a:t>(4)</a:t>
            </a:r>
            <a:r>
              <a:rPr lang="fa-IR" sz="2000" u="sng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sz="2000" u="sng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sz="1600" dirty="0" smtClean="0">
                <a:cs typeface="B Titr" pitchFamily="2" charset="-78"/>
              </a:rPr>
              <a:t>(1) الفقیه،ص55    (2) الفقیه،53  (3) مکارم الاخلاق،ص 153 (4) مکارم الاخلاق،ص 153</a:t>
            </a:r>
            <a:endParaRPr lang="en-US" sz="1600" dirty="0">
              <a:cs typeface="B Titr" pitchFamily="2" charset="-78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5572164"/>
          </a:xfrm>
        </p:spPr>
        <p:txBody>
          <a:bodyPr>
            <a:no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dirty="0">
                <a:solidFill>
                  <a:srgbClr val="7030A0"/>
                </a:solidFill>
                <a:cs typeface="B Titr" pitchFamily="2" charset="-78"/>
              </a:rPr>
              <a:t>* </a:t>
            </a:r>
            <a:r>
              <a:rPr lang="fa-IR" sz="2800" dirty="0" smtClean="0">
                <a:solidFill>
                  <a:srgbClr val="7030A0"/>
                </a:solidFill>
                <a:cs typeface="B Titr" pitchFamily="2" charset="-78"/>
              </a:rPr>
              <a:t>چیدن ناخن و شارب :</a:t>
            </a:r>
            <a:r>
              <a:rPr lang="en-US" sz="2800" dirty="0">
                <a:cs typeface="B Titr" pitchFamily="2" charset="-78"/>
              </a:rPr>
              <a:t/>
            </a:r>
            <a:br>
              <a:rPr lang="en-US" sz="2800" dirty="0">
                <a:cs typeface="B Titr" pitchFamily="2" charset="-78"/>
              </a:rPr>
            </a:br>
            <a:r>
              <a:rPr lang="fa-IR" sz="2000" dirty="0" smtClean="0">
                <a:solidFill>
                  <a:srgbClr val="0070C0"/>
                </a:solidFill>
                <a:cs typeface="B Titr" pitchFamily="2" charset="-78"/>
              </a:rPr>
              <a:t>رسول خدا(ص) می فرماید : ناخن نگرفتن و بوی بد شما مانع نزول وحی بر من می شود</a:t>
            </a:r>
            <a:r>
              <a:rPr lang="fa-IR" sz="1200" dirty="0" smtClean="0">
                <a:solidFill>
                  <a:srgbClr val="0070C0"/>
                </a:solidFill>
                <a:cs typeface="B Titr" pitchFamily="2" charset="-78"/>
              </a:rPr>
              <a:t>(1)</a:t>
            </a:r>
            <a:r>
              <a:rPr lang="fa-IR" sz="2000" u="sng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/>
            </a:r>
            <a:br>
              <a:rPr lang="fa-IR" sz="2000" u="sng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</a:br>
            <a:r>
              <a:rPr lang="fa-IR" sz="2000" dirty="0" smtClean="0">
                <a:solidFill>
                  <a:schemeClr val="accent3">
                    <a:lumMod val="75000"/>
                  </a:schemeClr>
                </a:solidFill>
                <a:cs typeface="B Titr" pitchFamily="2" charset="-78"/>
              </a:rPr>
              <a:t>امیرمومنان(ع)می فرماید :کوتاه کردن شارب از پاکیزگی و سنت است و خوشبو کردن شارب گرامیداشت فرشتگان و سنت است</a:t>
            </a:r>
            <a:r>
              <a:rPr lang="fa-IR" sz="1400" dirty="0" smtClean="0">
                <a:solidFill>
                  <a:schemeClr val="accent3">
                    <a:lumMod val="75000"/>
                  </a:schemeClr>
                </a:solidFill>
                <a:cs typeface="B Titr" pitchFamily="2" charset="-78"/>
              </a:rPr>
              <a:t>(2)</a:t>
            </a:r>
            <a:r>
              <a:rPr lang="fa-IR" sz="2000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/>
            </a:r>
            <a:br>
              <a:rPr lang="fa-IR" sz="2000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</a:br>
            <a:r>
              <a:rPr lang="fa-IR" sz="2000" dirty="0" smtClean="0">
                <a:solidFill>
                  <a:srgbClr val="00B050"/>
                </a:solidFill>
                <a:cs typeface="B Titr" pitchFamily="2" charset="-78"/>
              </a:rPr>
              <a:t>امام صادق(ص) می فرماید: </a:t>
            </a:r>
            <a:r>
              <a:rPr lang="fa-IR" sz="2000" dirty="0" smtClean="0">
                <a:solidFill>
                  <a:srgbClr val="7030A0"/>
                </a:solidFill>
                <a:cs typeface="B Titr" pitchFamily="2" charset="-78"/>
              </a:rPr>
              <a:t>هرکس روز جمعه ناخن هایش را بگیرد و سبیلش را کوتاه کند و بگوید : </a:t>
            </a:r>
            <a:r>
              <a:rPr lang="fa-IR" sz="2000" dirty="0" smtClean="0">
                <a:solidFill>
                  <a:srgbClr val="FF0000"/>
                </a:solidFill>
                <a:cs typeface="B Titr" pitchFamily="2" charset="-78"/>
              </a:rPr>
              <a:t>بِسمِ الله وَ بُاللهِ و عَلَی سُنَّتهِ مُحَمّدِ و آلِ مُحَمد </a:t>
            </a:r>
            <a:r>
              <a:rPr lang="fa-IR" sz="2000" dirty="0" smtClean="0">
                <a:solidFill>
                  <a:srgbClr val="7030A0"/>
                </a:solidFill>
                <a:cs typeface="B Titr" pitchFamily="2" charset="-78"/>
              </a:rPr>
              <a:t>در برابر هریک پاداش آزاد کردن انسانی از فرزندان اسماعیل به او عطا می شود  </a:t>
            </a:r>
            <a:r>
              <a:rPr lang="fa-IR" sz="1200" dirty="0">
                <a:solidFill>
                  <a:srgbClr val="7030A0"/>
                </a:solidFill>
                <a:cs typeface="B Titr" pitchFamily="2" charset="-78"/>
              </a:rPr>
              <a:t>(3)</a:t>
            </a:r>
            <a:r>
              <a:rPr lang="fa-IR" sz="2000" dirty="0" smtClean="0">
                <a:solidFill>
                  <a:srgbClr val="00B050"/>
                </a:solidFill>
                <a:cs typeface="B Titr" pitchFamily="2" charset="-78"/>
              </a:rPr>
              <a:t/>
            </a:r>
            <a:br>
              <a:rPr lang="fa-IR" sz="2000" dirty="0" smtClean="0">
                <a:solidFill>
                  <a:srgbClr val="00B050"/>
                </a:solidFill>
                <a:cs typeface="B Titr" pitchFamily="2" charset="-78"/>
              </a:rPr>
            </a:br>
            <a:r>
              <a:rPr lang="fa-IR" sz="1600" dirty="0" smtClean="0">
                <a:cs typeface="B Titr" pitchFamily="2" charset="-78"/>
              </a:rPr>
              <a:t>(1) قرب الاسناد،ص13    (2) تحف العقول،ص100  (3) الخصال،ص 391</a:t>
            </a:r>
            <a:endParaRPr lang="en-US" sz="16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42223612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5572164"/>
          </a:xfrm>
        </p:spPr>
        <p:txBody>
          <a:bodyPr>
            <a:no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dirty="0">
                <a:solidFill>
                  <a:srgbClr val="7030A0"/>
                </a:solidFill>
                <a:cs typeface="B Titr" pitchFamily="2" charset="-78"/>
              </a:rPr>
              <a:t>* </a:t>
            </a:r>
            <a:r>
              <a:rPr lang="fa-IR" sz="2800" dirty="0" smtClean="0">
                <a:solidFill>
                  <a:srgbClr val="7030A0"/>
                </a:solidFill>
                <a:cs typeface="B Titr" pitchFamily="2" charset="-78"/>
              </a:rPr>
              <a:t>ستردن موهای زاید بدن :</a:t>
            </a:r>
            <a:r>
              <a:rPr lang="en-US" sz="2800" dirty="0">
                <a:cs typeface="B Titr" pitchFamily="2" charset="-78"/>
              </a:rPr>
              <a:t/>
            </a:r>
            <a:br>
              <a:rPr lang="en-US" sz="2800" dirty="0">
                <a:cs typeface="B Titr" pitchFamily="2" charset="-78"/>
              </a:rPr>
            </a:br>
            <a:r>
              <a:rPr lang="fa-IR" sz="2000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رسول خدا(ص) می فرماید : کسی که به خدا و روز قیامت ایمان دارد </a:t>
            </a:r>
            <a:r>
              <a:rPr lang="fa-IR" sz="2000" dirty="0" smtClean="0">
                <a:solidFill>
                  <a:schemeClr val="accent2"/>
                </a:solidFill>
                <a:cs typeface="B Titr" pitchFamily="2" charset="-78"/>
              </a:rPr>
              <a:t>اگر </a:t>
            </a:r>
            <a:r>
              <a:rPr lang="fa-IR" sz="2000" u="sng" dirty="0" smtClean="0">
                <a:solidFill>
                  <a:schemeClr val="accent2"/>
                </a:solidFill>
                <a:cs typeface="B Titr" pitchFamily="2" charset="-78"/>
              </a:rPr>
              <a:t>مرد</a:t>
            </a:r>
            <a:r>
              <a:rPr lang="fa-IR" sz="2000" dirty="0" smtClean="0">
                <a:solidFill>
                  <a:schemeClr val="accent2"/>
                </a:solidFill>
                <a:cs typeface="B Titr" pitchFamily="2" charset="-78"/>
              </a:rPr>
              <a:t> است </a:t>
            </a:r>
            <a:r>
              <a:rPr lang="fa-IR" sz="2000" u="sng" dirty="0" smtClean="0">
                <a:solidFill>
                  <a:schemeClr val="accent2"/>
                </a:solidFill>
                <a:cs typeface="B Titr" pitchFamily="2" charset="-78"/>
              </a:rPr>
              <a:t>بیش از چهل روز</a:t>
            </a:r>
            <a:r>
              <a:rPr lang="fa-IR" sz="2000" dirty="0" smtClean="0">
                <a:solidFill>
                  <a:schemeClr val="accent2"/>
                </a:solidFill>
                <a:cs typeface="B Titr" pitchFamily="2" charset="-78"/>
              </a:rPr>
              <a:t> و اگر </a:t>
            </a:r>
            <a:r>
              <a:rPr lang="fa-IR" sz="2000" u="sng" dirty="0" smtClean="0">
                <a:solidFill>
                  <a:schemeClr val="accent2"/>
                </a:solidFill>
                <a:cs typeface="B Titr" pitchFamily="2" charset="-78"/>
              </a:rPr>
              <a:t>زن</a:t>
            </a:r>
            <a:r>
              <a:rPr lang="fa-IR" sz="2000" dirty="0" smtClean="0">
                <a:solidFill>
                  <a:schemeClr val="accent2"/>
                </a:solidFill>
                <a:cs typeface="B Titr" pitchFamily="2" charset="-78"/>
              </a:rPr>
              <a:t> است </a:t>
            </a:r>
            <a:r>
              <a:rPr lang="fa-IR" sz="2000" u="sng" dirty="0" smtClean="0">
                <a:solidFill>
                  <a:schemeClr val="accent2"/>
                </a:solidFill>
                <a:cs typeface="B Titr" pitchFamily="2" charset="-78"/>
              </a:rPr>
              <a:t>بیش از بیست روز</a:t>
            </a:r>
            <a:r>
              <a:rPr lang="fa-IR" sz="2000" dirty="0" smtClean="0">
                <a:solidFill>
                  <a:schemeClr val="accent2"/>
                </a:solidFill>
                <a:cs typeface="B Titr" pitchFamily="2" charset="-78"/>
              </a:rPr>
              <a:t> زدودن موهای زاید بدنش را ترک نکند</a:t>
            </a:r>
            <a:r>
              <a:rPr lang="fa-IR" sz="1200" dirty="0">
                <a:solidFill>
                  <a:schemeClr val="accent2"/>
                </a:solidFill>
                <a:cs typeface="B Titr" pitchFamily="2" charset="-78"/>
              </a:rPr>
              <a:t>(1)</a:t>
            </a:r>
            <a:r>
              <a:rPr lang="fa-IR" sz="2000" u="sng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/>
            </a:r>
            <a:br>
              <a:rPr lang="fa-IR" sz="2000" u="sng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</a:br>
            <a:r>
              <a:rPr lang="fa-IR" sz="2000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امیرمومنان(ع)می فرماید :زدودن موهای زیر بغل بوی بد را دور می کند و مایه پاکیزگی است </a:t>
            </a:r>
            <a:r>
              <a:rPr lang="fa-IR" sz="1400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(2)</a:t>
            </a:r>
            <a:r>
              <a:rPr lang="fa-IR" sz="2000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/>
            </a:r>
            <a:br>
              <a:rPr lang="fa-IR" sz="2000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</a:br>
            <a:r>
              <a:rPr lang="fa-IR" sz="2000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امام صادق(ص) می فرماید: هرکس روز جمعه ناخن هایش را بگیرد و سبیلش را کوتاه کند و بگوید : </a:t>
            </a:r>
            <a:r>
              <a:rPr lang="fa-IR" sz="2000" dirty="0" smtClean="0">
                <a:solidFill>
                  <a:srgbClr val="FF0000"/>
                </a:solidFill>
                <a:cs typeface="B Titr" pitchFamily="2" charset="-78"/>
              </a:rPr>
              <a:t>بِسمِ الله وَ بُاللهِ و عَلَی سُنَّتهِ مُحَمّدِ و آلِ مُحَمد </a:t>
            </a:r>
            <a:r>
              <a:rPr lang="fa-IR" sz="2000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در برابر هریک پاداش آزاد کردن انسانی از فرزندان اسماعیل به او عطا می شود  </a:t>
            </a:r>
            <a:r>
              <a:rPr lang="fa-IR" sz="1200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>(3)</a:t>
            </a:r>
            <a:r>
              <a:rPr lang="fa-IR" sz="2000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/>
            </a:r>
            <a:br>
              <a:rPr lang="fa-IR" sz="2000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</a:br>
            <a:r>
              <a:rPr lang="fa-IR" sz="1600" dirty="0" smtClean="0">
                <a:cs typeface="B Titr" pitchFamily="2" charset="-78"/>
              </a:rPr>
              <a:t>(1) الفقیه،ص119    (2) تحف العقول،ص101  (3) الخصال،ص 391</a:t>
            </a:r>
            <a:endParaRPr lang="en-US" sz="16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07447520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5572164"/>
          </a:xfrm>
        </p:spPr>
        <p:txBody>
          <a:bodyPr>
            <a:no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dirty="0">
                <a:solidFill>
                  <a:srgbClr val="7030A0"/>
                </a:solidFill>
                <a:cs typeface="B Titr" pitchFamily="2" charset="-78"/>
              </a:rPr>
              <a:t>* </a:t>
            </a:r>
            <a:r>
              <a:rPr lang="fa-IR" sz="2800" dirty="0" smtClean="0">
                <a:solidFill>
                  <a:srgbClr val="7030A0"/>
                </a:solidFill>
                <a:cs typeface="B Titr" pitchFamily="2" charset="-78"/>
              </a:rPr>
              <a:t>نظافت و بهداشت عمومی</a:t>
            </a:r>
            <a:r>
              <a:rPr lang="fa-IR" sz="2800" dirty="0" smtClean="0">
                <a:solidFill>
                  <a:srgbClr val="7030A0"/>
                </a:solidFill>
                <a:cs typeface="B Titr" pitchFamily="2" charset="-78"/>
              </a:rPr>
              <a:t>:</a:t>
            </a:r>
            <a:r>
              <a:rPr lang="en-US" sz="2800" dirty="0">
                <a:cs typeface="B Titr" pitchFamily="2" charset="-78"/>
              </a:rPr>
              <a:t/>
            </a:r>
            <a:br>
              <a:rPr lang="en-US" sz="2800" dirty="0">
                <a:cs typeface="B Titr" pitchFamily="2" charset="-78"/>
              </a:rPr>
            </a:br>
            <a:r>
              <a:rPr lang="fa-IR" sz="2000" dirty="0" smtClean="0">
                <a:solidFill>
                  <a:schemeClr val="accent3">
                    <a:lumMod val="50000"/>
                  </a:schemeClr>
                </a:solidFill>
                <a:cs typeface="B Titr" pitchFamily="2" charset="-78"/>
              </a:rPr>
              <a:t>رسول </a:t>
            </a:r>
            <a:r>
              <a:rPr lang="fa-IR" sz="2000" dirty="0" smtClean="0">
                <a:solidFill>
                  <a:schemeClr val="accent3">
                    <a:lumMod val="50000"/>
                  </a:schemeClr>
                </a:solidFill>
                <a:cs typeface="B Titr" pitchFamily="2" charset="-78"/>
              </a:rPr>
              <a:t>خدا(ص)می </a:t>
            </a:r>
            <a:r>
              <a:rPr lang="fa-IR" sz="2000" dirty="0" smtClean="0">
                <a:solidFill>
                  <a:schemeClr val="accent3">
                    <a:lumMod val="50000"/>
                  </a:schemeClr>
                </a:solidFill>
                <a:cs typeface="B Titr" pitchFamily="2" charset="-78"/>
              </a:rPr>
              <a:t>فرماید : </a:t>
            </a:r>
            <a:r>
              <a:rPr lang="fa-IR" sz="2000" dirty="0" smtClean="0">
                <a:solidFill>
                  <a:schemeClr val="accent3">
                    <a:lumMod val="50000"/>
                  </a:schemeClr>
                </a:solidFill>
                <a:cs typeface="B Titr" pitchFamily="2" charset="-78"/>
              </a:rPr>
              <a:t>شب زباله ها را در خانه هایتان نگه ندارید که جایگاه شیطان (آلودگی) است</a:t>
            </a:r>
            <a:r>
              <a:rPr lang="fa-IR" sz="1200" dirty="0" smtClean="0">
                <a:solidFill>
                  <a:schemeClr val="accent3">
                    <a:lumMod val="50000"/>
                  </a:schemeClr>
                </a:solidFill>
                <a:cs typeface="B Titr" pitchFamily="2" charset="-78"/>
              </a:rPr>
              <a:t>(1</a:t>
            </a:r>
            <a:r>
              <a:rPr lang="fa-IR" sz="1200" dirty="0">
                <a:solidFill>
                  <a:schemeClr val="accent3">
                    <a:lumMod val="50000"/>
                  </a:schemeClr>
                </a:solidFill>
                <a:cs typeface="B Titr" pitchFamily="2" charset="-78"/>
              </a:rPr>
              <a:t>)</a:t>
            </a:r>
            <a:r>
              <a:rPr lang="fa-IR" sz="2000" u="sng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/>
            </a:r>
            <a:br>
              <a:rPr lang="fa-IR" sz="2000" u="sng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</a:br>
            <a:r>
              <a:rPr lang="fa-IR" sz="2000" dirty="0" smtClean="0">
                <a:solidFill>
                  <a:schemeClr val="accent2">
                    <a:lumMod val="75000"/>
                  </a:schemeClr>
                </a:solidFill>
                <a:cs typeface="B Titr" pitchFamily="2" charset="-78"/>
              </a:rPr>
              <a:t>رسول خدا</a:t>
            </a:r>
            <a:r>
              <a:rPr lang="fa-IR" sz="2000" dirty="0" smtClean="0">
                <a:solidFill>
                  <a:schemeClr val="accent2">
                    <a:lumMod val="75000"/>
                  </a:schemeClr>
                </a:solidFill>
                <a:cs typeface="B Titr" pitchFamily="2" charset="-78"/>
              </a:rPr>
              <a:t>(ص)می فرماید :هنگام عطسه کردن دستانتان را را جلوی صورت بگیرید و با صدای آهسته عطسه کنید </a:t>
            </a:r>
            <a:r>
              <a:rPr lang="fa-IR" sz="1400" dirty="0" smtClean="0">
                <a:solidFill>
                  <a:schemeClr val="accent2">
                    <a:lumMod val="75000"/>
                  </a:schemeClr>
                </a:solidFill>
                <a:cs typeface="B Titr" pitchFamily="2" charset="-78"/>
              </a:rPr>
              <a:t>(2</a:t>
            </a:r>
            <a:r>
              <a:rPr lang="fa-IR" sz="1400" dirty="0" smtClean="0">
                <a:solidFill>
                  <a:schemeClr val="accent2">
                    <a:lumMod val="75000"/>
                  </a:schemeClr>
                </a:solidFill>
                <a:cs typeface="B Titr" pitchFamily="2" charset="-78"/>
              </a:rPr>
              <a:t>)</a:t>
            </a:r>
            <a:r>
              <a:rPr lang="fa-IR" sz="2000" dirty="0" smtClean="0">
                <a:solidFill>
                  <a:schemeClr val="accent2">
                    <a:lumMod val="75000"/>
                  </a:schemeClr>
                </a:solidFill>
                <a:cs typeface="B Titr" pitchFamily="2" charset="-78"/>
              </a:rPr>
              <a:t/>
            </a:r>
            <a:br>
              <a:rPr lang="fa-IR" sz="2000" dirty="0" smtClean="0">
                <a:solidFill>
                  <a:schemeClr val="accent2">
                    <a:lumMod val="75000"/>
                  </a:schemeClr>
                </a:solidFill>
                <a:cs typeface="B Titr" pitchFamily="2" charset="-78"/>
              </a:rPr>
            </a:br>
            <a:r>
              <a:rPr lang="fa-IR" sz="2000" dirty="0" smtClean="0">
                <a:solidFill>
                  <a:srgbClr val="00B0F0"/>
                </a:solidFill>
                <a:cs typeface="B Titr" pitchFamily="2" charset="-78"/>
              </a:rPr>
              <a:t>امام </a:t>
            </a:r>
            <a:r>
              <a:rPr lang="fa-IR" sz="2000" dirty="0" smtClean="0">
                <a:solidFill>
                  <a:srgbClr val="00B0F0"/>
                </a:solidFill>
                <a:cs typeface="B Titr" pitchFamily="2" charset="-78"/>
              </a:rPr>
              <a:t>صادق(ص)می </a:t>
            </a:r>
            <a:r>
              <a:rPr lang="fa-IR" sz="2000" dirty="0" smtClean="0">
                <a:solidFill>
                  <a:srgbClr val="00B0F0"/>
                </a:solidFill>
                <a:cs typeface="B Titr" pitchFamily="2" charset="-78"/>
              </a:rPr>
              <a:t>فرماید: </a:t>
            </a:r>
            <a:r>
              <a:rPr lang="fa-IR" sz="2000" dirty="0" smtClean="0">
                <a:solidFill>
                  <a:srgbClr val="00B0F0"/>
                </a:solidFill>
                <a:cs typeface="B Titr" pitchFamily="2" charset="-78"/>
              </a:rPr>
              <a:t>شستن ظرف ها و جارو کردن آستانه خانه روزی را جلب می کند </a:t>
            </a:r>
            <a:r>
              <a:rPr lang="fa-IR" sz="1200" dirty="0" smtClean="0">
                <a:solidFill>
                  <a:srgbClr val="00B0F0"/>
                </a:solidFill>
                <a:cs typeface="B Titr" pitchFamily="2" charset="-78"/>
              </a:rPr>
              <a:t>(3)</a:t>
            </a:r>
            <a:r>
              <a:rPr lang="fa-IR" sz="1200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/>
            </a:r>
            <a:br>
              <a:rPr lang="fa-IR" sz="1200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</a:br>
            <a:r>
              <a:rPr lang="fa-IR" sz="2000" dirty="0" smtClean="0">
                <a:solidFill>
                  <a:srgbClr val="7030A0"/>
                </a:solidFill>
                <a:cs typeface="B Titr" pitchFamily="2" charset="-78"/>
              </a:rPr>
              <a:t>امام حسن(ع) می فرماید: قوی ترین عامل جذب روزی مداومت بر طهارت(وضو)است</a:t>
            </a:r>
            <a:r>
              <a:rPr lang="fa-IR" sz="1200" dirty="0" smtClean="0">
                <a:solidFill>
                  <a:srgbClr val="7030A0"/>
                </a:solidFill>
                <a:cs typeface="B Titr" pitchFamily="2" charset="-78"/>
              </a:rPr>
              <a:t>(4)</a:t>
            </a:r>
            <a:r>
              <a:rPr lang="fa-IR" sz="2000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/>
            </a:r>
            <a:br>
              <a:rPr lang="fa-IR" sz="2000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</a:br>
            <a:r>
              <a:rPr lang="fa-IR" sz="1600" dirty="0" smtClean="0">
                <a:cs typeface="B Titr" pitchFamily="2" charset="-78"/>
              </a:rPr>
              <a:t>(</a:t>
            </a:r>
            <a:r>
              <a:rPr lang="fa-IR" sz="1600" dirty="0" smtClean="0">
                <a:cs typeface="B Titr" pitchFamily="2" charset="-78"/>
              </a:rPr>
              <a:t>1)مکارم الاخلاق،ص425   (</a:t>
            </a:r>
            <a:r>
              <a:rPr lang="fa-IR" sz="1600" dirty="0" smtClean="0">
                <a:cs typeface="B Titr" pitchFamily="2" charset="-78"/>
              </a:rPr>
              <a:t>2) </a:t>
            </a:r>
            <a:r>
              <a:rPr lang="fa-IR" sz="1600" dirty="0" smtClean="0">
                <a:cs typeface="B Titr" pitchFamily="2" charset="-78"/>
              </a:rPr>
              <a:t>جامع الصغیر</a:t>
            </a:r>
            <a:r>
              <a:rPr lang="fa-IR" sz="1600" dirty="0" smtClean="0">
                <a:cs typeface="B Titr" pitchFamily="2" charset="-78"/>
              </a:rPr>
              <a:t>،ص116  </a:t>
            </a:r>
            <a:r>
              <a:rPr lang="fa-IR" sz="1600" dirty="0" smtClean="0">
                <a:cs typeface="B Titr" pitchFamily="2" charset="-78"/>
              </a:rPr>
              <a:t>(</a:t>
            </a:r>
            <a:r>
              <a:rPr lang="fa-IR" sz="1600" dirty="0" smtClean="0">
                <a:cs typeface="B Titr" pitchFamily="2" charset="-78"/>
              </a:rPr>
              <a:t>3)وسائل الشیعه،ج5،ص 318(4)بحار،ج73،ص318</a:t>
            </a:r>
            <a:endParaRPr lang="en-US" sz="16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3468918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5572164"/>
          </a:xfrm>
        </p:spPr>
        <p:txBody>
          <a:bodyPr>
            <a:no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dirty="0">
                <a:solidFill>
                  <a:srgbClr val="7030A0"/>
                </a:solidFill>
                <a:cs typeface="B Titr" pitchFamily="2" charset="-78"/>
              </a:rPr>
              <a:t>* </a:t>
            </a:r>
            <a:r>
              <a:rPr lang="fa-IR" sz="2800" dirty="0" smtClean="0">
                <a:solidFill>
                  <a:srgbClr val="7030A0"/>
                </a:solidFill>
                <a:cs typeface="B Titr" pitchFamily="2" charset="-78"/>
              </a:rPr>
              <a:t>نظافت و بهداشت در جمعه :</a:t>
            </a:r>
            <a:r>
              <a:rPr lang="en-US" sz="2800" dirty="0">
                <a:cs typeface="B Titr" pitchFamily="2" charset="-78"/>
              </a:rPr>
              <a:t/>
            </a:r>
            <a:br>
              <a:rPr lang="en-US" sz="2800" dirty="0">
                <a:cs typeface="B Titr" pitchFamily="2" charset="-78"/>
              </a:rPr>
            </a:br>
            <a:r>
              <a:rPr lang="fa-IR" sz="2400" dirty="0" smtClean="0">
                <a:solidFill>
                  <a:srgbClr val="00B050"/>
                </a:solidFill>
                <a:cs typeface="B Titr" pitchFamily="2" charset="-78"/>
              </a:rPr>
              <a:t>امام صادق (ع) می فرماید : روز </a:t>
            </a:r>
            <a:r>
              <a:rPr lang="fa-IR" sz="2400" u="sng" dirty="0" smtClean="0">
                <a:solidFill>
                  <a:srgbClr val="00B050"/>
                </a:solidFill>
                <a:cs typeface="B Titr" pitchFamily="2" charset="-78"/>
              </a:rPr>
              <a:t>جمعه </a:t>
            </a:r>
            <a:r>
              <a:rPr lang="fa-IR" sz="2400" dirty="0" smtClean="0">
                <a:solidFill>
                  <a:srgbClr val="00B050"/>
                </a:solidFill>
                <a:cs typeface="B Titr" pitchFamily="2" charset="-78"/>
              </a:rPr>
              <a:t>خود را بیارایید و غسل کنید و خوشبو سازید و موهای خویش را شانه بزنید و پاکیزه ترین لباس را بپوشید ،چرا که خدا در این روز به زمینیان توجه می کند تا حسنات را چند برابر کن</a:t>
            </a:r>
            <a:r>
              <a:rPr lang="fa-IR" sz="2000" dirty="0" smtClean="0">
                <a:solidFill>
                  <a:srgbClr val="00B050"/>
                </a:solidFill>
                <a:cs typeface="B Titr" pitchFamily="2" charset="-78"/>
              </a:rPr>
              <a:t>د</a:t>
            </a:r>
            <a:r>
              <a:rPr lang="fa-IR" sz="1200" dirty="0" smtClean="0">
                <a:solidFill>
                  <a:srgbClr val="00B050"/>
                </a:solidFill>
                <a:cs typeface="B Titr" pitchFamily="2" charset="-78"/>
              </a:rPr>
              <a:t>(1)                 </a:t>
            </a:r>
            <a:r>
              <a:rPr lang="fa-IR" sz="2000" u="sng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  <a:t/>
            </a:r>
            <a:br>
              <a:rPr lang="fa-IR" sz="2000" u="sng" dirty="0" smtClean="0">
                <a:solidFill>
                  <a:schemeClr val="accent6">
                    <a:lumMod val="50000"/>
                  </a:schemeClr>
                </a:solidFill>
                <a:cs typeface="B Titr" pitchFamily="2" charset="-78"/>
              </a:rPr>
            </a:br>
            <a:r>
              <a:rPr lang="fa-IR" sz="1600" dirty="0" smtClean="0">
                <a:cs typeface="B Titr" pitchFamily="2" charset="-78"/>
              </a:rPr>
              <a:t>(1) الکافی،ج 3ص417           </a:t>
            </a:r>
            <a:r>
              <a:rPr lang="fa-IR" sz="1600" dirty="0" smtClean="0">
                <a:solidFill>
                  <a:srgbClr val="FF0000"/>
                </a:solidFill>
                <a:cs typeface="B Titr" pitchFamily="2" charset="-78"/>
              </a:rPr>
              <a:t>ادامه دارد ........ </a:t>
            </a:r>
            <a:endParaRPr lang="en-US" sz="1600" dirty="0">
              <a:solidFill>
                <a:srgbClr val="FF0000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68944670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407</TotalTime>
  <Words>58</Words>
  <Application>Microsoft Office PowerPoint</Application>
  <PresentationFormat>On-screen Show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نظافت و بهداشت از دیدگاه معصومین (ع)</vt:lpstr>
      <vt:lpstr>* اهمیت نظافت و بهداشت : رسول خدا(ص) می فرماید : اسلام پاکیزه است ، پس خود را پاکیزه کنید ، چرا که جز پاکیزه به بهشت وارد نشود(1) امیرمومنان(ع)می فرماید :خانه هایتان را از تارهای عنکبوت پاکیزه نگهدارید ، چون مایه فقر است (2) امام صادق (ع) می فرماید : پاکیزگی از اخلاق پیامبران است،یکی از کارهای امیرمومنان (ع){در تقسیم کار در خانواده} جارو کردن خانه بود (3) رسول خدا(ص) می فرماید: پشت خانه خاکروبه جمع نکنید که آن،جای شیاطین(آلودگی) است (4) (1) مفاتیح الحیات،ص114    (2) مفاتیح الحیات،ص114 (3) مفاتیح الحیات،ص114  (4) بحارالانوار،ج59 ،ص291</vt:lpstr>
      <vt:lpstr>* شست و شوی تن : رسول خدا(ص) می فرماید : حق خدا بر هر مسلمانی این است که در هر هفته یک بار سرو بدنش را شست و شو دهد (1) امیرمومنان(ع)می فرماید : بوی بد و آزار دهنده را بزدایید و خود را وارسی کنید(به پاکیزگی و نظافت خود حساس باشید) که خدا بندگان چرکین و آلوده اش را که همنشینانش از نشستن با  او کراهت دارند ، دشمن دارد(2) امام کاظم (ع) می فرماید : پنج سنّت درباره سر باید رعایت شود: مسواک کردن،کوتاه کردن شارب ،شانه زدن موی، مضمضه ، استنشاق کردن (3) (1) مفاتیح الحیات،ص115    (2) الخصال،ص62 (3) الخصال،ص271</vt:lpstr>
      <vt:lpstr>* بهداشت دهان و دندان : رسول خدا(ص) می فرماید : اگر بر امتم سخت نبود امر می کردم برای هر نمازی مسواک بزنند (1) امیرصادق(ع)می فرماید :هرچیزی پاک کننده ای دارد،پاک کننده دهان مسواک است(2) رسول خدا(ص) می فرماید: خلال کنید که چیزی نزد فرشتگان مبغوض تر از غذای لای دندان نیست (3) امام حسین(ع) می فرماید : همواره امیرمومنان(ع) به ما امر می کرد که پس از خلال کردن آب ننوشیم ، مگر اینکه بیش از سه بار مضمضه(دهان را شسته)باشیم (4) (1) الفقیه،ص55    (2) الفقیه،53  (3) مکارم الاخلاق،ص 153 (4) مکارم الاخلاق،ص 153</vt:lpstr>
      <vt:lpstr>* چیدن ناخن و شارب : رسول خدا(ص) می فرماید : ناخن نگرفتن و بوی بد شما مانع نزول وحی بر من می شود(1) امیرمومنان(ع)می فرماید :کوتاه کردن شارب از پاکیزگی و سنت است و خوشبو کردن شارب گرامیداشت فرشتگان و سنت است(2) امام صادق(ص) می فرماید: هرکس روز جمعه ناخن هایش را بگیرد و سبیلش را کوتاه کند و بگوید : بِسمِ الله وَ بُاللهِ و عَلَی سُنَّتهِ مُحَمّدِ و آلِ مُحَمد در برابر هریک پاداش آزاد کردن انسانی از فرزندان اسماعیل به او عطا می شود  (3) (1) قرب الاسناد،ص13    (2) تحف العقول،ص100  (3) الخصال،ص 391</vt:lpstr>
      <vt:lpstr>* ستردن موهای زاید بدن : رسول خدا(ص) می فرماید : کسی که به خدا و روز قیامت ایمان دارد اگر مرد است بیش از چهل روز و اگر زن است بیش از بیست روز زدودن موهای زاید بدنش را ترک نکند(1) امیرمومنان(ع)می فرماید :زدودن موهای زیر بغل بوی بد را دور می کند و مایه پاکیزگی است (2) امام صادق(ص) می فرماید: هرکس روز جمعه ناخن هایش را بگیرد و سبیلش را کوتاه کند و بگوید : بِسمِ الله وَ بُاللهِ و عَلَی سُنَّتهِ مُحَمّدِ و آلِ مُحَمد در برابر هریک پاداش آزاد کردن انسانی از فرزندان اسماعیل به او عطا می شود  (3) (1) الفقیه،ص119    (2) تحف العقول،ص101  (3) الخصال،ص 391</vt:lpstr>
      <vt:lpstr>* نظافت و بهداشت عمومی: رسول خدا(ص)می فرماید : شب زباله ها را در خانه هایتان نگه ندارید که جایگاه شیطان (آلودگی) است(1) رسول خدا(ص)می فرماید :هنگام عطسه کردن دستانتان را را جلوی صورت بگیرید و با صدای آهسته عطسه کنید (2) امام صادق(ص)می فرماید: شستن ظرف ها و جارو کردن آستانه خانه روزی را جلب می کند (3) امام حسن(ع) می فرماید: قوی ترین عامل جذب روزی مداومت بر طهارت(وضو)است(4) (1)مکارم الاخلاق،ص425   (2) جامع الصغیر،ص116  (3)وسائل الشیعه،ج5،ص 318(4)بحار،ج73،ص318</vt:lpstr>
      <vt:lpstr>* نظافت و بهداشت در جمعه : امام صادق (ع) می فرماید : روز جمعه خود را بیارایید و غسل کنید و خوشبو سازید و موهای خویش را شانه بزنید و پاکیزه ترین لباس را بپوشید ،چرا که خدا در این روز به زمینیان توجه می کند تا حسنات را چند برابر کند(1)                  (1) الکافی،ج 3ص417           ادامه دارد ........ </vt:lpstr>
    </vt:vector>
  </TitlesOfParts>
  <Company>MRT www.Win2Farsi.com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عالم برزخ </dc:title>
  <dc:creator>MRT</dc:creator>
  <cp:lastModifiedBy>Refit.ir</cp:lastModifiedBy>
  <cp:revision>82</cp:revision>
  <dcterms:created xsi:type="dcterms:W3CDTF">2014-12-24T07:38:49Z</dcterms:created>
  <dcterms:modified xsi:type="dcterms:W3CDTF">2015-02-07T05:24:03Z</dcterms:modified>
</cp:coreProperties>
</file>