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67" r:id="rId3"/>
    <p:sldId id="257" r:id="rId4"/>
    <p:sldId id="258" r:id="rId5"/>
    <p:sldId id="259" r:id="rId6"/>
    <p:sldId id="260" r:id="rId7"/>
    <p:sldId id="262" r:id="rId8"/>
    <p:sldId id="263" r:id="rId9"/>
    <p:sldId id="266" r:id="rId10"/>
    <p:sldId id="264" r:id="rId11"/>
    <p:sldId id="265" r:id="rId12"/>
    <p:sldId id="286" r:id="rId13"/>
    <p:sldId id="268" r:id="rId14"/>
    <p:sldId id="269" r:id="rId15"/>
    <p:sldId id="270"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8" r:id="rId30"/>
    <p:sldId id="289" r:id="rId31"/>
    <p:sldId id="292" r:id="rId32"/>
    <p:sldId id="293" r:id="rId33"/>
    <p:sldId id="294" r:id="rId34"/>
    <p:sldId id="295" r:id="rId35"/>
    <p:sldId id="296" r:id="rId36"/>
    <p:sldId id="298" r:id="rId37"/>
    <p:sldId id="299" r:id="rId38"/>
    <p:sldId id="300" r:id="rId39"/>
    <p:sldId id="301" r:id="rId40"/>
    <p:sldId id="302" r:id="rId41"/>
    <p:sldId id="305" r:id="rId42"/>
    <p:sldId id="307" r:id="rId43"/>
    <p:sldId id="308" r:id="rId44"/>
    <p:sldId id="309" r:id="rId45"/>
    <p:sldId id="310" r:id="rId46"/>
    <p:sldId id="311" r:id="rId47"/>
    <p:sldId id="312" r:id="rId48"/>
    <p:sldId id="313" r:id="rId49"/>
    <p:sldId id="315" r:id="rId50"/>
    <p:sldId id="316" r:id="rId51"/>
    <p:sldId id="318" r:id="rId52"/>
    <p:sldId id="317" r:id="rId53"/>
    <p:sldId id="319" r:id="rId54"/>
    <p:sldId id="320" r:id="rId55"/>
    <p:sldId id="322" r:id="rId56"/>
    <p:sldId id="323" r:id="rId57"/>
    <p:sldId id="325" r:id="rId58"/>
    <p:sldId id="327" r:id="rId59"/>
    <p:sldId id="328" r:id="rId60"/>
    <p:sldId id="329" r:id="rId61"/>
    <p:sldId id="330" r:id="rId62"/>
    <p:sldId id="331" r:id="rId63"/>
    <p:sldId id="336" r:id="rId64"/>
    <p:sldId id="338" r:id="rId65"/>
    <p:sldId id="339" r:id="rId66"/>
    <p:sldId id="342" r:id="rId67"/>
    <p:sldId id="343" r:id="rId68"/>
    <p:sldId id="345" r:id="rId69"/>
    <p:sldId id="346" r:id="rId70"/>
    <p:sldId id="347" r:id="rId71"/>
    <p:sldId id="348" r:id="rId72"/>
    <p:sldId id="349" r:id="rId73"/>
    <p:sldId id="351" r:id="rId74"/>
    <p:sldId id="353" r:id="rId75"/>
    <p:sldId id="354" r:id="rId76"/>
    <p:sldId id="355" r:id="rId77"/>
    <p:sldId id="356" r:id="rId78"/>
    <p:sldId id="358" r:id="rId79"/>
    <p:sldId id="360" r:id="rId80"/>
    <p:sldId id="361" r:id="rId81"/>
    <p:sldId id="362" r:id="rId82"/>
    <p:sldId id="363" r:id="rId83"/>
    <p:sldId id="364" r:id="rId84"/>
    <p:sldId id="365" r:id="rId85"/>
    <p:sldId id="366"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49" d="100"/>
          <a:sy n="49" d="100"/>
        </p:scale>
        <p:origin x="66" y="540"/>
      </p:cViewPr>
      <p:guideLst/>
    </p:cSldViewPr>
  </p:slideViewPr>
  <p:outlineViewPr>
    <p:cViewPr>
      <p:scale>
        <a:sx n="33" d="100"/>
        <a:sy n="33" d="100"/>
      </p:scale>
      <p:origin x="0" y="-863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12/22/2013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
            <a:ext cx="8791575" cy="2509736"/>
          </a:xfrm>
        </p:spPr>
        <p:txBody>
          <a:bodyPr>
            <a:normAutofit/>
          </a:bodyPr>
          <a:lstStyle/>
          <a:p>
            <a:pPr algn="ctr"/>
            <a:r>
              <a:rPr lang="fa-IR" sz="9600" dirty="0" smtClean="0"/>
              <a:t>بسم الله الرحمن الرحیم</a:t>
            </a:r>
            <a:endParaRPr lang="fa-IR" sz="9600" dirty="0"/>
          </a:p>
        </p:txBody>
      </p:sp>
      <p:sp>
        <p:nvSpPr>
          <p:cNvPr id="3" name="Subtitle 2"/>
          <p:cNvSpPr>
            <a:spLocks noGrp="1"/>
          </p:cNvSpPr>
          <p:nvPr>
            <p:ph type="subTitle" idx="1"/>
          </p:nvPr>
        </p:nvSpPr>
        <p:spPr>
          <a:xfrm>
            <a:off x="1876424" y="2509737"/>
            <a:ext cx="9115831" cy="2748063"/>
          </a:xfrm>
        </p:spPr>
        <p:txBody>
          <a:bodyPr>
            <a:noAutofit/>
          </a:bodyPr>
          <a:lstStyle/>
          <a:p>
            <a:pPr algn="ctr"/>
            <a:r>
              <a:rPr lang="fa-IR" sz="6600" dirty="0">
                <a:solidFill>
                  <a:srgbClr val="FF0000"/>
                </a:solidFill>
              </a:rPr>
              <a:t>قرآن و سبک زندگی در کلام امام خامنه ای روحی فداه</a:t>
            </a:r>
          </a:p>
        </p:txBody>
      </p:sp>
    </p:spTree>
    <p:extLst>
      <p:ext uri="{BB962C8B-B14F-4D97-AF65-F5344CB8AC3E}">
        <p14:creationId xmlns:p14="http://schemas.microsoft.com/office/powerpoint/2010/main" val="417233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endParaRPr lang="fa-IR" sz="6000" dirty="0" smtClean="0"/>
          </a:p>
          <a:p>
            <a:pPr algn="ctr"/>
            <a:r>
              <a:rPr lang="fa-IR" sz="6000" dirty="0" smtClean="0"/>
              <a:t>"قَدْ أَفْلَحَ مَن تَزَكَّىٰ * وَذَكَرَ‌ اسْمَ رَ‌بِّهِ فَصَلَّىٰ"(7</a:t>
            </a:r>
            <a:r>
              <a:rPr lang="fa-IR" sz="6000" dirty="0" smtClean="0"/>
              <a:t>)</a:t>
            </a:r>
            <a:endParaRPr lang="fa-IR" sz="6000" dirty="0"/>
          </a:p>
        </p:txBody>
      </p:sp>
    </p:spTree>
    <p:extLst>
      <p:ext uri="{BB962C8B-B14F-4D97-AF65-F5344CB8AC3E}">
        <p14:creationId xmlns:p14="http://schemas.microsoft.com/office/powerpoint/2010/main" val="321914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537143"/>
          </a:xfrm>
        </p:spPr>
        <p:txBody>
          <a:bodyPr>
            <a:noAutofit/>
          </a:bodyPr>
          <a:lstStyle/>
          <a:p>
            <a:pPr algn="ctr"/>
            <a:endParaRPr lang="fa-IR" sz="7200" dirty="0" smtClean="0"/>
          </a:p>
          <a:p>
            <a:pPr algn="ctr"/>
            <a:r>
              <a:rPr lang="fa-IR" sz="7200" dirty="0" smtClean="0"/>
              <a:t>"قَدْ أَفْلَحَ مَن زَكَّاهَا "﴿</a:t>
            </a:r>
            <a:r>
              <a:rPr lang="fa-IR" sz="7200" dirty="0" smtClean="0"/>
              <a:t>8</a:t>
            </a:r>
            <a:endParaRPr lang="fa-IR" sz="72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20199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393176"/>
          </a:xfrm>
        </p:spPr>
        <p:txBody>
          <a:bodyPr>
            <a:normAutofit/>
          </a:bodyPr>
          <a:lstStyle/>
          <a:p>
            <a:pPr algn="ctr"/>
            <a:r>
              <a:rPr lang="fa-IR" sz="4800" dirty="0" smtClean="0"/>
              <a:t>اگر به معنويت و رستگارى معنوى اعتقادى هم نداشته باشيم، براى زندگى راحت، زندگى برخوردار از امنيت روانى و اخلاقى، باز پرداختن به سبك زندگى مهم است. بنابراين مسئله، مسئله‌ى اساسى و مهمى است."(9)</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33616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000" dirty="0" smtClean="0"/>
          </a:p>
          <a:p>
            <a:pPr algn="ctr"/>
            <a:r>
              <a:rPr lang="fa-IR" sz="4000" dirty="0" smtClean="0"/>
              <a:t>سبك زندگی بخش حقیقی و اصلی تمدن اسلامی است</a:t>
            </a:r>
          </a:p>
          <a:p>
            <a:pPr algn="ctr"/>
            <a:r>
              <a:rPr lang="fa-IR" sz="4000" dirty="0" smtClean="0"/>
              <a:t>"ما اگر پيشرفت همه‌جانبه را به معناى تمدن‌سازى نوين اسلامى بگيريم - بالاخره يك مصداق عينى و خارجى براى پيشرفت با مفهوم اسلامى وجود دارد؛ اينجور بگوئيم كه هدف ملت ايران و هدف انقلاب اسلامى، ايجاد يك تمدن نوين اسلامى است؛ اين محاسبه‌ى درستى است - اين تمدن نوين دو بخش دارد: يك بخش، بخش ابزارى است؛ يك بخش ديگر، بخش متنى و اصلى و اساسى است. به هر دو بخش بايد رسيد."(10)</a:t>
            </a:r>
            <a:endParaRPr lang="fa-IR" sz="40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71364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004069"/>
          </a:xfrm>
        </p:spPr>
        <p:txBody>
          <a:bodyPr>
            <a:noAutofit/>
          </a:bodyPr>
          <a:lstStyle/>
          <a:p>
            <a:pPr algn="ctr"/>
            <a:endParaRPr lang="fa-IR" sz="6000" dirty="0" smtClean="0"/>
          </a:p>
          <a:p>
            <a:pPr algn="ctr"/>
            <a:r>
              <a:rPr lang="fa-IR" sz="6000" dirty="0" smtClean="0"/>
              <a:t>"وَنُرِ‌يدُ أَن نَّمُنَّ عَلَى الَّذِينَ اسْتُضْعِفُوا فِي الْأَرْ‌ضِ وَنَجْعَلَهُمْ أَئِمَّةً وَنَجْعَلَهُمُ الْوَارِ‌ثِينَ "(11</a:t>
            </a:r>
            <a:r>
              <a:rPr lang="fa-IR" sz="6000" dirty="0" smtClean="0"/>
              <a:t>). </a:t>
            </a:r>
            <a:endParaRPr lang="fa-IR" sz="6000" dirty="0"/>
          </a:p>
        </p:txBody>
      </p:sp>
    </p:spTree>
    <p:extLst>
      <p:ext uri="{BB962C8B-B14F-4D97-AF65-F5344CB8AC3E}">
        <p14:creationId xmlns:p14="http://schemas.microsoft.com/office/powerpoint/2010/main" val="142985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 وَعَدَ اللَّـهُ الَّذِينَ آمَنُوا مِنكُمْ وَعَمِلُوا الصَّالِحَاتِ لَيَسْتَخْلِفَنَّهُمْ فِي الْأَرْ‌ضِ كَمَا اسْتَخْلَفَ الَّذِينَ مِن قَبْلِهِمْ وَلَيُمَكِّنَنَّ لَهُمْ دِينَهُمُ الَّذِي ارْ‌تَضَىٰ لَهُمْ وَلَيُبَدِّلَنَّهُم مِّن بَعْدِ خَوْفِهِمْ أَمْنًا ۚ يَعْبُدُونَنِي لَا يُشْرِ‌كُونَ بِي شَيْئًا ۚ وَمَن كَفَرَ‌ بَعْدَ ذَٰلِكَ فَأُولَـٰئِكَ هُمُ الْفَاسِقُونَ (12)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76611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264767"/>
          </a:xfrm>
        </p:spPr>
        <p:txBody>
          <a:bodyPr>
            <a:noAutofit/>
          </a:bodyPr>
          <a:lstStyle/>
          <a:p>
            <a:pPr algn="ctr"/>
            <a:r>
              <a:rPr lang="fa-IR" sz="6000" dirty="0" smtClean="0"/>
              <a:t> </a:t>
            </a:r>
          </a:p>
          <a:p>
            <a:pPr algn="ctr"/>
            <a:r>
              <a:rPr lang="fa-IR" sz="6000" dirty="0" smtClean="0"/>
              <a:t>" هُوَ الَّذِي أَرْ‌سَلَ رَ‌سُولَهُ بِالْهُدَىٰ وَدِينِ الْحَقِّ لِيُظْهِرَ‌هُ عَلَى الدِّينِ كُلِّهِ وَلَوْ كَرِ‌هَ الْمُشْرِ‌كُونَ "(13</a:t>
            </a:r>
            <a:r>
              <a:rPr lang="fa-IR" sz="6000" dirty="0" smtClean="0"/>
              <a:t>)</a:t>
            </a:r>
            <a:endParaRPr lang="fa-IR" sz="6000" dirty="0"/>
          </a:p>
        </p:txBody>
      </p:sp>
    </p:spTree>
    <p:extLst>
      <p:ext uri="{BB962C8B-B14F-4D97-AF65-F5344CB8AC3E}">
        <p14:creationId xmlns:p14="http://schemas.microsoft.com/office/powerpoint/2010/main" val="62631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"هُوَ الَّذِي أَرْ‌سَلَ رَ‌سُولَهُ بِالْهُدَىٰ وَدِينِ الْحَقِّ لِيُظْهِرَ‌هُ عَلَى الدِّينِ كُلِّهِ ۚ وَكَفَىٰ بِاللَّـهِ شَهِيدًا"(14</a:t>
            </a:r>
            <a:r>
              <a:rPr lang="fa-IR" sz="5400" dirty="0" smtClean="0"/>
              <a:t>)</a:t>
            </a:r>
            <a:endParaRPr lang="fa-IR" sz="5400" dirty="0"/>
          </a:p>
        </p:txBody>
      </p:sp>
    </p:spTree>
    <p:extLst>
      <p:ext uri="{BB962C8B-B14F-4D97-AF65-F5344CB8AC3E}">
        <p14:creationId xmlns:p14="http://schemas.microsoft.com/office/powerpoint/2010/main" val="143160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آن بخش ابزارى چيست؟ بخش ابزارى عبارت است از همين ارزشهائى كه ما امروز به عنوان پيشرفت كشور مطرح ميكنيم: علم، اختراع، صنعت، سياست، اقتصاد، اقتدار سياسى و نظامى، اعتبار بين‌المللى، تبليغ و ابزارهاى تبليغ؛ اينها همه بخش ابزارى تمدن است؛ وسيله است.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40108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400" dirty="0" smtClean="0"/>
              <a:t>البته ما در اين بخش در كشور پيشرفت خوبى داشته‌ايم. كارهاى زياد و خوبى شده است؛ هم در زمينه‌ى سياست، هم در زمينه‌ى مسائل علمى، هم در زمينه‌ى مسائل اجتماعى، هم در زمينه‌ى اختراعات - كه شما حالا اينجا نمونه‌اش را ملاحظه كرديد و اين جوان عزيز براى ما شرح دادند - و از اين قبيل، الى ماشاءاللّه در سرتاسر كشور انجام گرفته است. در بخش ابزارى، على‌رغم فشارها و تهديدها و تحريمها و اين چيزها، پيشرفت كشور خوب بوده است.</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08483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6043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400" dirty="0" smtClean="0"/>
          </a:p>
          <a:p>
            <a:pPr algn="ctr"/>
            <a:r>
              <a:rPr lang="fa-IR" sz="4400" dirty="0" smtClean="0"/>
              <a:t> اما بخش حقيقى، آن چيزهائى است كه متن زندگى ما را تشكيل ميدهد؛ كه همان سبك زندگى است كه عرض كرديم. اين، بخش حقيقى و اصلى تمدن است؛ مثل مسئله‌ى خانواده، سبك ازدواج، نوع مسكن، نوع لباس، الگوى مصرف، نوع خوراك، نوع آشپزى، تفريحات، مسئله‌ى خط، مسئله‌ى زبان، مسئله‌ى كسب و كار، </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62868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r>
              <a:rPr lang="fa-IR" sz="4800" dirty="0" smtClean="0"/>
              <a:t>رفتار ما در محل كار، رفتار ما در دانشگاه، رفتار ما در مدرسه، رفتار ما در فعاليت سياسى، رفتار ما در ورزش، رفتار ما در رسانه‌اى كه در اختيار ماست، رفتار ما با پدر و مادر، رفتار ما با همسر، رفتار ما با فرزند، رفتار ما با رئيس، رفتار ما با مرئوس، رفتار ما با پليس، رفتار ما با مأمور دولت، سفرهاى ما،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9666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800" dirty="0" smtClean="0"/>
              <a:t>نظافت و طهارت ما، رفتار ما با دوست، رفتار ما با دشمن، رفتار ما با بيگانه؛ اينها آن بخشهاى اصلى تمدن است، كه متن زندگى انسان است.(15)</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77201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692784"/>
          </a:xfrm>
        </p:spPr>
        <p:txBody>
          <a:bodyPr>
            <a:noAutofit/>
          </a:bodyPr>
          <a:lstStyle/>
          <a:p>
            <a:pPr algn="ctr"/>
            <a:endParaRPr lang="fa-IR" sz="4800" dirty="0" smtClean="0"/>
          </a:p>
          <a:p>
            <a:pPr algn="ctr"/>
            <a:r>
              <a:rPr lang="fa-IR" sz="4800" dirty="0" smtClean="0"/>
              <a:t>نقش قران در سبک زندگی در کلام امام خامنه ای:</a:t>
            </a:r>
          </a:p>
          <a:p>
            <a:pPr algn="ctr"/>
            <a:r>
              <a:rPr lang="fa-IR" sz="4800" dirty="0" smtClean="0"/>
              <a:t>"يك مسئله، مسئله‌ى احترام ظاهرى و پاسداشتن از حرمت قرآن است به معناى الفاظ قرآن، اصوات قرآنى؛ اين در جاى خود چيز محترم و مهمى است. مسئله‌ى بالاتر، تخلق به اخلاق قرآنى است؛ سبك زندگى را منطبق با قرآن قرار دادن." * امام خامنه ای روحی فداه: اول ماه مبارك رمضان‌ ۱۴۳۴ه ق/1392ه ش</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632582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3895116"/>
          </a:xfrm>
        </p:spPr>
        <p:txBody>
          <a:bodyPr>
            <a:noAutofit/>
          </a:bodyPr>
          <a:lstStyle/>
          <a:p>
            <a:pPr algn="ctr"/>
            <a:endParaRPr lang="fa-IR" sz="7200" dirty="0" smtClean="0"/>
          </a:p>
          <a:p>
            <a:pPr algn="ctr"/>
            <a:r>
              <a:rPr lang="fa-IR" sz="7200" dirty="0"/>
              <a:t/>
            </a:r>
            <a:br>
              <a:rPr lang="fa-IR" sz="7200" dirty="0"/>
            </a:br>
            <a:r>
              <a:rPr lang="fa-IR" sz="7200" dirty="0"/>
              <a:t>اخلاق قرانی خلق عظیم پیامبر واهل بیت علیهم السلام است. </a:t>
            </a:r>
            <a:r>
              <a:rPr lang="fa-IR" sz="7200" dirty="0" smtClean="0"/>
              <a:t/>
            </a:r>
            <a:br>
              <a:rPr lang="fa-IR" sz="7200" dirty="0" smtClean="0"/>
            </a:br>
            <a:r>
              <a:rPr lang="fa-IR" sz="7200" dirty="0" smtClean="0"/>
              <a:t>(</a:t>
            </a:r>
            <a:r>
              <a:rPr lang="fa-IR" sz="7200" dirty="0" smtClean="0"/>
              <a:t>وَإِنَّكَ لَعَلَىٰ خُلُقٍ عَظِيمٍ (16)</a:t>
            </a:r>
            <a:endParaRPr lang="fa-IR" sz="72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88409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381499"/>
          </a:xfrm>
        </p:spPr>
        <p:txBody>
          <a:bodyPr>
            <a:noAutofit/>
          </a:bodyPr>
          <a:lstStyle/>
          <a:p>
            <a:pPr algn="ctr"/>
            <a:endParaRPr lang="fa-IR" sz="4000" dirty="0" smtClean="0"/>
          </a:p>
          <a:p>
            <a:pPr algn="ctr"/>
            <a:r>
              <a:rPr lang="fa-IR" sz="4000" dirty="0" smtClean="0"/>
              <a:t>دوری از اکثریت گمراه:</a:t>
            </a:r>
          </a:p>
          <a:p>
            <a:pPr algn="ctr"/>
            <a:r>
              <a:rPr lang="fa-IR" sz="4000" dirty="0" smtClean="0"/>
              <a:t>"يكى از عيوب ما و جوامع ما در طول زمان اين بوده است كه گاهى فرهنگ خود را متأثر ميكرديم از فرهنگ بيگانگان. كسانى اين را در ميان جامعه‌ى ما و كشور ما بعمد ترويج كردند؛ ما را سوق دادند به سمت زندگى كسانى كه دل و جانشان خالى بود از نور معنويت؛ در سبك زندگى، در كيفيت پوشش، در كيفيت راه رفتن، در كيفيت معاشرتها و ارتباطات اجتماعى. اگر هم كسى به آنها اعتراض كرد، گفتند كه دنيا امروز اينجورى است. در حالى كه قرآن به ما مى‌آموزد:" (17)</a:t>
            </a:r>
            <a:endParaRPr lang="fa-IR" sz="4000"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345183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906793"/>
          </a:xfrm>
        </p:spPr>
        <p:txBody>
          <a:bodyPr>
            <a:noAutofit/>
          </a:bodyPr>
          <a:lstStyle/>
          <a:p>
            <a:pPr algn="ctr"/>
            <a:endParaRPr lang="fa-IR" sz="4400" dirty="0" smtClean="0"/>
          </a:p>
          <a:p>
            <a:pPr algn="ctr"/>
            <a:r>
              <a:rPr lang="fa-IR" sz="4400" dirty="0" smtClean="0"/>
              <a:t>"وَإِن تُطِعْ أَكْثَرَ‌ مَن فِي الْأَرْ‌ضِ يُضِلُّوكَ عَن سَبِيلِ اللَّـهِ ۚ إِن يَتَّبِعُونَ إِلَّا الظَّنَّ وَإِنْ هُمْ إِلَّا يَخْرُ‌صُونَ " (18</a:t>
            </a:r>
            <a:r>
              <a:rPr lang="fa-IR" sz="4400" dirty="0" smtClean="0"/>
              <a:t>)</a:t>
            </a:r>
            <a:br>
              <a:rPr lang="fa-IR" sz="4400" dirty="0" smtClean="0"/>
            </a:br>
            <a:r>
              <a:rPr lang="fa-IR" sz="4400" dirty="0" smtClean="0"/>
              <a:t>خرس=حدس</a:t>
            </a:r>
            <a:endParaRPr lang="fa-IR" sz="4400" dirty="0"/>
          </a:p>
        </p:txBody>
      </p:sp>
    </p:spTree>
    <p:extLst>
      <p:ext uri="{BB962C8B-B14F-4D97-AF65-F5344CB8AC3E}">
        <p14:creationId xmlns:p14="http://schemas.microsoft.com/office/powerpoint/2010/main" val="231513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828971"/>
          </a:xfrm>
        </p:spPr>
        <p:txBody>
          <a:bodyPr>
            <a:noAutofit/>
          </a:bodyPr>
          <a:lstStyle/>
          <a:p>
            <a:pPr algn="ctr"/>
            <a:endParaRPr lang="fa-IR" sz="5400" dirty="0" smtClean="0"/>
          </a:p>
          <a:p>
            <a:pPr algn="ctr"/>
            <a:r>
              <a:rPr lang="fa-IR" sz="5400" dirty="0" smtClean="0"/>
              <a:t>طریق هدایت را پیمودن:</a:t>
            </a:r>
          </a:p>
          <a:p>
            <a:pPr algn="ctr"/>
            <a:r>
              <a:rPr lang="fa-IR" sz="5400" dirty="0" smtClean="0"/>
              <a:t>آنچه كه انسان جا دارد آن را فرا بگيرد و اگر لازم بود، از آن تقليد كند، عبارت است از طريق هدايت؛ «صراط الّذين انعمت عليهم»؛(19)</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95916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751150"/>
          </a:xfrm>
        </p:spPr>
        <p:txBody>
          <a:bodyPr>
            <a:noAutofit/>
          </a:bodyPr>
          <a:lstStyle/>
          <a:p>
            <a:pPr algn="ctr"/>
            <a:endParaRPr lang="fa-IR" sz="5400" dirty="0" smtClean="0"/>
          </a:p>
          <a:p>
            <a:pPr algn="ctr"/>
            <a:r>
              <a:rPr lang="fa-IR" sz="5400" dirty="0" smtClean="0"/>
              <a:t>"از خداى متعال ميخواهيم كه ما را هدايت كند به راه كسانى كه به نعمت الهى واصل و نائل شده‌اند؛ اين است كه بايد از آن تبعيت و پيروى كرد. اما اينكه حالا اكثريت مردم دنيا اينجور حرف ميزنند، اينجور حركت ميكنند، اينجور رفتار ميكنند،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38480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800" dirty="0" smtClean="0"/>
              <a:t>ما بايد عقل خودمان را، دين خودمان را، هدايت الهى را معيار قرار دهيم براى رد و قبول. امت مؤمن و مسلم آن امت و ملتى است كه معيار را از قرآن ميگيرد، از هدايت الهى ميگيرد؛ اين ميشود معيار." (20)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7242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817123"/>
            <a:ext cx="10512323" cy="5428034"/>
          </a:xfrm>
        </p:spPr>
        <p:txBody>
          <a:bodyPr>
            <a:normAutofit/>
          </a:bodyPr>
          <a:lstStyle/>
          <a:p>
            <a:pPr algn="ctr"/>
            <a:r>
              <a:rPr lang="fa-IR" sz="4000" dirty="0" smtClean="0"/>
              <a:t>چرا باید به «سبك زندگی» اهمیت داد؟</a:t>
            </a:r>
          </a:p>
          <a:p>
            <a:pPr algn="ctr"/>
            <a:r>
              <a:rPr lang="fa-IR" sz="4000" dirty="0" smtClean="0"/>
              <a:t>هدف انسان، رستگارى و فلاح و نجاح:</a:t>
            </a:r>
          </a:p>
          <a:p>
            <a:pPr algn="ctr"/>
            <a:r>
              <a:rPr lang="fa-IR" sz="4000" dirty="0" smtClean="0"/>
              <a:t>" بِسْمِ اللَّـهِ الرَّ‌حْمَـٰنِ الرَّ‌حِيمِ</a:t>
            </a:r>
          </a:p>
          <a:p>
            <a:pPr algn="ctr"/>
            <a:r>
              <a:rPr lang="fa-IR" sz="4000" dirty="0" smtClean="0"/>
              <a:t>الم ﴿*﴾ ذَٰلِكَ الْكِتَابُ لَا رَ‌يْبَ ۛ فِيهِ ۛ هُدًى لِّلْمُتَّقِينَ ﴿*﴾ الَّذِينَ يُؤْمِنُونَ بِالْغَيْبِ وَيُقِيمُونَ الصَّلَاةَ وَمِمَّا رَ‌زَقْنَاهُمْ يُنفِقُونَ ﴿*﴾ وَالَّذِينَ يُؤْمِنُونَ بِمَا أُنزِلَ إِلَيْكَ وَمَا أُنزِلَ مِن قَبْلِكَ وَبِالْآخِرَ‌ةِ هُمْ يُوقِنُونَ ﴿*﴾ أُولَـٰئِكَ عَلَىٰ هُدًى مِّن رَّ‌بِّهِمْ ۖ وَأُولَـٰئِكَ هُمُ الْمُفْلِحُونَ "(1</a:t>
            </a:r>
            <a:r>
              <a:rPr lang="fa-IR" sz="4000" dirty="0" smtClean="0"/>
              <a:t>)</a:t>
            </a:r>
            <a:endParaRPr lang="fa-IR" sz="4000" dirty="0"/>
          </a:p>
        </p:txBody>
      </p:sp>
    </p:spTree>
    <p:extLst>
      <p:ext uri="{BB962C8B-B14F-4D97-AF65-F5344CB8AC3E}">
        <p14:creationId xmlns:p14="http://schemas.microsoft.com/office/powerpoint/2010/main" val="3144996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023525"/>
          </a:xfrm>
        </p:spPr>
        <p:txBody>
          <a:bodyPr>
            <a:noAutofit/>
          </a:bodyPr>
          <a:lstStyle/>
          <a:p>
            <a:pPr algn="ctr"/>
            <a:endParaRPr lang="fa-IR" sz="5400" dirty="0" smtClean="0"/>
          </a:p>
          <a:p>
            <a:pPr algn="ctr"/>
            <a:r>
              <a:rPr lang="fa-IR" sz="5400" dirty="0" smtClean="0"/>
              <a:t>" وَمَن يُطِعِ اللَّـهَ وَالرَّ‌سُولَ فَأُولَـٰئِكَ مَعَ الَّذِينَ أَنْعَمَ اللَّـهُ عَلَيْهِم مِّنَ النَّبِيِّينَ وَالصِّدِّيقِينَ وَالشُّهَدَاءِ وَالصَّالِحِينَ ۚ وَحَسُنَ أُولَـٰئِكَ رَ‌فِيقًا "(21)</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1900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400" dirty="0" smtClean="0"/>
          </a:p>
          <a:p>
            <a:pPr algn="ctr"/>
            <a:r>
              <a:rPr lang="fa-IR" sz="4400" dirty="0" smtClean="0"/>
              <a:t>پیروی از عقل سلیم:</a:t>
            </a:r>
          </a:p>
          <a:p>
            <a:pPr algn="ctr"/>
            <a:r>
              <a:rPr lang="fa-IR" sz="4400" dirty="0" smtClean="0"/>
              <a:t>"يكى از چيزهائى كه قرآن و هدايت الهى به ما تعليم داده است، تبعيت از داورى خرد و عقل انسانى است؛ اين هم قرآنى است. يعنى پيروى از آنچه كه عقل سليم به آن حكم كند و قضاوت عقل پشت سر آن باشد، اين هم يك امر قرآنى است، اين هم امر دينى است؛ اينها شد معيار. "(22)</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808282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770605"/>
          </a:xfrm>
        </p:spPr>
        <p:txBody>
          <a:bodyPr>
            <a:noAutofit/>
          </a:bodyPr>
          <a:lstStyle/>
          <a:p>
            <a:pPr algn="ctr"/>
            <a:endParaRPr lang="fa-IR" sz="6000" dirty="0" smtClean="0"/>
          </a:p>
          <a:p>
            <a:pPr algn="ctr"/>
            <a:r>
              <a:rPr lang="fa-IR" sz="6000" dirty="0" smtClean="0"/>
              <a:t>" إِلَّا مَنْ أَتَى اللَّـهَ بِقَلْبٍ سَلِيمٍ"(23</a:t>
            </a:r>
            <a:r>
              <a:rPr lang="fa-IR" sz="6000" dirty="0" smtClean="0"/>
              <a:t>)</a:t>
            </a:r>
            <a:endParaRPr lang="fa-IR" sz="6000" dirty="0"/>
          </a:p>
        </p:txBody>
      </p:sp>
    </p:spTree>
    <p:extLst>
      <p:ext uri="{BB962C8B-B14F-4D97-AF65-F5344CB8AC3E}">
        <p14:creationId xmlns:p14="http://schemas.microsoft.com/office/powerpoint/2010/main" val="1414331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984614"/>
          </a:xfrm>
        </p:spPr>
        <p:txBody>
          <a:bodyPr>
            <a:noAutofit/>
          </a:bodyPr>
          <a:lstStyle/>
          <a:p>
            <a:pPr algn="ctr"/>
            <a:endParaRPr lang="fa-IR" sz="5400" dirty="0" smtClean="0"/>
          </a:p>
          <a:p>
            <a:pPr algn="ctr"/>
            <a:r>
              <a:rPr lang="fa-IR" sz="5400" dirty="0" smtClean="0"/>
              <a:t>" وَإِنَّ مِن شِيعَتِهِ لَإِبْرَ‌اهِيمَ * إِذْ جَاءَ رَ‌بَّهُ بِقَلْبٍ سَلِيمٍ "(24</a:t>
            </a:r>
            <a:r>
              <a:rPr lang="fa-IR" sz="5400" dirty="0" smtClean="0"/>
              <a:t>)</a:t>
            </a:r>
            <a:endParaRPr lang="fa-IR" sz="5400" dirty="0"/>
          </a:p>
        </p:txBody>
      </p:sp>
    </p:spTree>
    <p:extLst>
      <p:ext uri="{BB962C8B-B14F-4D97-AF65-F5344CB8AC3E}">
        <p14:creationId xmlns:p14="http://schemas.microsoft.com/office/powerpoint/2010/main" val="172074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400" dirty="0" smtClean="0"/>
          </a:p>
          <a:p>
            <a:pPr algn="ctr"/>
            <a:r>
              <a:rPr lang="fa-IR" sz="4400" dirty="0" smtClean="0"/>
              <a:t>پیروی از قران ومعصومین علیهم السلام:</a:t>
            </a:r>
          </a:p>
          <a:p>
            <a:pPr algn="ctr"/>
            <a:r>
              <a:rPr lang="fa-IR" sz="4400" dirty="0" smtClean="0"/>
              <a:t>"آنچه كه بندگان برگزيده‌ى خدا، معصومين عندالله به ما ياد دادند، اين ميشود معيار؛ معيار اينها است. اينكه حالا مردم كشورهاى غربى، مردم مادى، مردم فلان بخش از دنيا، در رفتارشان، در اعمالشان، در مسائل زندگى‌شان، در ارتباطاتشان، در تشكيل خانواده، اينجور عمل ميكنند، ما هم بايد اينجور عمل كنيم، اين خطا است." (25)</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558350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867882"/>
          </a:xfrm>
        </p:spPr>
        <p:txBody>
          <a:bodyPr>
            <a:noAutofit/>
          </a:bodyPr>
          <a:lstStyle/>
          <a:p>
            <a:pPr algn="ctr"/>
            <a:endParaRPr lang="fa-IR" sz="4800" dirty="0" smtClean="0"/>
          </a:p>
          <a:p>
            <a:pPr algn="ctr"/>
            <a:r>
              <a:rPr lang="fa-IR" sz="4800" dirty="0" smtClean="0"/>
              <a:t>بندگان برگزيده‌ى خدا</a:t>
            </a:r>
          </a:p>
          <a:p>
            <a:pPr algn="ctr"/>
            <a:r>
              <a:rPr lang="fa-IR" sz="4800" dirty="0" smtClean="0"/>
              <a:t>" إِنَّمَا وَلِيُّكُمُ اللَّـهُ وَرَ‌سُولُهُ وَالَّذِينَ آمَنُوا الَّذِينَ يُقِيمُونَ الصَّلَاةَ وَيُؤْتُونَ الزَّكَاةَ وَهُمْ رَ‌اكِعُونَ * وَمَن يَتَوَلَّ اللَّـهَ وَرَ‌سُولَهُ وَالَّذِينَ آمَنُوا فَإِنَّ حِزْبَ اللَّـهِ هُمُ الْغَالِبُونَ"(26)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624445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"هدايت قرآن را بايد در زندگى خود حاكم كرد. ما بحمدالله هم قرآن را داريم، هم كلمات اهل‌بيت (عليهم‌السّلام) را داريم؛ كه «انّى تارك فيكم الثِّقْلَيْن» يا «انّى تارك  فيكم الثَّقَلَيْن»؛(27) دو چيز گرانبها را در بين شما گذاشتم.</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430945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800" dirty="0" smtClean="0"/>
              <a:t> </a:t>
            </a:r>
          </a:p>
          <a:p>
            <a:pPr algn="ctr"/>
            <a:r>
              <a:rPr lang="fa-IR" sz="4800" dirty="0" smtClean="0"/>
              <a:t>هر دو بحمدالله در اختيار ما است؛ بايد از اينها استفاده كنيم، جامعه را بر اساس اينها شكل دهيم. اين جلسه‌ى قرآن، اين آموزش قرآن، اين تجويد قرآن، اين حُسن تلاوت قرآن با نغمه‌هاى خوب، با صداى خوب، همه مقدمه براى اين است. اين را به چشم ذى‌المقدمه نگاه نكنيم، اين مقدمه است؛ از اينجا بايد وارد شد و با قرآن انس گرفت. "(28)</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06937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پیروی از قران</a:t>
            </a:r>
          </a:p>
          <a:p>
            <a:pPr algn="ctr"/>
            <a:r>
              <a:rPr lang="fa-IR" sz="4800" dirty="0" smtClean="0"/>
              <a:t>"اين مسابقات و اين جلسات بهانه است براى مطرح شدن قرآن و نزديك شدن به حقيقت قرآن و روح قرآن. تلاوت هم يك وسيله‌اى است براى رسيدن به حقيقت قرآن، فرا گرفتن معارف قرآن، شكل دادن به زندگى فردى و اجتماعى در سايه‌ى قرآن؛ هدف اينهاست."(29)</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144064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809516"/>
          </a:xfrm>
        </p:spPr>
        <p:txBody>
          <a:bodyPr>
            <a:noAutofit/>
          </a:bodyPr>
          <a:lstStyle/>
          <a:p>
            <a:pPr algn="ctr"/>
            <a:endParaRPr lang="fa-IR" sz="4800" dirty="0" smtClean="0"/>
          </a:p>
          <a:p>
            <a:pPr algn="ctr"/>
            <a:r>
              <a:rPr lang="fa-IR" sz="4800" dirty="0" smtClean="0"/>
              <a:t>"وَإِذَا قُرِ‌ئَ الْقُرْ‌آنُ فَاسْتَمِعُوا لَهُ وَأَنصِتُوا لَعَلَّكُمْ تُرْ‌حَمُونَ"(30</a:t>
            </a:r>
            <a:r>
              <a:rPr lang="fa-IR" sz="4800" dirty="0" smtClean="0"/>
              <a:t>)</a:t>
            </a:r>
            <a:endParaRPr lang="fa-IR" sz="4800" dirty="0"/>
          </a:p>
        </p:txBody>
      </p:sp>
    </p:spTree>
    <p:extLst>
      <p:ext uri="{BB962C8B-B14F-4D97-AF65-F5344CB8AC3E}">
        <p14:creationId xmlns:p14="http://schemas.microsoft.com/office/powerpoint/2010/main" val="244276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6000" dirty="0" smtClean="0"/>
          </a:p>
          <a:p>
            <a:pPr algn="ctr"/>
            <a:r>
              <a:rPr lang="fa-IR" sz="6000" dirty="0" smtClean="0"/>
              <a:t>" وَلْتَكُن مِّنكُمْ أُمَّةٌ يَدْعُونَ إِلَى الْخَيْرِ‌ وَيَأْمُرُ‌ونَ بِالْمَعْرُ‌وفِ وَيَنْهَوْنَ عَنِ الْمُنكَرِ‌ ۚ وَأُولَـٰئِكَ هُمُ الْمُفْلِحُونَ "(2</a:t>
            </a:r>
            <a:r>
              <a:rPr lang="fa-IR" sz="6000" dirty="0" smtClean="0"/>
              <a:t>)</a:t>
            </a:r>
            <a:endParaRPr lang="fa-IR" sz="6000" dirty="0"/>
          </a:p>
        </p:txBody>
      </p:sp>
    </p:spTree>
    <p:extLst>
      <p:ext uri="{BB962C8B-B14F-4D97-AF65-F5344CB8AC3E}">
        <p14:creationId xmlns:p14="http://schemas.microsoft.com/office/powerpoint/2010/main" val="51906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"إِنَّ هَـٰذَا الْقُرْ‌آنَ يَهْدِي لِلَّتِي هِيَ أَقْوَمُ وَيُبَشِّرُ‌ الْمُؤْمِنِينَ الَّذِينَ يَعْمَلُونَ الصَّالِحَاتِ أَنَّ لَهُمْ أَجْرً‌ا كَبِيرً‌ا "(31</a:t>
            </a:r>
            <a:r>
              <a:rPr lang="fa-IR" sz="5400" dirty="0" smtClean="0"/>
              <a:t>)</a:t>
            </a:r>
            <a:endParaRPr lang="fa-IR" sz="5400" dirty="0"/>
          </a:p>
        </p:txBody>
      </p:sp>
    </p:spTree>
    <p:extLst>
      <p:ext uri="{BB962C8B-B14F-4D97-AF65-F5344CB8AC3E}">
        <p14:creationId xmlns:p14="http://schemas.microsoft.com/office/powerpoint/2010/main" val="3121369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"وَمَا تَكُونُ فِي شَأْنٍ وَمَا تَتْلُو مِنْهُ مِن قُرْ‌آنٍ وَلَا تَعْمَلُونَ مِنْ عَمَلٍ إِلَّا كُنَّا عَلَيْكُمْ شُهُودًا إِذْ تُفِيضُونَ فِيهِ ۚ وَمَا يَعْزُبُ عَن رَّ‌بِّكَ مِن مِّثْقَالِ ذَرَّ‌ةٍ فِي الْأَرْ‌ضِ وَلَا فِي السَّمَاءِ وَلَا أَصْغَرَ‌ مِن ذَٰلِكَ وَلَا أَكْبَرَ‌ إِلَّا فِي كِتَابٍ مُّبِينٍ"(33)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744808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400" dirty="0" smtClean="0"/>
          </a:p>
          <a:p>
            <a:pPr algn="ctr"/>
            <a:r>
              <a:rPr lang="fa-IR" sz="4400" dirty="0" smtClean="0"/>
              <a:t>" امروز برادران عزيز! خواهران عزيز! دنياى اسلام تشنه و محتاج حقايق قرآن است. يك روزى بود كه در كشورهاى اسلامى، از شرق اسلامى تا غرب اسلامى، اگر جوانانى، برجستگانى ميخواستند صداى آزاديخواهى بلند كنند، مكاتب چپ را مطرح ميكردند، </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589566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r>
              <a:rPr lang="fa-IR" dirty="0" smtClean="0"/>
              <a:t>شعارهاى سوسياليستى و كمونيستى ميدادند. امروز در دنياى اسلام، از شرق اسلام تا غرب اسلام، اگر كسانى بخواهند شعار عدالت بدهند، شعار آزادى و استقلال بدهند، شعار عزت بدهند، قرآن را سر دست ميگيرند؛ اين خيلى باارزش است؛ و درست هم همين است. به قرآن بايد نزديك شويم، با قرآن انس پيدا كنيم. البته حرف زدن، آسان است؛ عمل كردن، سخت است؛ مجاهدت لازم دارد. "(34)</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204222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اتحاد احاد امت اسلامی:</a:t>
            </a:r>
          </a:p>
          <a:p>
            <a:pPr algn="ctr"/>
            <a:r>
              <a:rPr lang="fa-IR" sz="4800" dirty="0" smtClean="0"/>
              <a:t>"يكى از دستورات قرآن اين است كه آحاد امت اسلامى با يكديگر متحد باشند؛ دست در دست يكديگر بگذارند: " وَاعْتَصِمُوا بِحَبْلِ اللَّـهِ جَمِيعًا وَلَا تَفَرَّ‌قُوا ۚ وَاذْكُرُ‌وا نِعْمَتَ اللَّـهِ عَلَيْكُمْ إِذْ كُنتُمْ أَعْدَاءً فَأَلَّفَ بَيْنَ قُلُوبِكُمْ فَأَصْبَحْتُم بِنِعْمَتِهِ إِخْوَانًا وَكُنتُمْ عَلَىٰ شَفَا حُفْرَ‌ةٍ مِّنَ النَّارِ‌ فَأَنقَذَكُم مِّنْهَا ۗ كَذَٰلِكَ يُبَيِّنُ اللَّـهُ لَكُمْ آيَاتِهِ لَعَلَّكُمْ تَهْتَدُونَ ﴿35﴾</a:t>
            </a:r>
            <a:endParaRPr lang="fa-IR" sz="4800"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1431624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"اين خطاب به كيست؟ خطاب به ما است، خطاب به ملت ايران است، خطاب به ملتهاى مسلمان كشورهاى اسلامى است، خطاب به همه‌ى مؤمنين به اسلام در سراسر دنيا است. ما به اين عمل ميكنيم؟ن</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904383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r>
              <a:rPr lang="fa-IR" sz="5400" dirty="0" smtClean="0"/>
              <a:t>قطعه‌ى </a:t>
            </a:r>
            <a:r>
              <a:rPr lang="fa-IR" sz="5400" dirty="0" smtClean="0"/>
              <a:t>مقابل اين آموزش قرآنى، آموزش استعمارى است: اختلاف ميان مسلمانان. يك عده، يك عده‌ى ديگر را تكفير كنند، لعن كنند، خود را از آنها برى بدانند. اين چيزى است كه امروز استعمار ميخواهد؛ براى اينكه ما با هم نباشيم.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223457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800" dirty="0" smtClean="0"/>
              <a:t>متأسفانه بعضى از دولتهاى اسلامى و حكومتهاى اسلامى فريب ميخورند؛ آنها هم داخل بازى دشمن ميشوند؛ فريب دشمن را ميخورند، براى دشمن كار ميكنند؛ گاهى دانسته، گاهى هم ندانسته. "(36)</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709640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848427"/>
          </a:xfrm>
        </p:spPr>
        <p:txBody>
          <a:bodyPr>
            <a:noAutofit/>
          </a:bodyPr>
          <a:lstStyle/>
          <a:p>
            <a:pPr algn="ctr"/>
            <a:endParaRPr lang="fa-IR" sz="6600" dirty="0" smtClean="0"/>
          </a:p>
          <a:p>
            <a:pPr algn="ctr"/>
            <a:r>
              <a:rPr lang="fa-IR" sz="6600" dirty="0" smtClean="0"/>
              <a:t>" الشَّيْطَانُ يَعِدُكُمُ الْفَقْرَ‌ وَيَأْمُرُ‌كُم بِالْفَحْشَاءِ ۖ وَاللَّـهُ يَعِدُكُم مَّغْفِرَ‌ةً مِّنْهُ وَفَضْلًا ۗ وَاللَّـهُ وَاسِعٌ عَلِيمٌ"(37) </a:t>
            </a:r>
            <a:endParaRPr lang="fa-IR" sz="66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155000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"امروز اتحاد و اتفاق بين مسلمانان، يك فريضه‌ى فورى است. ببينيد از جنگ و اختلاف چه مفاسدى به وجود مى‌آيد؛ ببينيد در دنياى اسلام، تروريسم كور به بهانه‌ى اختلافات مذهبى، چه فجايعى به راه مى‌اندازد؛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20890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6000" dirty="0" smtClean="0"/>
          </a:p>
          <a:p>
            <a:pPr algn="ctr"/>
            <a:r>
              <a:rPr lang="fa-IR" sz="6000" dirty="0" smtClean="0"/>
              <a:t>" وَالْوَزْنُ يَوْمَئِذٍ الْحَقُّ ۚ فَمَن ثَقُلَتْ مَوَازِينُهُ فَأُولَـٰئِكَ هُمُ الْمُفْلِحُونَ "(3</a:t>
            </a:r>
            <a:r>
              <a:rPr lang="fa-IR" sz="6000" dirty="0" smtClean="0"/>
              <a:t>)</a:t>
            </a:r>
            <a:endParaRPr lang="fa-IR" sz="6000" dirty="0"/>
          </a:p>
        </p:txBody>
      </p:sp>
    </p:spTree>
    <p:extLst>
      <p:ext uri="{BB962C8B-B14F-4D97-AF65-F5344CB8AC3E}">
        <p14:creationId xmlns:p14="http://schemas.microsoft.com/office/powerpoint/2010/main" val="3877052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r>
              <a:rPr lang="fa-IR" sz="5400" dirty="0" smtClean="0"/>
              <a:t>ببينيد با اين اختلافاتى كه بين ما مسلمانان به وجود آوردند، رژيم صهيونيستى غاصب چه نفس راحتى ميكشد. هر وقتى كشورهاى اسلامى و ملتهاى اسلامى بخواهند به هم نزديك شوند، يك توطئه‌اى درست ميكنند، يك حادثه‌اى به وجود مى‌آورند.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993112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315354"/>
          </a:xfrm>
        </p:spPr>
        <p:txBody>
          <a:bodyPr>
            <a:noAutofit/>
          </a:bodyPr>
          <a:lstStyle/>
          <a:p>
            <a:pPr algn="ctr"/>
            <a:r>
              <a:rPr lang="fa-IR" sz="5400" dirty="0" smtClean="0"/>
              <a:t>اينها بايد چشم ما را باز كند، اينها بايد ملتهاى مسلمان را بيدار كند، اينها بايد چهره‌ى رؤسا و حاكمان بااخلاص را از حاكمان دست‌نشانده‌ى دشمنان ممتاز كند. اينجا صحنه‌ى امتحان است. "(38)</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269023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800" dirty="0" smtClean="0"/>
              <a:t>"امروز هر حنجره‌اى كه به وحدت دنياى اسلام دعوت كند، حنجره‌ى الهى است، ناطق من اللّه است. هر حنجره‌اى و زبانى كه ملتهاى مسلمان را، مذاهب اسلامى را، طوايف گوناگون اسلامى را به دشمنى با يكديگر تحريك كند و عصبيتها را عليه يكديگر تحريك كند، ناطق من الشيطان است.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049377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r>
              <a:rPr lang="fa-IR" sz="6000" dirty="0" smtClean="0"/>
              <a:t>«من اصغى الى ناطق فقد عبده فان كان النّاطق عن اللّه فقد عبد اللّه و ان كان النّاطق ينطق عن لسان ابليس فقد عبد ابليس».(39)</a:t>
            </a:r>
            <a:endParaRPr lang="fa-IR" sz="60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477945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"آنهائى كه از زبان ابليس حرف ميزنند، خودشان و مستمعين خودشان را به طرف جهنم ميبرند؛ خودشان را هم دچار هلاكت ميكنند." أَلَمْ تَرَ‌ إِلَى الَّذِينَ بَدَّلُوا نِعْمَتَ اللَّـهِ كُفْرً‌ا وَأَحَلُّوا قَوْمَهُمْ دَارَ‌ الْبَوَارِ‌ * جَهَنَّمَ يَصْلَوْنَهَا ۖ وَبِئْسَ الْقَرَ‌ارُ‌" (40)</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271537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926248"/>
          </a:xfrm>
        </p:spPr>
        <p:txBody>
          <a:bodyPr>
            <a:noAutofit/>
          </a:bodyPr>
          <a:lstStyle/>
          <a:p>
            <a:pPr algn="ctr"/>
            <a:endParaRPr lang="fa-IR" sz="5400" dirty="0" smtClean="0"/>
          </a:p>
          <a:p>
            <a:pPr algn="ctr"/>
            <a:r>
              <a:rPr lang="fa-IR" sz="5400" dirty="0" smtClean="0"/>
              <a:t>"يَقْدُمُ قَوْمَهُ يَوْمَ الْقِيَامَةِ فَأَوْرَ‌دَهُمُ النَّارَ‌ ۖ وَبِئْسَ الْوِرْ‌دُ الْمَوْرُ‌ودُ "(41</a:t>
            </a:r>
            <a:r>
              <a:rPr lang="fa-IR" sz="5400" dirty="0" smtClean="0"/>
              <a:t>)</a:t>
            </a:r>
            <a:endParaRPr lang="fa-IR" sz="5400" dirty="0"/>
          </a:p>
        </p:txBody>
      </p:sp>
    </p:spTree>
    <p:extLst>
      <p:ext uri="{BB962C8B-B14F-4D97-AF65-F5344CB8AC3E}">
        <p14:creationId xmlns:p14="http://schemas.microsoft.com/office/powerpoint/2010/main" val="431133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400" dirty="0" smtClean="0"/>
              <a:t>امروز دشمنان غربى، عليه اسلام و مسلمانان، شمشير را از رو بسته‌اند. خب، اينجا تكليف مسلمانها چيست؟ مسلمانها بايد به عناصر قدرت خودشان برگردند؛ مسلمانها بايد در درونِ خودشان عوامل اقتدار و توانائى را روزبه‌روز افزايش دهند. يكى از مهمترين عوامل اقتدار، همين اتحاد و اتفاق است. اين براى ما درس است، براى ملتهاى مسلمان درس است. "(42)</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403483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(وَ لاَ تَشْتَرُواْ بِعَهْدِ اللّهِ ثَمَنًا قَلِيلًا إِنَّمَا عِندَ اللّهِ هُوَ خَيْرٌ لَّكُمْ إِن كُنتُمْ تَعْلَمُونَ * مَا عِندَكُمْ يَنفَدُ وَ مَا عِندَ اللّهِ بَاقٍ وَ لَنَجْزِيَنَّ الَّذِينَ صَبَرُواْ أَجْرَهُم بِأَحْسَنِ مَا كَانُواْ يَعْمَلُونَ * مَنْ عَمِلَ صَالِحًا مِّن ذَكَرٍ أَوْ أُنثَى وَ هُوَ مُؤْمِنٌ فَلَنُحْيِيَنَّهُ حَيَاﺓً طَيِّبَةً وَ لَنَجْزِيَنَّهُمْ أَجْرَهُم بِأَحْسَنِ مَا كَانُواْ يَعْمَلُونَ)(43).</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41527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965159"/>
          </a:xfrm>
        </p:spPr>
        <p:txBody>
          <a:bodyPr>
            <a:noAutofit/>
          </a:bodyPr>
          <a:lstStyle/>
          <a:p>
            <a:pPr algn="ctr"/>
            <a:endParaRPr lang="fa-IR" sz="4800" dirty="0" smtClean="0"/>
          </a:p>
          <a:p>
            <a:pPr algn="ctr"/>
            <a:r>
              <a:rPr lang="fa-IR" sz="4800" dirty="0" smtClean="0"/>
              <a:t>راه يافتن به جهان «عندالله»‌ و «حيات طيّبه»، پاداش صبر و بردباري مؤمنان است كه عهد و پيمان خدا را نشكسته و به بهاي ناچيز آن را نفروخته‌اند و به جهت بهتر عمل كردن، به سود بي‌نظير و غير قابل وصف، دست مي‌يابند،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861727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800" dirty="0" smtClean="0"/>
              <a:t>اين نتيجه و پاداش بهتر از عمل آدمي كه به سبب عمل صالح مشروط به ايمان، نصيب زن و مرد مي‌شود، «حيات طيّبه» ‌است. زندگي پاك از هرگونه نابودي و كمبودي و ناكامي و بيم و اندوه از جمله ويژگي‌هاي اين سبك زندگي است. در برابر سبك زندگي سالم اسلامي، زندگي فرومايگي، زير نفوذ شيطان وجود دارد و آن، براي كساني است كه فرمان‌بر شيطان هستند..</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86145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470997"/>
          </a:xfrm>
        </p:spPr>
        <p:txBody>
          <a:bodyPr>
            <a:noAutofit/>
          </a:bodyPr>
          <a:lstStyle/>
          <a:p>
            <a:pPr algn="ctr"/>
            <a:endParaRPr lang="fa-IR" sz="5400" dirty="0" smtClean="0"/>
          </a:p>
          <a:p>
            <a:pPr algn="ctr"/>
            <a:r>
              <a:rPr lang="fa-IR" sz="5400" dirty="0" smtClean="0"/>
              <a:t>" الَّذِينَ يَتَّبِعُونَ الرَّ‌سُولَ النَّبِيَّ الْأُمِّيَّ الَّذِي يَجِدُونَهُ مَكْتُوبًا عِندَهُمْ فِي التَّوْرَ‌اةِ وَالْإِنجِيلِ يَأْمُرُ‌هُم بِالْمَعْرُ‌وفِ وَيَنْهَاهُمْ عَنِ الْمُنكَرِ‌ وَيُحِلُّ لَهُمُ الطَّيِّبَاتِ وَيُحَرِّ‌مُ عَلَيْهِمُ الْخَبَائِثَ وَيَضَعُ عَنْهُمْ إِصْرَ‌هُمْ وَالْأَغْلَالَ الَّتِي كَانَتْ عَلَيْهِمْ ۚ فَالَّذِينَ آمَنُوا بِهِ وَعَزَّرُ‌وهُ وَنَصَرُ‌وهُ وَاتَّبَعُوا النُّورَ‌ الَّذِي أُنزِلَ مَعَهُ ۙ أُولَـٰئِكَ هُمُ الْمُفْلِحُونَ "(4)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624533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خداي متعال در اين آيه، وعده بسيار مهمي به زنان و مردان مي‌دهد كه در نتيجه ايمان و اثر اعمال صالحشان، «حيات طيّبه» به آنان عطا مي‌كند. تنها شرط، مؤمن بودن و صاحب عمل صالح است. زیرا عمل در كسي كه مؤمن نيست، حبط و نابود مي‌شود و اثري بر آن، مترتب نمي‌شود</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577440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1-	كسي كه به حيات طيبه مي‌رسد، به علم و ادراكي دست مي‌يابد كه ديگران نرسيدند. </a:t>
            </a:r>
          </a:p>
          <a:p>
            <a:pPr algn="ctr"/>
            <a:r>
              <a:rPr lang="fa-IR" sz="4800" dirty="0" smtClean="0"/>
              <a:t>همچنين از موهبت قدرت بر احياي حق و ابطال باطل، سهمي دارد كه ديگران ندارند. ﴿ مَنْ آمَنَ بِاللّهِ وَ الْيَوْمِ الآخِرِ و عَمِلَ صَالِحًا فَلاَ خَوْفٌ عَلَيْهِمْ وَ لاَ هُمْ يَحْزَنُونَ ﴾(44) .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718066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023525"/>
          </a:xfrm>
        </p:spPr>
        <p:txBody>
          <a:bodyPr>
            <a:normAutofit/>
          </a:bodyPr>
          <a:lstStyle/>
          <a:p>
            <a:pPr algn="ctr"/>
            <a:r>
              <a:rPr lang="fa-IR" sz="4000" dirty="0" smtClean="0"/>
              <a:t>اين علم و اين قدرت جديد و تازه، مؤمن را آماده مي‌سازند، تا اشياء را بر آنچه كه هستند، ببيند و اشياء را به دو قسم تقسيم مي‌كنند. يكي حق و باقي و دیگری باطل و فاني. وقتي مؤمن اين دو را از هم متمايز ديد، از صميم قلبش، از باطل فاني كه همان زندگي مادي دنيا و نگارهاي فريبنده و فتّانه‌اش مي‌باشد، اعراض نموده و به عزت خدا، عزيز مي‌شود. وقتي عزت او، خدايي شد، ديگر شيطان با وسوسه‌هايش نمي‌تواند، او را ذليل و خوار كند..</a:t>
            </a:r>
            <a:endParaRPr lang="fa-IR" sz="40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756809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400" dirty="0" smtClean="0"/>
          </a:p>
          <a:p>
            <a:pPr algn="ctr"/>
            <a:r>
              <a:rPr lang="fa-IR" sz="4400" dirty="0" smtClean="0"/>
              <a:t>از اين رو است كه خداوند، اين زندگي را به طيّب توصيف كرده كه حياتي است خالص كه خباثتي در آن، نيست. راه يافتگان به عالم «عندالله» از زندگي حقيقي در محضر خداوند كه در حقيقت اثر و جلوه اسم «حيّ» است، برخوردارند. "وَلَا تَحْسَبَنَّ الَّذِينَ قُتِلُوا فِي سَبِيلِ اللَّـهِ أَمْوَاتًا ۚ بَلْ أَحْيَاءٌ عِندَ رَ‌بِّهِمْ يُرْ‌زَقُونَ " (45) </a:t>
            </a:r>
            <a:endParaRPr lang="fa-IR" sz="4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379583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2- جامع خير دنيا و آخرت: .</a:t>
            </a:r>
          </a:p>
          <a:p>
            <a:pPr algn="ctr"/>
            <a:r>
              <a:rPr lang="fa-IR" sz="4800" dirty="0" smtClean="0"/>
              <a:t>عالم «عنديّت» نه در حيات دنيايي محصور است و نه به حيات اخروي اختصاص دارد. بلكه خير آن، بر دنيا و آخرت گسترده شده و برخورداران از «حيات طيّبه» در همين دنيا از آن بهره‌مندند</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059283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r>
              <a:rPr lang="fa-IR" sz="4800" dirty="0" smtClean="0"/>
              <a:t>" مَّن كَانَ يُرِ‌يدُ ثَوَابَ الدُّنْيَا فَعِندَ اللَّـهِ ثَوَابُ الدُّنْيَا وَالْآخِرَ‌ةِ ۚ وَكَانَ اللَّـهُ سَمِيعًا بَصِيرً‌ا " (46</a:t>
            </a:r>
            <a:r>
              <a:rPr lang="fa-IR" sz="4800" dirty="0" smtClean="0"/>
              <a:t>)</a:t>
            </a:r>
            <a:endParaRPr lang="fa-IR" sz="4800" dirty="0"/>
          </a:p>
        </p:txBody>
      </p:sp>
    </p:spTree>
    <p:extLst>
      <p:ext uri="{BB962C8B-B14F-4D97-AF65-F5344CB8AC3E}">
        <p14:creationId xmlns:p14="http://schemas.microsoft.com/office/powerpoint/2010/main" val="2402984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4- نامحدود بودن:</a:t>
            </a:r>
          </a:p>
          <a:p>
            <a:pPr algn="ctr"/>
            <a:r>
              <a:rPr lang="fa-IR" sz="4800" dirty="0" smtClean="0"/>
              <a:t>سرچشمه بيكران و بي‌پايان همه چيز، نزد خدا است و حتي بهره‌هاي اندك دنيايي هم جلوه و جرعه‌اي از آن خزانه‌هاي بيكران عندالله است "وَ إِن مِّن شَيْءٍ إِلاَّ عِندَنَا خَزَائِنُهُ وَ مَا نُنَزِّلُهُ إِلاَّ بِقَدَرٍ مَّعْلُومٍ " (48) و خزائن همه چیز، تنها نزد ماست؛ ولی ما جز به اندازه معیّن آن را نازل نمی‌کنیم!</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988674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راه يافتگان به آن عالم و «حيات طيّبه» هر چه بخواهند، برايشان فراهم است و محدوديتي ندارد. " تَرَ‌ى الظَّالِمِينَ مُشْفِقِينَ مِمَّا كَسَبُوا وَهُوَ وَاقِعٌ بِهِمْ ۗ وَالَّذِينَ آمَنُوا وَعَمِلُوا الصَّالِحَاتِ فِي رَ‌وْضَاتِ الْجَنَّاتِ ۖ لَهُم مَّا يَشَاءُونَ عِندَ رَ‌بِّهِمْ ۚ ذَٰلِكَ هُوَ الْفَضْلُ الْكَبِيرُ‌" (49)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941053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 لَهُم مَّا يَشَاؤُونَ فِيهَا وَ لَدَيْنَا مَزِيدٌ ﴾(50) «برايشان هر چه بخواهند، در آنجا هست، نزد ما بيش از آن است». از اين رو، كساني كه در زندگي دنيا به «حيات طيّبه» راه يافتند، هرچه اراده كنند، براي آنان فراهم مي‌شود و اين برايشان سهل و آسان است و وجود پيدا كردن خواستشان در مقابل مقام معنوي آنان، كوچك است.</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27858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5- كمال وجودي:.</a:t>
            </a:r>
          </a:p>
          <a:p>
            <a:pPr algn="ctr"/>
            <a:r>
              <a:rPr lang="fa-IR" sz="4800" dirty="0" smtClean="0"/>
              <a:t>رسيدن به عالم عندالله و «حيات طيّبه»، تحول وجودي، به سوي كمال است و اين گونه نيست كه ميان راه يافتگان به آن عالم و درجات و كمالاتشان، جدايي وجود داشته باشد. بلكه صاحبان مقام عنديت، عين كمال بوده و خودشان، درجات آن عالم هستند.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52992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809516"/>
          </a:xfrm>
        </p:spPr>
        <p:txBody>
          <a:bodyPr>
            <a:noAutofit/>
          </a:bodyPr>
          <a:lstStyle/>
          <a:p>
            <a:pPr algn="ctr"/>
            <a:endParaRPr lang="fa-IR" sz="6000" dirty="0" smtClean="0"/>
          </a:p>
          <a:p>
            <a:pPr algn="ctr"/>
            <a:r>
              <a:rPr lang="fa-IR" sz="6000" dirty="0" smtClean="0"/>
              <a:t>" لَـٰكِنِ الرَّ‌سُولُ وَالَّذِينَ آمَنُوا مَعَهُ جَاهَدُوا بِأَمْوَالِهِمْ وَأَنفُسِهِمْ ۚ وَأُولَـٰئِكَ لَهُمُ الْخَيْرَ‌اتُ ۖ وَأُولَـٰئِكَ هُمُ الْمُفْلِحُونَ (5</a:t>
            </a:r>
            <a:r>
              <a:rPr lang="fa-IR" sz="6000" dirty="0" smtClean="0"/>
              <a:t>)</a:t>
            </a:r>
            <a:endParaRPr lang="fa-IR" sz="6000" dirty="0"/>
          </a:p>
        </p:txBody>
      </p:sp>
    </p:spTree>
    <p:extLst>
      <p:ext uri="{BB962C8B-B14F-4D97-AF65-F5344CB8AC3E}">
        <p14:creationId xmlns:p14="http://schemas.microsoft.com/office/powerpoint/2010/main" val="1820282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 هُمْ دَرَ‌جَاتٌ عِندَ اللَّـهِ ۗ وَاللَّـهُ بَصِيرٌ‌ بِمَا يَعْمَلُونَ ﴿51) «آنان، درجاتي نزد خدا هستند» و برخورداری‌ها و بهره‌مندی‌ها، از خارج وجودشان به آنان داده نمي‌شود. بلكه سير به سوي حقيقت، وجود آنان را به سرچشمه كمال و جمال، تبديل كرده است..</a:t>
            </a:r>
            <a:endParaRPr lang="fa-IR" sz="5400" dirty="0"/>
          </a:p>
        </p:txBody>
      </p:sp>
    </p:spTree>
    <p:extLst>
      <p:ext uri="{BB962C8B-B14F-4D97-AF65-F5344CB8AC3E}">
        <p14:creationId xmlns:p14="http://schemas.microsoft.com/office/powerpoint/2010/main" val="268824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6- نور</a:t>
            </a:r>
          </a:p>
          <a:p>
            <a:pPr algn="ctr"/>
            <a:r>
              <a:rPr lang="fa-IR" sz="5400" dirty="0" smtClean="0"/>
              <a:t>هر كس توفيق رسيدن به «حيات طيّبه» پيدا كند، فردي است كه از همه تعلّقات و تيرگي‌ها، رها يافته و جان و دلش، صاف و پاك گشته است. خداوند اين گروه از راه يافتگان به «حيات طيّبه» را به حضور مي‌پذيرد.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295551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r>
              <a:rPr lang="fa-IR" sz="5400" dirty="0" smtClean="0"/>
              <a:t>"‌وَ الَّذِينَ آمَنُوا بِاللَّهِ وَ رُسُلِهِ أُوْلَئِكَ هُمُ وَالَّذِينَ آمَنُوا بِاللَّـهِ وَرُ‌سُلِهِ أُولَـٰئِكَ هُمُ الصِّدِّيقُونَ ۖ وَالشُّهَدَاءُ عِندَ رَ‌بِّهِمْ لَهُمْ أَجْرُ‌هُمْ وَنُورُ‌هُمْ ۖ وَالَّذِينَ كَفَرُ‌وا وَكَذَّبُوا بِآيَاتِنَا أُولَـٰئِكَ أَصْحَابُ الْجَحِيمِ " (52)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9493529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اين گروه، كساني هستند كه خداوند را با تمام وجود درك كرده و مظهر جمال و جلال او شدند، در ميان مردم با اين نور، حركت مي‌كنند. " أَوَمَن كَانَ مَيْتًا فَأَحْيَيْنَاهُ وَجَعَلْنَا لَهُ نُورً‌ا يَمْشِي بِهِ فِي النَّاسِ كَمَن مَّثَلُهُ فِي الظُّلُمَاتِ لَيْسَ بِخَارِ‌جٍ مِّنْهَا ۚ كَذَٰلِكَ زُيِّنَ لِلْكَافِرِ‌ينَ مَا كَانُوا يَعْمَلُونَ (53)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1105022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15- چهار راهکار :</a:t>
            </a:r>
          </a:p>
          <a:p>
            <a:pPr algn="ctr"/>
            <a:r>
              <a:rPr lang="fa-IR" sz="4800" dirty="0" smtClean="0"/>
              <a:t>(وَ ابْتَغِ فیما آتاک اللَّهُ الدَّارَ الْآخِرَةَ وَ لا تَنْسَ نَصیبَک مِنَ الدُّنْیا وَ أَحْسِنْ کما أَحْسَنَ اللَّهُ إِلَیْک وَ لا تَبْغِ الْفَسادَ فِی الْأَرْضِ إِنَّ اللَّهَ لا یُحِبُّ الْمُفْسِدینَ : و با آنچه خدایت داده سراى آخرت را بجوى و سهم خود را از دنیا فراموش مکن، و همچنانکه خدا به تو نیکى کرده نیکى کن و در زمین فساد مجوى که خدا فسادگران را دوست نمى‏دارد.(54)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6157846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4800" dirty="0" smtClean="0"/>
          </a:p>
          <a:p>
            <a:pPr algn="ctr"/>
            <a:r>
              <a:rPr lang="fa-IR" sz="4800" dirty="0" smtClean="0"/>
              <a:t>راهکار اول : به فکر اخرت باشیم (وَ ابْتَغِ فیما آتاک اللَّهُ الدَّارَ الْآخِرَةَ)</a:t>
            </a:r>
          </a:p>
          <a:p>
            <a:pPr algn="ctr"/>
            <a:r>
              <a:rPr lang="fa-IR" sz="4800" dirty="0" smtClean="0"/>
              <a:t>آیات الهی همه انسان ها را توصیه می کنند تا علاوه بر اینکه از زندگی در حال نهایت استفاده را می برند ،به فکر آینده خود نیز باشند و توشه ای مناسب برای آینده مهیا کنند.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864813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endParaRPr lang="fa-IR" sz="4800" dirty="0" smtClean="0"/>
          </a:p>
          <a:p>
            <a:pPr algn="ctr"/>
            <a:r>
              <a:rPr lang="fa-IR" sz="4800" dirty="0" smtClean="0"/>
              <a:t>  راهکار دوم: زیبایی های دنیا را از دست ندهیم (وَ لا تَنْسَ نَصیبَک مِنَ الدُّنْیا: و سهم خود را از دنیا فراموش مکن)</a:t>
            </a:r>
          </a:p>
          <a:p>
            <a:pPr algn="ctr"/>
            <a:r>
              <a:rPr lang="fa-IR" sz="4800" dirty="0" smtClean="0"/>
              <a:t>از لذت های مشروع دنیا استفاده کنیم و خود را محروم از آنها نکنیم خداوند متعال می فرماید: </a:t>
            </a:r>
            <a:endParaRPr lang="fa-IR" sz="48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403642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endParaRPr lang="fa-IR" sz="5400" dirty="0" smtClean="0"/>
          </a:p>
          <a:p>
            <a:pPr algn="ctr"/>
            <a:r>
              <a:rPr lang="fa-IR" sz="5400" dirty="0" smtClean="0"/>
              <a:t>(قُلْ مَنْ حَرَّمَ زینَةَ اللَّهِ الَّتی‏ أَخْرَجَ لِعِبادِهِ وَ الطَّیِّباتِ مِنَ الرِّزْقِ قُلْ هِیَ لِلَّذینَ آمَنُوا فِی الْحَیاةِ الدُّنْیا خالِصَةً یَوْمَ الْقِیامَةِ کذلِک نُفَصِّلُ الْآیاتِ لِقَوْمٍ یَعْلَمُون(55)</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4628076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031303"/>
          </a:xfrm>
        </p:spPr>
        <p:txBody>
          <a:bodyPr>
            <a:noAutofit/>
          </a:bodyPr>
          <a:lstStyle/>
          <a:p>
            <a:pPr algn="ctr"/>
            <a:endParaRPr lang="fa-IR" sz="6600" dirty="0" smtClean="0"/>
          </a:p>
          <a:p>
            <a:pPr algn="ctr"/>
            <a:r>
              <a:rPr lang="fa-IR" sz="6600" dirty="0" smtClean="0"/>
              <a:t>راهکار سوم: نیکی کردن را فراموش نکنیم (وَ أَحْسِنْ کَما أَحْسَنَ اللّه إِلَیْکَ: و همچنان که خدا به تو نیکى کرده نیکى کن)</a:t>
            </a:r>
            <a:endParaRPr lang="fa-IR" sz="66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5993479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Autofit/>
          </a:bodyPr>
          <a:lstStyle/>
          <a:p>
            <a:pPr algn="ctr"/>
            <a:endParaRPr lang="fa-IR" sz="5400" dirty="0" smtClean="0"/>
          </a:p>
          <a:p>
            <a:pPr algn="ctr"/>
            <a:r>
              <a:rPr lang="fa-IR" sz="5400" dirty="0" smtClean="0"/>
              <a:t>راهکار چهارم: روی زمین فساد وتباهی نکن (وَ لا تَبْغِ الْفَسادَ فِی الْأَرْضِ: إِنَّ اللَّهَ لا یُحِبُّ الْمُفْسِدینَ: و در زمین فساد مجوى که خدا فسادگران را دوست نمى‏دارد.)</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0916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470997"/>
          </a:xfrm>
        </p:spPr>
        <p:txBody>
          <a:bodyPr>
            <a:normAutofit/>
          </a:bodyPr>
          <a:lstStyle/>
          <a:p>
            <a:pPr algn="ctr"/>
            <a:endParaRPr lang="fa-IR" sz="5400" dirty="0" smtClean="0"/>
          </a:p>
          <a:p>
            <a:pPr algn="ctr"/>
            <a:r>
              <a:rPr lang="fa-IR" sz="5400" dirty="0" smtClean="0"/>
              <a:t>قَدْ أَفْلَحَ الْمُؤْمِنُونَ *الَّذِينَ هُمْ فِي صَلَاتِهِمْ خَاشِعُونَ * وَالَّذِينَ هُمْ عَنِ اللَّغْوِ مُعْرِ‌ضُونَ * وَالَّذِينَ هُمْ لِلزَّكَاةِ فَاعِلُونَ * وَالَّذِينَ هُمْ لِفُرُ‌وجِهِمْ حَافِظُونَ *إِلَّا عَلَىٰ أَزْوَاجِهِمْ أَوْ مَا مَلَكَتْ أَيْمَانُهُمْ فَإِنَّهُمْ غَيْرُ‌ مَلُومِينَ * فَمَنِ ابْتَغَىٰ وَرَ‌اءَ ذَٰلِكَ فَأُولَـٰئِكَ هُمُ الْعَادُونَ * </a:t>
            </a:r>
            <a:endParaRPr lang="fa-IR" sz="5400"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0595083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4965159"/>
          </a:xfrm>
        </p:spPr>
        <p:txBody>
          <a:bodyPr>
            <a:normAutofit fontScale="90000"/>
          </a:bodyPr>
          <a:lstStyle/>
          <a:p>
            <a:pPr algn="ctr"/>
            <a:endParaRPr lang="fa-IR" dirty="0" smtClean="0"/>
          </a:p>
          <a:p>
            <a:pPr algn="ctr"/>
            <a:r>
              <a:rPr lang="fa-IR" dirty="0" smtClean="0"/>
              <a:t>پی نوشتها:</a:t>
            </a:r>
          </a:p>
          <a:p>
            <a:pPr algn="ctr"/>
            <a:r>
              <a:rPr lang="fa-IR" dirty="0" smtClean="0"/>
              <a:t>1-﴿بقره/5﴾</a:t>
            </a:r>
          </a:p>
          <a:p>
            <a:pPr algn="ctr"/>
            <a:r>
              <a:rPr lang="fa-IR" dirty="0" smtClean="0"/>
              <a:t>2-﴿ ال عمران/104﴾</a:t>
            </a:r>
          </a:p>
          <a:p>
            <a:pPr algn="ctr"/>
            <a:r>
              <a:rPr lang="fa-IR" dirty="0" smtClean="0"/>
              <a:t>3-﴿اعراف/٨﴾</a:t>
            </a:r>
          </a:p>
          <a:p>
            <a:pPr algn="ctr"/>
            <a:r>
              <a:rPr lang="fa-IR" dirty="0" smtClean="0"/>
              <a:t>4-﴿اعراف/١٥٧﴾</a:t>
            </a:r>
          </a:p>
          <a:p>
            <a:pPr algn="ctr"/>
            <a:r>
              <a:rPr lang="fa-IR" dirty="0" smtClean="0"/>
              <a:t>5-﴿توبه/88﴾</a:t>
            </a:r>
          </a:p>
          <a:p>
            <a:pPr algn="ctr"/>
            <a:r>
              <a:rPr lang="fa-IR" dirty="0" smtClean="0"/>
              <a:t>6-﴿مومنون1تا11﴾</a:t>
            </a:r>
          </a:p>
          <a:p>
            <a:pPr algn="ctr"/>
            <a:r>
              <a:rPr lang="fa-IR" dirty="0" smtClean="0"/>
              <a:t>7- ﴿اعلی/14و15﴾</a:t>
            </a:r>
          </a:p>
          <a:p>
            <a:pPr algn="ctr"/>
            <a:r>
              <a:rPr lang="fa-IR" dirty="0" smtClean="0"/>
              <a:t>8-(شمس/9﴾</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7274565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fontScale="90000"/>
          </a:bodyPr>
          <a:lstStyle/>
          <a:p>
            <a:pPr algn="ctr"/>
            <a:r>
              <a:rPr lang="fa-IR" dirty="0" smtClean="0"/>
              <a:t>9-( بيانات در دیدار جوانان استان خراسان شمالى‌ 23/7/1391)</a:t>
            </a:r>
          </a:p>
          <a:p>
            <a:pPr algn="ctr"/>
            <a:r>
              <a:rPr lang="fa-IR" dirty="0" smtClean="0"/>
              <a:t>10- همان</a:t>
            </a:r>
          </a:p>
          <a:p>
            <a:pPr algn="ctr"/>
            <a:r>
              <a:rPr lang="fa-IR" dirty="0" smtClean="0"/>
              <a:t>11-﴿قصص/٥﴾</a:t>
            </a:r>
          </a:p>
          <a:p>
            <a:pPr algn="ctr"/>
            <a:r>
              <a:rPr lang="fa-IR" dirty="0" smtClean="0"/>
              <a:t>12-  ﴿نور/55﴾</a:t>
            </a:r>
          </a:p>
          <a:p>
            <a:pPr algn="ctr"/>
            <a:r>
              <a:rPr lang="fa-IR" dirty="0" smtClean="0"/>
              <a:t>13-﴿توبه/٣٣وصف/9﴾</a:t>
            </a:r>
          </a:p>
          <a:p>
            <a:pPr algn="ctr"/>
            <a:r>
              <a:rPr lang="fa-IR" dirty="0" smtClean="0"/>
              <a:t>14-﴿فتح/28﴾</a:t>
            </a:r>
          </a:p>
          <a:p>
            <a:pPr algn="ctr"/>
            <a:r>
              <a:rPr lang="fa-IR" dirty="0" smtClean="0"/>
              <a:t>15-( بيانات در دیدار جوانان استان خراسان شمالى‌ (23/7/1391)</a:t>
            </a:r>
          </a:p>
          <a:p>
            <a:pPr algn="ctr"/>
            <a:r>
              <a:rPr lang="fa-IR" dirty="0" smtClean="0"/>
              <a:t>16-﴿قلم/4﴾</a:t>
            </a:r>
          </a:p>
          <a:p>
            <a:pPr algn="ctr"/>
            <a:r>
              <a:rPr lang="fa-IR" dirty="0" smtClean="0"/>
              <a:t>17- امام خامنه ای روحی فداه:اول ماه مبارك رمضان‌ ۱۴۳۴ه ق/1392ه ش</a:t>
            </a:r>
          </a:p>
          <a:p>
            <a:pPr algn="ctr"/>
            <a:r>
              <a:rPr lang="fa-IR" dirty="0" smtClean="0"/>
              <a:t>18-﴿انعام/ ۱۱۶)</a:t>
            </a:r>
          </a:p>
          <a:p>
            <a:pPr algn="ctr"/>
            <a:r>
              <a:rPr lang="fa-IR" dirty="0" smtClean="0"/>
              <a:t>19-( حمد/۷)</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242475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4009"/>
            <a:ext cx="9905998" cy="6128425"/>
          </a:xfrm>
        </p:spPr>
        <p:txBody>
          <a:bodyPr>
            <a:normAutofit fontScale="90000"/>
          </a:bodyPr>
          <a:lstStyle/>
          <a:p>
            <a:pPr algn="ctr"/>
            <a:endParaRPr lang="fa-IR" dirty="0" smtClean="0"/>
          </a:p>
          <a:p>
            <a:pPr algn="ctr"/>
            <a:r>
              <a:rPr lang="fa-IR" dirty="0" smtClean="0"/>
              <a:t>20- امام خامنه ای روحی فداه: اول ماه مبارك رمضان‌ ۱۴۳۴ه ق/1392ه ش</a:t>
            </a:r>
          </a:p>
          <a:p>
            <a:pPr algn="ctr"/>
            <a:r>
              <a:rPr lang="fa-IR" dirty="0" smtClean="0"/>
              <a:t>21-﴿نسا ء/٦٩﴾</a:t>
            </a:r>
          </a:p>
          <a:p>
            <a:pPr algn="ctr"/>
            <a:r>
              <a:rPr lang="fa-IR" dirty="0" smtClean="0"/>
              <a:t>22- امام خامنه ای روحی فداه:اول ماه مبارك رمضان‌ ۱۴۳۴ه ق/1392ه ش</a:t>
            </a:r>
          </a:p>
          <a:p>
            <a:pPr algn="ctr"/>
            <a:r>
              <a:rPr lang="fa-IR" dirty="0" smtClean="0"/>
              <a:t>23-﴿شعراء/89﴾</a:t>
            </a:r>
          </a:p>
          <a:p>
            <a:pPr algn="ctr"/>
            <a:r>
              <a:rPr lang="fa-IR" dirty="0" smtClean="0"/>
              <a:t>24-﴿صافات/83و84﴾</a:t>
            </a:r>
          </a:p>
          <a:p>
            <a:pPr algn="ctr"/>
            <a:r>
              <a:rPr lang="fa-IR" dirty="0" smtClean="0"/>
              <a:t>25- امام خامنه ای روحی فداه: اول ماه مبارك رمضان‌ ۱۴۳۴ه ق/1392ه ش</a:t>
            </a:r>
          </a:p>
          <a:p>
            <a:pPr algn="ctr"/>
            <a:r>
              <a:rPr lang="fa-IR" dirty="0" smtClean="0"/>
              <a:t>26-﴿مائده/55و56﴾</a:t>
            </a:r>
          </a:p>
          <a:p>
            <a:pPr algn="ctr"/>
            <a:r>
              <a:rPr lang="fa-IR" dirty="0" smtClean="0"/>
              <a:t>27-( بحارالانوار، ج ۲، ص226)</a:t>
            </a:r>
          </a:p>
          <a:p>
            <a:pPr algn="ctr"/>
            <a:r>
              <a:rPr lang="fa-IR" dirty="0" smtClean="0"/>
              <a:t>28- امام خامنه ای روحی فداه: اول ماه مبارك رمضان‌ ۱۴۳۴ه ق/1392ه ش</a:t>
            </a:r>
          </a:p>
          <a:p>
            <a:pPr algn="ctr"/>
            <a:r>
              <a:rPr lang="fa-IR" dirty="0" smtClean="0"/>
              <a:t>29- امام خامنه ای روحی فداه:مسابقات بین المللی سال 1392</a:t>
            </a:r>
          </a:p>
          <a:p>
            <a:pPr algn="ctr"/>
            <a:r>
              <a:rPr lang="fa-IR" dirty="0" smtClean="0"/>
              <a:t>30- ﴿اعراف/204﴾</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9158380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334810"/>
          </a:xfrm>
        </p:spPr>
        <p:txBody>
          <a:bodyPr>
            <a:normAutofit fontScale="90000"/>
          </a:bodyPr>
          <a:lstStyle/>
          <a:p>
            <a:pPr algn="ctr"/>
            <a:endParaRPr lang="fa-IR" dirty="0" smtClean="0"/>
          </a:p>
          <a:p>
            <a:pPr algn="ctr"/>
            <a:r>
              <a:rPr lang="fa-IR" dirty="0" smtClean="0"/>
              <a:t>31-﴿اسراء/9﴾</a:t>
            </a:r>
          </a:p>
          <a:p>
            <a:pPr algn="ctr"/>
            <a:r>
              <a:rPr lang="fa-IR" dirty="0" smtClean="0"/>
              <a:t>32- امام خامنه ای روحی فداه:مسابقات بین المللی سال 1392</a:t>
            </a:r>
          </a:p>
          <a:p>
            <a:pPr algn="ctr"/>
            <a:r>
              <a:rPr lang="fa-IR" dirty="0" smtClean="0"/>
              <a:t>33- ﴿یونس/٦١﴾</a:t>
            </a:r>
          </a:p>
          <a:p>
            <a:pPr algn="ctr"/>
            <a:r>
              <a:rPr lang="fa-IR" dirty="0" smtClean="0"/>
              <a:t>34- امام خامنه ای روحی فداه:مسابقات بین المللی سال 1392</a:t>
            </a:r>
          </a:p>
          <a:p>
            <a:pPr algn="ctr"/>
            <a:r>
              <a:rPr lang="fa-IR" dirty="0" smtClean="0"/>
              <a:t>35- آل عمران/۱۰۳)</a:t>
            </a:r>
          </a:p>
          <a:p>
            <a:pPr algn="ctr"/>
            <a:r>
              <a:rPr lang="fa-IR" dirty="0" smtClean="0"/>
              <a:t>36- امام خامنه ای روحی فداه:مسابقات بین المللی سال 1392</a:t>
            </a:r>
          </a:p>
          <a:p>
            <a:pPr algn="ctr"/>
            <a:r>
              <a:rPr lang="fa-IR" dirty="0" smtClean="0"/>
              <a:t>37- ﴿بقره/٢٦٨﴾</a:t>
            </a:r>
          </a:p>
          <a:p>
            <a:pPr algn="ctr"/>
            <a:r>
              <a:rPr lang="fa-IR" dirty="0" smtClean="0"/>
              <a:t>38- امام خامنه ای روحی فداه:مسابقات بین المللی سال 1392</a:t>
            </a:r>
          </a:p>
          <a:p>
            <a:pPr algn="ctr"/>
            <a:r>
              <a:rPr lang="fa-IR" dirty="0" smtClean="0"/>
              <a:t>39- ( بحارالانوار، ج ۲، ص ۹۴)</a:t>
            </a:r>
          </a:p>
          <a:p>
            <a:pPr algn="ctr"/>
            <a:r>
              <a:rPr lang="fa-IR" dirty="0" smtClean="0"/>
              <a:t>40- ﴿ابراهيم/ ۲۸ و ۲۹)</a:t>
            </a:r>
          </a:p>
          <a:p>
            <a:pPr algn="ctr"/>
            <a:r>
              <a:rPr lang="fa-IR" dirty="0" smtClean="0"/>
              <a:t>41-﴿هود/۹۸)</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0667229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fontScale="90000"/>
          </a:bodyPr>
          <a:lstStyle/>
          <a:p>
            <a:pPr algn="ctr"/>
            <a:endParaRPr lang="fa-IR" dirty="0" smtClean="0"/>
          </a:p>
          <a:p>
            <a:pPr algn="ctr"/>
            <a:r>
              <a:rPr lang="fa-IR" dirty="0" smtClean="0"/>
              <a:t>42- امام خامنه ای روحی فداه:مسابقات بین المللی سال 1392</a:t>
            </a:r>
          </a:p>
          <a:p>
            <a:pPr algn="ctr"/>
            <a:r>
              <a:rPr lang="fa-IR" dirty="0" smtClean="0"/>
              <a:t>43-﴿نحل/96﴾</a:t>
            </a:r>
          </a:p>
          <a:p>
            <a:pPr algn="ctr"/>
            <a:r>
              <a:rPr lang="fa-IR" dirty="0" smtClean="0"/>
              <a:t>44-﴿بقره/62﴾</a:t>
            </a:r>
          </a:p>
          <a:p>
            <a:pPr algn="ctr"/>
            <a:r>
              <a:rPr lang="fa-IR" dirty="0" smtClean="0"/>
              <a:t>45-﴿ال عمران/169﴾</a:t>
            </a:r>
          </a:p>
          <a:p>
            <a:pPr algn="ctr"/>
            <a:r>
              <a:rPr lang="fa-IR" dirty="0" smtClean="0"/>
              <a:t>46-﴿نساء/١٣٤﴾</a:t>
            </a:r>
          </a:p>
          <a:p>
            <a:pPr algn="ctr"/>
            <a:r>
              <a:rPr lang="fa-IR" dirty="0" smtClean="0"/>
              <a:t>47-﴿شوری/36﴾</a:t>
            </a:r>
          </a:p>
          <a:p>
            <a:pPr algn="ctr"/>
            <a:r>
              <a:rPr lang="fa-IR" dirty="0" smtClean="0"/>
              <a:t>48- (حجر/21﴾</a:t>
            </a:r>
          </a:p>
          <a:p>
            <a:pPr algn="ctr"/>
            <a:r>
              <a:rPr lang="fa-IR" dirty="0" smtClean="0"/>
              <a:t>49-﴿شوری/22﴾</a:t>
            </a:r>
          </a:p>
          <a:p>
            <a:pPr algn="ctr"/>
            <a:r>
              <a:rPr lang="fa-IR" dirty="0" smtClean="0"/>
              <a:t>50-﴿ق/٣٥﴾</a:t>
            </a:r>
          </a:p>
          <a:p>
            <a:pPr algn="ctr"/>
            <a:r>
              <a:rPr lang="fa-IR" dirty="0" smtClean="0"/>
              <a:t>51- (ال عمران/163﴾</a:t>
            </a:r>
          </a:p>
          <a:p>
            <a:pPr algn="ctr"/>
            <a:r>
              <a:rPr lang="fa-IR" dirty="0" smtClean="0"/>
              <a:t>52-﴿حدید/19﴾</a:t>
            </a:r>
          </a:p>
          <a:p>
            <a:pPr algn="ctr"/>
            <a:r>
              <a:rPr lang="fa-IR" dirty="0" smtClean="0"/>
              <a:t>53-﴿انعام/122﴾</a:t>
            </a:r>
          </a:p>
          <a:p>
            <a:pPr algn="ctr"/>
            <a:r>
              <a:rPr lang="fa-IR" dirty="0" smtClean="0"/>
              <a:t>54- ( القصص /  77)</a:t>
            </a:r>
          </a:p>
          <a:p>
            <a:pPr algn="ctr"/>
            <a:r>
              <a:rPr lang="fa-IR" dirty="0" smtClean="0"/>
              <a:t>55-( الأعراف :  32)</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6191131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smtClean="0"/>
          </a:p>
          <a:p>
            <a:endParaRPr lang="fa-IR" dirty="0" smtClean="0"/>
          </a:p>
          <a:p>
            <a:endParaRPr lang="fa-IR" dirty="0"/>
          </a:p>
        </p:txBody>
      </p:sp>
      <p:pic>
        <p:nvPicPr>
          <p:cNvPr id="4" name="Content Placeholder 3"/>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54073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5172683"/>
          </a:xfrm>
        </p:spPr>
        <p:txBody>
          <a:bodyPr>
            <a:normAutofit/>
          </a:bodyPr>
          <a:lstStyle/>
          <a:p>
            <a:pPr algn="ctr"/>
            <a:r>
              <a:rPr lang="fa-IR" sz="6000" dirty="0" smtClean="0"/>
              <a:t>وَالَّذِينَ هُمْ لِأَمَانَاتِهِمْ وَعَهْدِهِمْ رَ‌اعُونَ * وَالَّذِينَ هُمْ عَلَىٰ صَلَوَاتِهِمْ يُحَافِظُونَ * أُولَـٰئِكَ هُمُ الْوَارِ‌ثُونَ *الَّذِينَ يَرِ‌ثُونَ الْفِرْ‌دَوْسَ هُمْ فِيهَا خَالِدُونَ " </a:t>
            </a:r>
            <a:endParaRPr lang="fa-IR" sz="6000" dirty="0"/>
          </a:p>
        </p:txBody>
      </p:sp>
    </p:spTree>
    <p:extLst>
      <p:ext uri="{BB962C8B-B14F-4D97-AF65-F5344CB8AC3E}">
        <p14:creationId xmlns:p14="http://schemas.microsoft.com/office/powerpoint/2010/main" val="2804001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TC104033919[[fn=Circuit]]</Template>
  <TotalTime>192</TotalTime>
  <Words>3923</Words>
  <Application>Microsoft Office PowerPoint</Application>
  <PresentationFormat>Widescreen</PresentationFormat>
  <Paragraphs>218</Paragraphs>
  <Slides>85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Times New Roman</vt:lpstr>
      <vt:lpstr>Trebuchet MS</vt:lpstr>
      <vt:lpstr>Tw Cen MT</vt:lpstr>
      <vt:lpstr>Circuit</vt:lpstr>
      <vt:lpstr>بسم الله الرحمن الرحیم</vt:lpstr>
      <vt:lpstr>PowerPoint Presentation</vt:lpstr>
      <vt:lpstr>چرا باید به «سبك زندگی» اهمیت داد؟ هدف انسان، رستگارى و فلاح و نجاح: " بِسْمِ اللَّـهِ الرَّ‌حْمَـٰنِ الرَّ‌حِيمِ الم ﴿*﴾ ذَٰلِكَ الْكِتَابُ لَا رَ‌يْبَ ۛ فِيهِ ۛ هُدًى لِّلْمُتَّقِينَ ﴿*﴾ الَّذِينَ يُؤْمِنُونَ بِالْغَيْبِ وَيُقِيمُونَ الصَّلَاةَ وَمِمَّا رَ‌زَقْنَاهُمْ يُنفِقُونَ ﴿*﴾ وَالَّذِينَ يُؤْمِنُونَ بِمَا أُنزِلَ إِلَيْكَ وَمَا أُنزِلَ مِن قَبْلِكَ وَبِالْآخِرَ‌ةِ هُمْ يُوقِنُونَ ﴿*﴾ أُولَـٰئِكَ عَلَىٰ هُدًى مِّن رَّ‌بِّهِمْ ۖ وَأُولَـٰئِكَ هُمُ الْمُفْلِحُونَ "(1)</vt:lpstr>
      <vt:lpstr> " وَلْتَكُن مِّنكُمْ أُمَّةٌ يَدْعُونَ إِلَى الْخَيْرِ‌ وَيَأْمُرُ‌ونَ بِالْمَعْرُ‌وفِ وَيَنْهَوْنَ عَنِ الْمُنكَرِ‌ ۚ وَأُولَـٰئِكَ هُمُ الْمُفْلِحُونَ "(2)</vt:lpstr>
      <vt:lpstr> " وَالْوَزْنُ يَوْمَئِذٍ الْحَقُّ ۚ فَمَن ثَقُلَتْ مَوَازِينُهُ فَأُولَـٰئِكَ هُمُ الْمُفْلِحُونَ "(3)</vt:lpstr>
      <vt:lpstr> " الَّذِينَ يَتَّبِعُونَ الرَّ‌سُولَ النَّبِيَّ الْأُمِّيَّ الَّذِي يَجِدُونَهُ مَكْتُوبًا عِندَهُمْ فِي التَّوْرَ‌اةِ وَالْإِنجِيلِ يَأْمُرُ‌هُم بِالْمَعْرُ‌وفِ وَيَنْهَاهُمْ عَنِ الْمُنكَرِ‌ وَيُحِلُّ لَهُمُ الطَّيِّبَاتِ وَيُحَرِّ‌مُ عَلَيْهِمُ الْخَبَائِثَ وَيَضَعُ عَنْهُمْ إِصْرَ‌هُمْ وَالْأَغْلَالَ الَّتِي كَانَتْ عَلَيْهِمْ ۚ فَالَّذِينَ آمَنُوا بِهِ وَعَزَّرُ‌وهُ وَنَصَرُ‌وهُ وَاتَّبَعُوا النُّورَ‌ الَّذِي أُنزِلَ مَعَهُ ۙ أُولَـٰئِكَ هُمُ الْمُفْلِحُونَ "(4) </vt:lpstr>
      <vt:lpstr> " لَـٰكِنِ الرَّ‌سُولُ وَالَّذِينَ آمَنُوا مَعَهُ جَاهَدُوا بِأَمْوَالِهِمْ وَأَنفُسِهِمْ ۚ وَأُولَـٰئِكَ لَهُمُ الْخَيْرَ‌اتُ ۖ وَأُولَـٰئِكَ هُمُ الْمُفْلِحُونَ (5)</vt:lpstr>
      <vt:lpstr> قَدْ أَفْلَحَ الْمُؤْمِنُونَ *الَّذِينَ هُمْ فِي صَلَاتِهِمْ خَاشِعُونَ * وَالَّذِينَ هُمْ عَنِ اللَّغْوِ مُعْرِ‌ضُونَ * وَالَّذِينَ هُمْ لِلزَّكَاةِ فَاعِلُونَ * وَالَّذِينَ هُمْ لِفُرُ‌وجِهِمْ حَافِظُونَ *إِلَّا عَلَىٰ أَزْوَاجِهِمْ أَوْ مَا مَلَكَتْ أَيْمَانُهُمْ فَإِنَّهُمْ غَيْرُ‌ مَلُومِينَ * فَمَنِ ابْتَغَىٰ وَرَ‌اءَ ذَٰلِكَ فَأُولَـٰئِكَ هُمُ الْعَادُونَ * </vt:lpstr>
      <vt:lpstr>وَالَّذِينَ هُمْ لِأَمَانَاتِهِمْ وَعَهْدِهِمْ رَ‌اعُونَ * وَالَّذِينَ هُمْ عَلَىٰ صَلَوَاتِهِمْ يُحَافِظُونَ * أُولَـٰئِكَ هُمُ الْوَارِ‌ثُونَ *الَّذِينَ يَرِ‌ثُونَ الْفِرْ‌دَوْسَ هُمْ فِيهَا خَالِدُونَ " </vt:lpstr>
      <vt:lpstr> "قَدْ أَفْلَحَ مَن تَزَكَّىٰ * وَذَكَرَ‌ اسْمَ رَ‌بِّهِ فَصَلَّىٰ"(7)</vt:lpstr>
      <vt:lpstr> "قَدْ أَفْلَحَ مَن زَكَّاهَا "﴿8</vt:lpstr>
      <vt:lpstr>اگر به معنويت و رستگارى معنوى اعتقادى هم نداشته باشيم، براى زندگى راحت، زندگى برخوردار از امنيت روانى و اخلاقى، باز پرداختن به سبك زندگى مهم است. بنابراين مسئله، مسئله‌ى اساسى و مهمى است."(9)</vt:lpstr>
      <vt:lpstr> سبك زندگی بخش حقیقی و اصلی تمدن اسلامی است "ما اگر پيشرفت همه‌جانبه را به معناى تمدن‌سازى نوين اسلامى بگيريم - بالاخره يك مصداق عينى و خارجى براى پيشرفت با مفهوم اسلامى وجود دارد؛ اينجور بگوئيم كه هدف ملت ايران و هدف انقلاب اسلامى، ايجاد يك تمدن نوين اسلامى است؛ اين محاسبه‌ى درستى است - اين تمدن نوين دو بخش دارد: يك بخش، بخش ابزارى است؛ يك بخش ديگر، بخش متنى و اصلى و اساسى است. به هر دو بخش بايد رسيد."(10)</vt:lpstr>
      <vt:lpstr> "وَنُرِ‌يدُ أَن نَّمُنَّ عَلَى الَّذِينَ اسْتُضْعِفُوا فِي الْأَرْ‌ضِ وَنَجْعَلَهُمْ أَئِمَّةً وَنَجْعَلَهُمُ الْوَارِ‌ثِينَ "(11). </vt:lpstr>
      <vt:lpstr> " وَعَدَ اللَّـهُ الَّذِينَ آمَنُوا مِنكُمْ وَعَمِلُوا الصَّالِحَاتِ لَيَسْتَخْلِفَنَّهُمْ فِي الْأَرْ‌ضِ كَمَا اسْتَخْلَفَ الَّذِينَ مِن قَبْلِهِمْ وَلَيُمَكِّنَنَّ لَهُمْ دِينَهُمُ الَّذِي ارْ‌تَضَىٰ لَهُمْ وَلَيُبَدِّلَنَّهُم مِّن بَعْدِ خَوْفِهِمْ أَمْنًا ۚ يَعْبُدُونَنِي لَا يُشْرِ‌كُونَ بِي شَيْئًا ۚ وَمَن كَفَرَ‌ بَعْدَ ذَٰلِكَ فَأُولَـٰئِكَ هُمُ الْفَاسِقُونَ (12) </vt:lpstr>
      <vt:lpstr>  " هُوَ الَّذِي أَرْ‌سَلَ رَ‌سُولَهُ بِالْهُدَىٰ وَدِينِ الْحَقِّ لِيُظْهِرَ‌هُ عَلَى الدِّينِ كُلِّهِ وَلَوْ كَرِ‌هَ الْمُشْرِ‌كُونَ "(13)</vt:lpstr>
      <vt:lpstr> "هُوَ الَّذِي أَرْ‌سَلَ رَ‌سُولَهُ بِالْهُدَىٰ وَدِينِ الْحَقِّ لِيُظْهِرَ‌هُ عَلَى الدِّينِ كُلِّهِ ۚ وَكَفَىٰ بِاللَّـهِ شَهِيدًا"(14)</vt:lpstr>
      <vt:lpstr> آن بخش ابزارى چيست؟ بخش ابزارى عبارت است از همين ارزشهائى كه ما امروز به عنوان پيشرفت كشور مطرح ميكنيم: علم، اختراع، صنعت، سياست، اقتصاد، اقتدار سياسى و نظامى، اعتبار بين‌المللى، تبليغ و ابزارهاى تبليغ؛ اينها همه بخش ابزارى تمدن است؛ وسيله است. </vt:lpstr>
      <vt:lpstr>البته ما در اين بخش در كشور پيشرفت خوبى داشته‌ايم. كارهاى زياد و خوبى شده است؛ هم در زمينه‌ى سياست، هم در زمينه‌ى مسائل علمى، هم در زمينه‌ى مسائل اجتماعى، هم در زمينه‌ى اختراعات - كه شما حالا اينجا نمونه‌اش را ملاحظه كرديد و اين جوان عزيز براى ما شرح دادند - و از اين قبيل، الى ماشاءاللّه در سرتاسر كشور انجام گرفته است. در بخش ابزارى، على‌رغم فشارها و تهديدها و تحريمها و اين چيزها، پيشرفت كشور خوب بوده است.</vt:lpstr>
      <vt:lpstr>  اما بخش حقيقى، آن چيزهائى است كه متن زندگى ما را تشكيل ميدهد؛ كه همان سبك زندگى است كه عرض كرديم. اين، بخش حقيقى و اصلى تمدن است؛ مثل مسئله‌ى خانواده، سبك ازدواج، نوع مسكن، نوع لباس، الگوى مصرف، نوع خوراك، نوع آشپزى، تفريحات، مسئله‌ى خط، مسئله‌ى زبان، مسئله‌ى كسب و كار، </vt:lpstr>
      <vt:lpstr>رفتار ما در محل كار، رفتار ما در دانشگاه، رفتار ما در مدرسه، رفتار ما در فعاليت سياسى، رفتار ما در ورزش، رفتار ما در رسانه‌اى كه در اختيار ماست، رفتار ما با پدر و مادر، رفتار ما با همسر، رفتار ما با فرزند، رفتار ما با رئيس، رفتار ما با مرئوس، رفتار ما با پليس، رفتار ما با مأمور دولت، سفرهاى ما، </vt:lpstr>
      <vt:lpstr>نظافت و طهارت ما، رفتار ما با دوست، رفتار ما با دشمن، رفتار ما با بيگانه؛ اينها آن بخشهاى اصلى تمدن است، كه متن زندگى انسان است.(15)</vt:lpstr>
      <vt:lpstr> نقش قران در سبک زندگی در کلام امام خامنه ای: "يك مسئله، مسئله‌ى احترام ظاهرى و پاسداشتن از حرمت قرآن است به معناى الفاظ قرآن، اصوات قرآنى؛ اين در جاى خود چيز محترم و مهمى است. مسئله‌ى بالاتر، تخلق به اخلاق قرآنى است؛ سبك زندگى را منطبق با قرآن قرار دادن." * امام خامنه ای روحی فداه: اول ماه مبارك رمضان‌ ۱۴۳۴ه ق/1392ه ش</vt:lpstr>
      <vt:lpstr>  اخلاق قرانی خلق عظیم پیامبر واهل بیت علیهم السلام است.  (وَإِنَّكَ لَعَلَىٰ خُلُقٍ عَظِيمٍ (16)</vt:lpstr>
      <vt:lpstr> دوری از اکثریت گمراه: "يكى از عيوب ما و جوامع ما در طول زمان اين بوده است كه گاهى فرهنگ خود را متأثر ميكرديم از فرهنگ بيگانگان. كسانى اين را در ميان جامعه‌ى ما و كشور ما بعمد ترويج كردند؛ ما را سوق دادند به سمت زندگى كسانى كه دل و جانشان خالى بود از نور معنويت؛ در سبك زندگى، در كيفيت پوشش، در كيفيت راه رفتن، در كيفيت معاشرتها و ارتباطات اجتماعى. اگر هم كسى به آنها اعتراض كرد، گفتند كه دنيا امروز اينجورى است. در حالى كه قرآن به ما مى‌آموزد:" (17)</vt:lpstr>
      <vt:lpstr> "وَإِن تُطِعْ أَكْثَرَ‌ مَن فِي الْأَرْ‌ضِ يُضِلُّوكَ عَن سَبِيلِ اللَّـهِ ۚ إِن يَتَّبِعُونَ إِلَّا الظَّنَّ وَإِنْ هُمْ إِلَّا يَخْرُ‌صُونَ " (18) خرس=حدس</vt:lpstr>
      <vt:lpstr> طریق هدایت را پیمودن: آنچه كه انسان جا دارد آن را فرا بگيرد و اگر لازم بود، از آن تقليد كند، عبارت است از طريق هدايت؛ «صراط الّذين انعمت عليهم»؛(19)</vt:lpstr>
      <vt:lpstr> "از خداى متعال ميخواهيم كه ما را هدايت كند به راه كسانى كه به نعمت الهى واصل و نائل شده‌اند؛ اين است كه بايد از آن تبعيت و پيروى كرد. اما اينكه حالا اكثريت مردم دنيا اينجور حرف ميزنند، اينجور حركت ميكنند، اينجور رفتار ميكنند، </vt:lpstr>
      <vt:lpstr>ما بايد عقل خودمان را، دين خودمان را، هدايت الهى را معيار قرار دهيم براى رد و قبول. امت مؤمن و مسلم آن امت و ملتى است كه معيار را از قرآن ميگيرد، از هدايت الهى ميگيرد؛ اين ميشود معيار." (20) </vt:lpstr>
      <vt:lpstr> " وَمَن يُطِعِ اللَّـهَ وَالرَّ‌سُولَ فَأُولَـٰئِكَ مَعَ الَّذِينَ أَنْعَمَ اللَّـهُ عَلَيْهِم مِّنَ النَّبِيِّينَ وَالصِّدِّيقِينَ وَالشُّهَدَاءِ وَالصَّالِحِينَ ۚ وَحَسُنَ أُولَـٰئِكَ رَ‌فِيقًا "(21)</vt:lpstr>
      <vt:lpstr> پیروی از عقل سلیم: "يكى از چيزهائى كه قرآن و هدايت الهى به ما تعليم داده است، تبعيت از داورى خرد و عقل انسانى است؛ اين هم قرآنى است. يعنى پيروى از آنچه كه عقل سليم به آن حكم كند و قضاوت عقل پشت سر آن باشد، اين هم يك امر قرآنى است، اين هم امر دينى است؛ اينها شد معيار. "(22)</vt:lpstr>
      <vt:lpstr> " إِلَّا مَنْ أَتَى اللَّـهَ بِقَلْبٍ سَلِيمٍ"(23)</vt:lpstr>
      <vt:lpstr> " وَإِنَّ مِن شِيعَتِهِ لَإِبْرَ‌اهِيمَ * إِذْ جَاءَ رَ‌بَّهُ بِقَلْبٍ سَلِيمٍ "(24)</vt:lpstr>
      <vt:lpstr> پیروی از قران ومعصومین علیهم السلام: "آنچه كه بندگان برگزيده‌ى خدا، معصومين عندالله به ما ياد دادند، اين ميشود معيار؛ معيار اينها است. اينكه حالا مردم كشورهاى غربى، مردم مادى، مردم فلان بخش از دنيا، در رفتارشان، در اعمالشان، در مسائل زندگى‌شان، در ارتباطاتشان، در تشكيل خانواده، اينجور عمل ميكنند، ما هم بايد اينجور عمل كنيم، اين خطا است." (25)</vt:lpstr>
      <vt:lpstr> بندگان برگزيده‌ى خدا " إِنَّمَا وَلِيُّكُمُ اللَّـهُ وَرَ‌سُولُهُ وَالَّذِينَ آمَنُوا الَّذِينَ يُقِيمُونَ الصَّلَاةَ وَيُؤْتُونَ الزَّكَاةَ وَهُمْ رَ‌اكِعُونَ * وَمَن يَتَوَلَّ اللَّـهَ وَرَ‌سُولَهُ وَالَّذِينَ آمَنُوا فَإِنَّ حِزْبَ اللَّـهِ هُمُ الْغَالِبُونَ"(26) </vt:lpstr>
      <vt:lpstr> "هدايت قرآن را بايد در زندگى خود حاكم كرد. ما بحمدالله هم قرآن را داريم، هم كلمات اهل‌بيت (عليهم‌السّلام) را داريم؛ كه «انّى تارك فيكم الثِّقْلَيْن» يا «انّى تارك  فيكم الثَّقَلَيْن»؛(27) دو چيز گرانبها را در بين شما گذاشتم.</vt:lpstr>
      <vt:lpstr>  هر دو بحمدالله در اختيار ما است؛ بايد از اينها استفاده كنيم، جامعه را بر اساس اينها شكل دهيم. اين جلسه‌ى قرآن، اين آموزش قرآن، اين تجويد قرآن، اين حُسن تلاوت قرآن با نغمه‌هاى خوب، با صداى خوب، همه مقدمه براى اين است. اين را به چشم ذى‌المقدمه نگاه نكنيم، اين مقدمه است؛ از اينجا بايد وارد شد و با قرآن انس گرفت. "(28)</vt:lpstr>
      <vt:lpstr> پیروی از قران "اين مسابقات و اين جلسات بهانه است براى مطرح شدن قرآن و نزديك شدن به حقيقت قرآن و روح قرآن. تلاوت هم يك وسيله‌اى است براى رسيدن به حقيقت قرآن، فرا گرفتن معارف قرآن، شكل دادن به زندگى فردى و اجتماعى در سايه‌ى قرآن؛ هدف اينهاست."(29)</vt:lpstr>
      <vt:lpstr> "وَإِذَا قُرِ‌ئَ الْقُرْ‌آنُ فَاسْتَمِعُوا لَهُ وَأَنصِتُوا لَعَلَّكُمْ تُرْ‌حَمُونَ"(30)</vt:lpstr>
      <vt:lpstr> "إِنَّ هَـٰذَا الْقُرْ‌آنَ يَهْدِي لِلَّتِي هِيَ أَقْوَمُ وَيُبَشِّرُ‌ الْمُؤْمِنِينَ الَّذِينَ يَعْمَلُونَ الصَّالِحَاتِ أَنَّ لَهُمْ أَجْرً‌ا كَبِيرً‌ا "(31)</vt:lpstr>
      <vt:lpstr> "وَمَا تَكُونُ فِي شَأْنٍ وَمَا تَتْلُو مِنْهُ مِن قُرْ‌آنٍ وَلَا تَعْمَلُونَ مِنْ عَمَلٍ إِلَّا كُنَّا عَلَيْكُمْ شُهُودًا إِذْ تُفِيضُونَ فِيهِ ۚ وَمَا يَعْزُبُ عَن رَّ‌بِّكَ مِن مِّثْقَالِ ذَرَّ‌ةٍ فِي الْأَرْ‌ضِ وَلَا فِي السَّمَاءِ وَلَا أَصْغَرَ‌ مِن ذَٰلِكَ وَلَا أَكْبَرَ‌ إِلَّا فِي كِتَابٍ مُّبِينٍ"(33) </vt:lpstr>
      <vt:lpstr> " امروز برادران عزيز! خواهران عزيز! دنياى اسلام تشنه و محتاج حقايق قرآن است. يك روزى بود كه در كشورهاى اسلامى، از شرق اسلامى تا غرب اسلامى، اگر جوانانى، برجستگانى ميخواستند صداى آزاديخواهى بلند كنند، مكاتب چپ را مطرح ميكردند، </vt:lpstr>
      <vt:lpstr>شعارهاى سوسياليستى و كمونيستى ميدادند. امروز در دنياى اسلام، از شرق اسلام تا غرب اسلام، اگر كسانى بخواهند شعار عدالت بدهند، شعار آزادى و استقلال بدهند، شعار عزت بدهند، قرآن را سر دست ميگيرند؛ اين خيلى باارزش است؛ و درست هم همين است. به قرآن بايد نزديك شويم، با قرآن انس پيدا كنيم. البته حرف زدن، آسان است؛ عمل كردن، سخت است؛ مجاهدت لازم دارد. "(34)</vt:lpstr>
      <vt:lpstr> اتحاد احاد امت اسلامی: "يكى از دستورات قرآن اين است كه آحاد امت اسلامى با يكديگر متحد باشند؛ دست در دست يكديگر بگذارند: " وَاعْتَصِمُوا بِحَبْلِ اللَّـهِ جَمِيعًا وَلَا تَفَرَّ‌قُوا ۚ وَاذْكُرُ‌وا نِعْمَتَ اللَّـهِ عَلَيْكُمْ إِذْ كُنتُمْ أَعْدَاءً فَأَلَّفَ بَيْنَ قُلُوبِكُمْ فَأَصْبَحْتُم بِنِعْمَتِهِ إِخْوَانًا وَكُنتُمْ عَلَىٰ شَفَا حُفْرَ‌ةٍ مِّنَ النَّارِ‌ فَأَنقَذَكُم مِّنْهَا ۗ كَذَٰلِكَ يُبَيِّنُ اللَّـهُ لَكُمْ آيَاتِهِ لَعَلَّكُمْ تَهْتَدُونَ ﴿35﴾</vt:lpstr>
      <vt:lpstr> "اين خطاب به كيست؟ خطاب به ما است، خطاب به ملت ايران است، خطاب به ملتهاى مسلمان كشورهاى اسلامى است، خطاب به همه‌ى مؤمنين به اسلام در سراسر دنيا است. ما به اين عمل ميكنيم؟ن</vt:lpstr>
      <vt:lpstr>قطعه‌ى مقابل اين آموزش قرآنى، آموزش استعمارى است: اختلاف ميان مسلمانان. يك عده، يك عده‌ى ديگر را تكفير كنند، لعن كنند، خود را از آنها برى بدانند. اين چيزى است كه امروز استعمار ميخواهد؛ براى اينكه ما با هم نباشيم. </vt:lpstr>
      <vt:lpstr>متأسفانه بعضى از دولتهاى اسلامى و حكومتهاى اسلامى فريب ميخورند؛ آنها هم داخل بازى دشمن ميشوند؛ فريب دشمن را ميخورند، براى دشمن كار ميكنند؛ گاهى دانسته، گاهى هم ندانسته. "(36)</vt:lpstr>
      <vt:lpstr> " الشَّيْطَانُ يَعِدُكُمُ الْفَقْرَ‌ وَيَأْمُرُ‌كُم بِالْفَحْشَاءِ ۖ وَاللَّـهُ يَعِدُكُم مَّغْفِرَ‌ةً مِّنْهُ وَفَضْلًا ۗ وَاللَّـهُ وَاسِعٌ عَلِيمٌ"(37) </vt:lpstr>
      <vt:lpstr> "امروز اتحاد و اتفاق بين مسلمانان، يك فريضه‌ى فورى است. ببينيد از جنگ و اختلاف چه مفاسدى به وجود مى‌آيد؛ ببينيد در دنياى اسلام، تروريسم كور به بهانه‌ى اختلافات مذهبى، چه فجايعى به راه مى‌اندازد؛ </vt:lpstr>
      <vt:lpstr>ببينيد با اين اختلافاتى كه بين ما مسلمانان به وجود آوردند، رژيم صهيونيستى غاصب چه نفس راحتى ميكشد. هر وقتى كشورهاى اسلامى و ملتهاى اسلامى بخواهند به هم نزديك شوند، يك توطئه‌اى درست ميكنند، يك حادثه‌اى به وجود مى‌آورند. </vt:lpstr>
      <vt:lpstr>اينها بايد چشم ما را باز كند، اينها بايد ملتهاى مسلمان را بيدار كند، اينها بايد چهره‌ى رؤسا و حاكمان بااخلاص را از حاكمان دست‌نشانده‌ى دشمنان ممتاز كند. اينجا صحنه‌ى امتحان است. "(38)</vt:lpstr>
      <vt:lpstr>"امروز هر حنجره‌اى كه به وحدت دنياى اسلام دعوت كند، حنجره‌ى الهى است، ناطق من اللّه است. هر حنجره‌اى و زبانى كه ملتهاى مسلمان را، مذاهب اسلامى را، طوايف گوناگون اسلامى را به دشمنى با يكديگر تحريك كند و عصبيتها را عليه يكديگر تحريك كند، ناطق من الشيطان است. </vt:lpstr>
      <vt:lpstr>«من اصغى الى ناطق فقد عبده فان كان النّاطق عن اللّه فقد عبد اللّه و ان كان النّاطق ينطق عن لسان ابليس فقد عبد ابليس».(39)</vt:lpstr>
      <vt:lpstr> "آنهائى كه از زبان ابليس حرف ميزنند، خودشان و مستمعين خودشان را به طرف جهنم ميبرند؛ خودشان را هم دچار هلاكت ميكنند." أَلَمْ تَرَ‌ إِلَى الَّذِينَ بَدَّلُوا نِعْمَتَ اللَّـهِ كُفْرً‌ا وَأَحَلُّوا قَوْمَهُمْ دَارَ‌ الْبَوَارِ‌ * جَهَنَّمَ يَصْلَوْنَهَا ۖ وَبِئْسَ الْقَرَ‌ارُ‌" (40)</vt:lpstr>
      <vt:lpstr> "يَقْدُمُ قَوْمَهُ يَوْمَ الْقِيَامَةِ فَأَوْرَ‌دَهُمُ النَّارَ‌ ۖ وَبِئْسَ الْوِرْ‌دُ الْمَوْرُ‌ودُ "(41)</vt:lpstr>
      <vt:lpstr>امروز دشمنان غربى، عليه اسلام و مسلمانان، شمشير را از رو بسته‌اند. خب، اينجا تكليف مسلمانها چيست؟ مسلمانها بايد به عناصر قدرت خودشان برگردند؛ مسلمانها بايد در درونِ خودشان عوامل اقتدار و توانائى را روزبه‌روز افزايش دهند. يكى از مهمترين عوامل اقتدار، همين اتحاد و اتفاق است. اين براى ما درس است، براى ملتهاى مسلمان درس است. "(42)</vt:lpstr>
      <vt:lpstr> (وَ لاَ تَشْتَرُواْ بِعَهْدِ اللّهِ ثَمَنًا قَلِيلًا إِنَّمَا عِندَ اللّهِ هُوَ خَيْرٌ لَّكُمْ إِن كُنتُمْ تَعْلَمُونَ * مَا عِندَكُمْ يَنفَدُ وَ مَا عِندَ اللّهِ بَاقٍ وَ لَنَجْزِيَنَّ الَّذِينَ صَبَرُواْ أَجْرَهُم بِأَحْسَنِ مَا كَانُواْ يَعْمَلُونَ * مَنْ عَمِلَ صَالِحًا مِّن ذَكَرٍ أَوْ أُنثَى وَ هُوَ مُؤْمِنٌ فَلَنُحْيِيَنَّهُ حَيَاﺓً طَيِّبَةً وَ لَنَجْزِيَنَّهُمْ أَجْرَهُم بِأَحْسَنِ مَا كَانُواْ يَعْمَلُونَ)(43).</vt:lpstr>
      <vt:lpstr> راه يافتن به جهان «عندالله»‌ و «حيات طيّبه»، پاداش صبر و بردباري مؤمنان است كه عهد و پيمان خدا را نشكسته و به بهاي ناچيز آن را نفروخته‌اند و به جهت بهتر عمل كردن، به سود بي‌نظير و غير قابل وصف، دست مي‌يابند، </vt:lpstr>
      <vt:lpstr>اين نتيجه و پاداش بهتر از عمل آدمي كه به سبب عمل صالح مشروط به ايمان، نصيب زن و مرد مي‌شود، «حيات طيّبه» ‌است. زندگي پاك از هرگونه نابودي و كمبودي و ناكامي و بيم و اندوه از جمله ويژگي‌هاي اين سبك زندگي است. در برابر سبك زندگي سالم اسلامي، زندگي فرومايگي، زير نفوذ شيطان وجود دارد و آن، براي كساني است كه فرمان‌بر شيطان هستند..</vt:lpstr>
      <vt:lpstr> خداي متعال در اين آيه، وعده بسيار مهمي به زنان و مردان مي‌دهد كه در نتيجه ايمان و اثر اعمال صالحشان، «حيات طيّبه» به آنان عطا مي‌كند. تنها شرط، مؤمن بودن و صاحب عمل صالح است. زیرا عمل در كسي كه مؤمن نيست، حبط و نابود مي‌شود و اثري بر آن، مترتب نمي‌شود</vt:lpstr>
      <vt:lpstr> 1- كسي كه به حيات طيبه مي‌رسد، به علم و ادراكي دست مي‌يابد كه ديگران نرسيدند.  همچنين از موهبت قدرت بر احياي حق و ابطال باطل، سهمي دارد كه ديگران ندارند. ﴿ مَنْ آمَنَ بِاللّهِ وَ الْيَوْمِ الآخِرِ و عَمِلَ صَالِحًا فَلاَ خَوْفٌ عَلَيْهِمْ وَ لاَ هُمْ يَحْزَنُونَ ﴾(44) . </vt:lpstr>
      <vt:lpstr>اين علم و اين قدرت جديد و تازه، مؤمن را آماده مي‌سازند، تا اشياء را بر آنچه كه هستند، ببيند و اشياء را به دو قسم تقسيم مي‌كنند. يكي حق و باقي و دیگری باطل و فاني. وقتي مؤمن اين دو را از هم متمايز ديد، از صميم قلبش، از باطل فاني كه همان زندگي مادي دنيا و نگارهاي فريبنده و فتّانه‌اش مي‌باشد، اعراض نموده و به عزت خدا، عزيز مي‌شود. وقتي عزت او، خدايي شد، ديگر شيطان با وسوسه‌هايش نمي‌تواند، او را ذليل و خوار كند..</vt:lpstr>
      <vt:lpstr> از اين رو است كه خداوند، اين زندگي را به طيّب توصيف كرده كه حياتي است خالص كه خباثتي در آن، نيست. راه يافتگان به عالم «عندالله» از زندگي حقيقي در محضر خداوند كه در حقيقت اثر و جلوه اسم «حيّ» است، برخوردارند. "وَلَا تَحْسَبَنَّ الَّذِينَ قُتِلُوا فِي سَبِيلِ اللَّـهِ أَمْوَاتًا ۚ بَلْ أَحْيَاءٌ عِندَ رَ‌بِّهِمْ يُرْ‌زَقُونَ " (45) </vt:lpstr>
      <vt:lpstr> 2- جامع خير دنيا و آخرت: . عالم «عنديّت» نه در حيات دنيايي محصور است و نه به حيات اخروي اختصاص دارد. بلكه خير آن، بر دنيا و آخرت گسترده شده و برخورداران از «حيات طيّبه» در همين دنيا از آن بهره‌مندند</vt:lpstr>
      <vt:lpstr>" مَّن كَانَ يُرِ‌يدُ ثَوَابَ الدُّنْيَا فَعِندَ اللَّـهِ ثَوَابُ الدُّنْيَا وَالْآخِرَ‌ةِ ۚ وَكَانَ اللَّـهُ سَمِيعًا بَصِيرً‌ا " (46)</vt:lpstr>
      <vt:lpstr> 4- نامحدود بودن: سرچشمه بيكران و بي‌پايان همه چيز، نزد خدا است و حتي بهره‌هاي اندك دنيايي هم جلوه و جرعه‌اي از آن خزانه‌هاي بيكران عندالله است "وَ إِن مِّن شَيْءٍ إِلاَّ عِندَنَا خَزَائِنُهُ وَ مَا نُنَزِّلُهُ إِلاَّ بِقَدَرٍ مَّعْلُومٍ " (48) و خزائن همه چیز، تنها نزد ماست؛ ولی ما جز به اندازه معیّن آن را نازل نمی‌کنیم!</vt:lpstr>
      <vt:lpstr> راه يافتگان به آن عالم و «حيات طيّبه» هر چه بخواهند، برايشان فراهم است و محدوديتي ندارد. " تَرَ‌ى الظَّالِمِينَ مُشْفِقِينَ مِمَّا كَسَبُوا وَهُوَ وَاقِعٌ بِهِمْ ۗ وَالَّذِينَ آمَنُوا وَعَمِلُوا الصَّالِحَاتِ فِي رَ‌وْضَاتِ الْجَنَّاتِ ۖ لَهُم مَّا يَشَاءُونَ عِندَ رَ‌بِّهِمْ ۚ ذَٰلِكَ هُوَ الْفَضْلُ الْكَبِيرُ‌" (49) </vt:lpstr>
      <vt:lpstr> ﴿ لَهُم مَّا يَشَاؤُونَ فِيهَا وَ لَدَيْنَا مَزِيدٌ ﴾(50) «برايشان هر چه بخواهند، در آنجا هست، نزد ما بيش از آن است». از اين رو، كساني كه در زندگي دنيا به «حيات طيّبه» راه يافتند، هرچه اراده كنند، براي آنان فراهم مي‌شود و اين برايشان سهل و آسان است و وجود پيدا كردن خواستشان در مقابل مقام معنوي آنان، كوچك است.</vt:lpstr>
      <vt:lpstr> 5- كمال وجودي:. رسيدن به عالم عندالله و «حيات طيّبه»، تحول وجودي، به سوي كمال است و اين گونه نيست كه ميان راه يافتگان به آن عالم و درجات و كمالاتشان، جدايي وجود داشته باشد. بلكه صاحبان مقام عنديت، عين كمال بوده و خودشان، درجات آن عالم هستند. </vt:lpstr>
      <vt:lpstr> " هُمْ دَرَ‌جَاتٌ عِندَ اللَّـهِ ۗ وَاللَّـهُ بَصِيرٌ‌ بِمَا يَعْمَلُونَ ﴿51) «آنان، درجاتي نزد خدا هستند» و برخورداری‌ها و بهره‌مندی‌ها، از خارج وجودشان به آنان داده نمي‌شود. بلكه سير به سوي حقيقت، وجود آنان را به سرچشمه كمال و جمال، تبديل كرده است..</vt:lpstr>
      <vt:lpstr> 6- نور هر كس توفيق رسيدن به «حيات طيّبه» پيدا كند، فردي است كه از همه تعلّقات و تيرگي‌ها، رها يافته و جان و دلش، صاف و پاك گشته است. خداوند اين گروه از راه يافتگان به «حيات طيّبه» را به حضور مي‌پذيرد. </vt:lpstr>
      <vt:lpstr>"‌وَ الَّذِينَ آمَنُوا بِاللَّهِ وَ رُسُلِهِ أُوْلَئِكَ هُمُ وَالَّذِينَ آمَنُوا بِاللَّـهِ وَرُ‌سُلِهِ أُولَـٰئِكَ هُمُ الصِّدِّيقُونَ ۖ وَالشُّهَدَاءُ عِندَ رَ‌بِّهِمْ لَهُمْ أَجْرُ‌هُمْ وَنُورُ‌هُمْ ۖ وَالَّذِينَ كَفَرُ‌وا وَكَذَّبُوا بِآيَاتِنَا أُولَـٰئِكَ أَصْحَابُ الْجَحِيمِ " (52) </vt:lpstr>
      <vt:lpstr> اين گروه، كساني هستند كه خداوند را با تمام وجود درك كرده و مظهر جمال و جلال او شدند، در ميان مردم با اين نور، حركت مي‌كنند. " أَوَمَن كَانَ مَيْتًا فَأَحْيَيْنَاهُ وَجَعَلْنَا لَهُ نُورً‌ا يَمْشِي بِهِ فِي النَّاسِ كَمَن مَّثَلُهُ فِي الظُّلُمَاتِ لَيْسَ بِخَارِ‌جٍ مِّنْهَا ۚ كَذَٰلِكَ زُيِّنَ لِلْكَافِرِ‌ينَ مَا كَانُوا يَعْمَلُونَ (53) </vt:lpstr>
      <vt:lpstr> 15- چهار راهکار : (وَ ابْتَغِ فیما آتاک اللَّهُ الدَّارَ الْآخِرَةَ وَ لا تَنْسَ نَصیبَک مِنَ الدُّنْیا وَ أَحْسِنْ کما أَحْسَنَ اللَّهُ إِلَیْک وَ لا تَبْغِ الْفَسادَ فِی الْأَرْضِ إِنَّ اللَّهَ لا یُحِبُّ الْمُفْسِدینَ : و با آنچه خدایت داده سراى آخرت را بجوى و سهم خود را از دنیا فراموش مکن، و همچنانکه خدا به تو نیکى کرده نیکى کن و در زمین فساد مجوى که خدا فسادگران را دوست نمى‏دارد.(54) </vt:lpstr>
      <vt:lpstr> راهکار اول : به فکر اخرت باشیم (وَ ابْتَغِ فیما آتاک اللَّهُ الدَّارَ الْآخِرَةَ) آیات الهی همه انسان ها را توصیه می کنند تا علاوه بر اینکه از زندگی در حال نهایت استفاده را می برند ،به فکر آینده خود نیز باشند و توشه ای مناسب برای آینده مهیا کنند. </vt:lpstr>
      <vt:lpstr>   راهکار دوم: زیبایی های دنیا را از دست ندهیم (وَ لا تَنْسَ نَصیبَک مِنَ الدُّنْیا: و سهم خود را از دنیا فراموش مکن) از لذت های مشروع دنیا استفاده کنیم و خود را محروم از آنها نکنیم خداوند متعال می فرماید: </vt:lpstr>
      <vt:lpstr> (قُلْ مَنْ حَرَّمَ زینَةَ اللَّهِ الَّتی‏ أَخْرَجَ لِعِبادِهِ وَ الطَّیِّباتِ مِنَ الرِّزْقِ قُلْ هِیَ لِلَّذینَ آمَنُوا فِی الْحَیاةِ الدُّنْیا خالِصَةً یَوْمَ الْقِیامَةِ کذلِک نُفَصِّلُ الْآیاتِ لِقَوْمٍ یَعْلَمُون(55)</vt:lpstr>
      <vt:lpstr> راهکار سوم: نیکی کردن را فراموش نکنیم (وَ أَحْسِنْ کَما أَحْسَنَ اللّه إِلَیْکَ: و همچنان که خدا به تو نیکى کرده نیکى کن)</vt:lpstr>
      <vt:lpstr> راهکار چهارم: روی زمین فساد وتباهی نکن (وَ لا تَبْغِ الْفَسادَ فِی الْأَرْضِ: إِنَّ اللَّهَ لا یُحِبُّ الْمُفْسِدینَ: و در زمین فساد مجوى که خدا فسادگران را دوست نمى‏دارد.)</vt:lpstr>
      <vt:lpstr> پی نوشتها: 1-﴿بقره/5﴾ 2-﴿ ال عمران/104﴾ 3-﴿اعراف/٨﴾ 4-﴿اعراف/١٥٧﴾ 5-﴿توبه/88﴾ 6-﴿مومنون1تا11﴾ 7- ﴿اعلی/14و15﴾ 8-(شمس/9﴾</vt:lpstr>
      <vt:lpstr>9-( بيانات در دیدار جوانان استان خراسان شمالى‌ 23/7/1391) 10- همان 11-﴿قصص/٥﴾ 12-  ﴿نور/55﴾ 13-﴿توبه/٣٣وصف/9﴾ 14-﴿فتح/28﴾ 15-( بيانات در دیدار جوانان استان خراسان شمالى‌ (23/7/1391) 16-﴿قلم/4﴾ 17- امام خامنه ای روحی فداه:اول ماه مبارك رمضان‌ ۱۴۳۴ه ق/1392ه ش 18-﴿انعام/ ۱۱۶) 19-( حمد/۷)</vt:lpstr>
      <vt:lpstr> 20- امام خامنه ای روحی فداه: اول ماه مبارك رمضان‌ ۱۴۳۴ه ق/1392ه ش 21-﴿نسا ء/٦٩﴾ 22- امام خامنه ای روحی فداه:اول ماه مبارك رمضان‌ ۱۴۳۴ه ق/1392ه ش 23-﴿شعراء/89﴾ 24-﴿صافات/83و84﴾ 25- امام خامنه ای روحی فداه: اول ماه مبارك رمضان‌ ۱۴۳۴ه ق/1392ه ش 26-﴿مائده/55و56﴾ 27-( بحارالانوار، ج ۲، ص226) 28- امام خامنه ای روحی فداه: اول ماه مبارك رمضان‌ ۱۴۳۴ه ق/1392ه ش 29- امام خامنه ای روحی فداه:مسابقات بین المللی سال 1392 30- ﴿اعراف/204﴾</vt:lpstr>
      <vt:lpstr> 31-﴿اسراء/9﴾ 32- امام خامنه ای روحی فداه:مسابقات بین المللی سال 1392 33- ﴿یونس/٦١﴾ 34- امام خامنه ای روحی فداه:مسابقات بین المللی سال 1392 35- آل عمران/۱۰۳) 36- امام خامنه ای روحی فداه:مسابقات بین المللی سال 1392 37- ﴿بقره/٢٦٨﴾ 38- امام خامنه ای روحی فداه:مسابقات بین المللی سال 1392 39- ( بحارالانوار، ج ۲، ص ۹۴) 40- ﴿ابراهيم/ ۲۸ و ۲۹) 41-﴿هود/۹۸)</vt:lpstr>
      <vt:lpstr> 42- امام خامنه ای روحی فداه:مسابقات بین المللی سال 1392 43-﴿نحل/96﴾ 44-﴿بقره/62﴾ 45-﴿ال عمران/169﴾ 46-﴿نساء/١٣٤﴾ 47-﴿شوری/36﴾ 48- (حجر/21﴾ 49-﴿شوری/22﴾ 50-﴿ق/٣٥﴾ 51- (ال عمران/163﴾ 52-﴿حدید/19﴾ 53-﴿انعام/122﴾ 54- ( القصص /  77) 55-( الأعراف :  32)</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fateme</dc:creator>
  <cp:lastModifiedBy>fateme</cp:lastModifiedBy>
  <cp:revision>17</cp:revision>
  <dcterms:created xsi:type="dcterms:W3CDTF">2013-12-22T15:47:07Z</dcterms:created>
  <dcterms:modified xsi:type="dcterms:W3CDTF">2013-12-22T19:45:05Z</dcterms:modified>
</cp:coreProperties>
</file>