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6">
  <p:sldMasterIdLst>
    <p:sldMasterId id="2147483708" r:id="rId1"/>
  </p:sldMasterIdLst>
  <p:notesMasterIdLst>
    <p:notesMasterId r:id="rId41"/>
  </p:notesMasterIdLst>
  <p:sldIdLst>
    <p:sldId id="267" r:id="rId2"/>
    <p:sldId id="258" r:id="rId3"/>
    <p:sldId id="265" r:id="rId4"/>
    <p:sldId id="382" r:id="rId5"/>
    <p:sldId id="330" r:id="rId6"/>
    <p:sldId id="260" r:id="rId7"/>
    <p:sldId id="383" r:id="rId8"/>
    <p:sldId id="384" r:id="rId9"/>
    <p:sldId id="385" r:id="rId10"/>
    <p:sldId id="386" r:id="rId11"/>
    <p:sldId id="375" r:id="rId12"/>
    <p:sldId id="387" r:id="rId13"/>
    <p:sldId id="388" r:id="rId14"/>
    <p:sldId id="389" r:id="rId15"/>
    <p:sldId id="390" r:id="rId16"/>
    <p:sldId id="391" r:id="rId17"/>
    <p:sldId id="366" r:id="rId18"/>
    <p:sldId id="392" r:id="rId19"/>
    <p:sldId id="393" r:id="rId20"/>
    <p:sldId id="339" r:id="rId21"/>
    <p:sldId id="394" r:id="rId22"/>
    <p:sldId id="395" r:id="rId23"/>
    <p:sldId id="396" r:id="rId24"/>
    <p:sldId id="376" r:id="rId25"/>
    <p:sldId id="397" r:id="rId26"/>
    <p:sldId id="398" r:id="rId27"/>
    <p:sldId id="399" r:id="rId28"/>
    <p:sldId id="275" r:id="rId29"/>
    <p:sldId id="268" r:id="rId30"/>
    <p:sldId id="285" r:id="rId31"/>
    <p:sldId id="286" r:id="rId32"/>
    <p:sldId id="377" r:id="rId33"/>
    <p:sldId id="378" r:id="rId34"/>
    <p:sldId id="379" r:id="rId35"/>
    <p:sldId id="380" r:id="rId36"/>
    <p:sldId id="381" r:id="rId37"/>
    <p:sldId id="400" r:id="rId38"/>
    <p:sldId id="315" r:id="rId39"/>
    <p:sldId id="31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71" autoAdjust="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47A7-EB4E-4228-ACCC-9F74079926E1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121-7319-49AB-A3AA-57F61400C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43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B68034-B2D7-42BA-805D-736E86B2C36F}" type="datetimeFigureOut">
              <a:rPr lang="en-US" smtClean="0"/>
              <a:pPr/>
              <a:t>10/19/2007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9F8ADC-7E52-4859-B476-687E05F7F8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9"/>
          <p:cNvSpPr>
            <a:spLocks noChangeArrowheads="1"/>
          </p:cNvSpPr>
          <p:nvPr/>
        </p:nvSpPr>
        <p:spPr bwMode="auto">
          <a:xfrm>
            <a:off x="30480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843088" algn="l"/>
              </a:tabLst>
            </a:pPr>
            <a:r>
              <a:rPr lang="en-US" sz="1100"/>
              <a:t/>
            </a:r>
            <a:br>
              <a:rPr lang="en-US" sz="1100"/>
            </a:br>
            <a:endParaRPr lang="en-US"/>
          </a:p>
          <a:p>
            <a:pPr eaLnBrk="0" hangingPunct="0">
              <a:tabLst>
                <a:tab pos="1843088" algn="l"/>
              </a:tabLst>
            </a:pPr>
            <a:endParaRPr lang="en-US"/>
          </a:p>
        </p:txBody>
      </p:sp>
      <p:pic>
        <p:nvPicPr>
          <p:cNvPr id="8209" name="Picture 1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2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Rectangle 31"/>
          <p:cNvSpPr>
            <a:spLocks noChangeArrowheads="1"/>
          </p:cNvSpPr>
          <p:nvPr/>
        </p:nvSpPr>
        <p:spPr bwMode="auto">
          <a:xfrm>
            <a:off x="68580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8214" name="Rectangle 15"/>
          <p:cNvSpPr>
            <a:spLocks noChangeArrowheads="1"/>
          </p:cNvSpPr>
          <p:nvPr/>
        </p:nvSpPr>
        <p:spPr bwMode="auto">
          <a:xfrm>
            <a:off x="1447800" y="2362200"/>
            <a:ext cx="419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0" hangingPunct="0"/>
            <a:r>
              <a:rPr lang="fa-IR" sz="4800" dirty="0" smtClean="0">
                <a:solidFill>
                  <a:srgbClr val="C00000"/>
                </a:solidFill>
                <a:latin typeface="B Mitra" pitchFamily="2" charset="-78"/>
                <a:cs typeface="B Titr" pitchFamily="2" charset="-78"/>
              </a:rPr>
              <a:t>درس</a:t>
            </a:r>
            <a:r>
              <a:rPr lang="en-US" sz="4800" dirty="0" smtClean="0">
                <a:solidFill>
                  <a:srgbClr val="C00000"/>
                </a:solidFill>
                <a:latin typeface="B Mitra" pitchFamily="2" charset="-78"/>
                <a:cs typeface="B Titr" pitchFamily="2" charset="-78"/>
              </a:rPr>
              <a:t> </a:t>
            </a:r>
            <a:r>
              <a:rPr lang="fa-IR" sz="4800" dirty="0" smtClean="0">
                <a:solidFill>
                  <a:srgbClr val="C00000"/>
                </a:solidFill>
                <a:latin typeface="B Mitra" pitchFamily="2" charset="-78"/>
                <a:cs typeface="B Titr" pitchFamily="2" charset="-78"/>
              </a:rPr>
              <a:t> هفتم </a:t>
            </a:r>
            <a:endParaRPr lang="en-US" sz="4800" dirty="0" smtClean="0">
              <a:solidFill>
                <a:srgbClr val="C00000"/>
              </a:solidFill>
              <a:latin typeface="B Mitra" pitchFamily="2" charset="-78"/>
              <a:cs typeface="B Titr" pitchFamily="2" charset="-78"/>
            </a:endParaRPr>
          </a:p>
          <a:p>
            <a:pPr algn="r" rtl="1" eaLnBrk="0" hangingPunct="0"/>
            <a:endParaRPr lang="en-US" sz="4800" dirty="0">
              <a:latin typeface="B Mitra" pitchFamily="2" charset="-78"/>
              <a:cs typeface="B Titr" pitchFamily="2" charset="-78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743200" y="3505200"/>
            <a:ext cx="327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cs typeface="B Esfehan" pitchFamily="2" charset="-78"/>
              </a:rPr>
              <a:t>اخلاق اجتماعي (1)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ctr"/>
            <a:r>
              <a:rPr lang="fa-IR" sz="3600" dirty="0"/>
              <a:t>4. كلمه «سُخريه» به معناي استهزاءاست. استهزاء عبارت از سخن، اشاره و يا حرکتي است كه با آن، كسي را خوار شمارند. به طوري كه بينندگان</a:t>
            </a:r>
          </a:p>
          <a:p>
            <a:pPr algn="ctr"/>
            <a:r>
              <a:rPr lang="fa-IR" sz="3600" dirty="0"/>
              <a:t>و شنوندگان از آن بخندند. چون غالباً مردان، مردان را، و زنان، زنان را مسخره مي‏كنند، فرموده: هيچ مردي مرد ديگري را و هيچ زني زن ديگري را مسخره نكند، وگرنه ممكن است گاهي مردي زني را، و يا زني مردي را مسخره كند. 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4307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2782505"/>
              </p:ext>
            </p:extLst>
          </p:nvPr>
        </p:nvGraphicFramePr>
        <p:xfrm>
          <a:off x="76200" y="152400"/>
          <a:ext cx="8991600" cy="6265738"/>
        </p:xfrm>
        <a:graphic>
          <a:graphicData uri="http://schemas.openxmlformats.org/drawingml/2006/table">
            <a:tbl>
              <a:tblPr rtl="1"/>
              <a:tblGrid>
                <a:gridCol w="3225398"/>
                <a:gridCol w="5766202"/>
              </a:tblGrid>
              <a:tr h="8382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نکات</a:t>
                      </a:r>
                      <a:r>
                        <a:rPr lang="fa-IR" sz="32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 </a:t>
                      </a:r>
                      <a:r>
                        <a:rPr lang="fa-IR" sz="32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تفسیری:</a:t>
                      </a:r>
                      <a:endParaRPr lang="en-US" sz="3200" dirty="0">
                        <a:latin typeface="B Mitra"/>
                        <a:ea typeface="Calibri"/>
                        <a:cs typeface="B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166">
                <a:tc gridSpan="2">
                  <a:txBody>
                    <a:bodyPr/>
                    <a:lstStyle/>
                    <a:p>
                      <a:pPr algn="r" rtl="1"/>
                      <a:endParaRPr lang="en-US" sz="800" dirty="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6372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fa-IR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رسول خدا فرمود: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fa-IR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إِنَّ اللَّهَ عَزَّ وَ جَلَّ كَتَمَ ثَلَاثَةً فِي ثَلَاثَةٍ... كَتَمَ وَلِيَّهُ فِي خَلْقِهِ... وَ لَا يزْرَأَنَّ أَحَدُكُمْ بِأَحَدٍ مِنْ خَلْقِ اللَّهِ ـ فَإِنَّهُ لَا يدْرِي أيُّهُمْ وَلِيّ‏ اللَّه. ‏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fa-IR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خداي عزّ و جلّ سه چيز را در سه چيز پنهان مي‏دارد.... دوستش را در ميان آفريدگانش... پس هيچ يک از شما به هيچ يك از بندگان خدا به چشم حقارت نگاه نكنيد، زيرا دانسته نيست كه كدام يك از آنان دوست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fa-IR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و ولي خداست.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endParaRPr kumimoji="0" lang="fa-IR" sz="2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Titr" pitchFamily="2" charset="-78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/>
              <a:t>5. «لا تلمزوا» از ماده «لمز» به معني عيبجويي و طعنه زدن است، و بعضي فرق ميان «همز» و « لمز» را چنين گفته‏اند كه «لمز» شمردن عيوب افراد در حضور آنها است، و «همز» ذكر عيوب در غياب آنها است، و نيز گفته‏اند كه «لمز» عيبجويي با چشم و اشاره است، در حالي كه «همز» عيبجويي با زبان است.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3362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/>
              <a:t>قرآن کريم در اين آيه با تعبير «لَا تَلْمِزُوا أَنفُسَكُمْ؛ از يكديگر عيب مگيريد» به وحدت و يكپارچگي مؤمنان اشاره دارد و اعلام مي‏دارد كه همه مؤمنان مانند نفس واحدي هستند و اگر از ديگري عيبجويي كنند در واقع از خودعيبجويي کرده‌اند و با اين بيان کوتاه حکمت اين دستور الهي را بيان مي‌دارد و آنان را به تغيير اين رفتار تشويق مي‌کند.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31016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800" dirty="0"/>
              <a:t>6. «نَبْزْ» به معناي لقبِ زشت است و «</a:t>
            </a:r>
            <a:r>
              <a:rPr lang="fa-IR" sz="4800" dirty="0" smtClean="0"/>
              <a:t>تَنَابُزْ</a:t>
            </a:r>
            <a:r>
              <a:rPr lang="fa-IR" sz="4800" dirty="0"/>
              <a:t>» به اين معنا است که به يکديگر لقب زشت دهند. اين آيه کريمه به صراحت مؤمنان را از به کار بردن هر اسم</a:t>
            </a:r>
          </a:p>
          <a:p>
            <a:pPr algn="ctr"/>
            <a:r>
              <a:rPr lang="fa-IR" sz="4800" dirty="0"/>
              <a:t>و لقبي كه مفهومي ناخوشايند دارد و مايه تحقير مؤمنان است بازمي‌دارد.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24415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/>
              <a:t>7. حکمت اين دستور الهي در پايان آيه چنين بيان مي‌شود: «بسيار بد است كه بر كسي بعد از ايمان آوردن، نام كفر (فسوق) گذارند» و براي تاكيد بيشتر مي‏فرمايد: «و آنها كه توبه نكنند و از اين اعمال دست بر ندارند ظالم و ستمگرند» زيرا با آنکه خداي بزرگ، اين رفتار را زشت شمرده و از آن بازداشته، از اين رفتار خويش بازنمي‌گردند.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1352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800" dirty="0"/>
              <a:t>8. اسلام نسبت به رعايت حقوق مؤمنان تاکيد فراوان دارد. از مهم‌ترين حقوق مؤمنان، احترام به شخصيت و آبروي آنان است. اين آيه براي رعايت حقوق مؤمنان از تمسخر، دشنام و نام‌هاي ناروا بازمي‌دارد واين رفتارها را ناسازگار با ايمان مي‌شمارد.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870736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7480093"/>
              </p:ext>
            </p:extLst>
          </p:nvPr>
        </p:nvGraphicFramePr>
        <p:xfrm>
          <a:off x="152400" y="228599"/>
          <a:ext cx="8763000" cy="5943601"/>
        </p:xfrm>
        <a:graphic>
          <a:graphicData uri="http://schemas.openxmlformats.org/drawingml/2006/table">
            <a:tbl>
              <a:tblPr rtl="1"/>
              <a:tblGrid>
                <a:gridCol w="3143396"/>
                <a:gridCol w="5619604"/>
              </a:tblGrid>
              <a:tr h="6784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fa-IR" sz="3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روايات ائمه هدي</a:t>
                      </a:r>
                      <a:endParaRPr lang="en-US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633">
                <a:tc gridSpan="2">
                  <a:txBody>
                    <a:bodyPr/>
                    <a:lstStyle/>
                    <a:p>
                      <a:pPr algn="r" rtl="1"/>
                      <a:endParaRPr lang="en-US" sz="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0481">
                <a:tc gridSpan="2">
                  <a:txBody>
                    <a:bodyPr/>
                    <a:lstStyle/>
                    <a:p>
                      <a:pPr marL="0" indent="0" algn="r" rtl="1">
                        <a:lnSpc>
                          <a:spcPct val="150000"/>
                        </a:lnSpc>
                        <a:buNone/>
                      </a:pPr>
                      <a:r>
                        <a:rPr lang="fa-I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2  Titr" pitchFamily="2" charset="-78"/>
                        </a:rPr>
                        <a:t>1. امام زين العابدين در باره آثار زيانبار تمسخر فرمود: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None/>
                      </a:pPr>
                      <a:r>
                        <a:rPr lang="fa-I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2  Titr" pitchFamily="2" charset="-78"/>
                        </a:rPr>
                        <a:t>الذُّنُوبُ الَّتِي تُنْزِلُ النِّقَمَ عِصْيانُ الْعَارِفِ بِالْبَغْي وَ التَّطَاوُلُ عَلَي النَّاسِ وَالِاسْتِهْزَاءُ بِهِمْ وَ السُّخْرِيةُ مِنْهُم‏. 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None/>
                      </a:pPr>
                      <a:r>
                        <a:rPr lang="fa-I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2  Titr" pitchFamily="2" charset="-78"/>
                        </a:rPr>
                        <a:t>گناهاني كه عذاب مي‏آورند (سه گناه است و آن) عبارت است از ظلمي كه ظالم نسبت به آن آگاهي داشته باشد، و تجاوز و تعدي به مردم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None/>
                      </a:pPr>
                      <a:r>
                        <a:rPr lang="fa-I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2  Titr" pitchFamily="2" charset="-78"/>
                        </a:rPr>
                        <a:t>و ريشخند كردن آنها.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None/>
                      </a:pPr>
                      <a:r>
                        <a:rPr lang="fa-I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2  Titr" pitchFamily="2" charset="-78"/>
                        </a:rPr>
                        <a:t>امام دراين سخن، تمسخر را در کنار ستم و تجاوز به ديگران از گناهاني مي‌شمارد که عذاب الهي را در پي دارد.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None/>
                      </a:pP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/>
                        <a:ea typeface="Times New Roman"/>
                        <a:cs typeface="2  Titr" pitchFamily="2" charset="-78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/>
            <a:r>
              <a:rPr lang="fa-IR" sz="3600" dirty="0"/>
              <a:t>2. رسول خدا درباره زشتي عيب‌جويي فرمود:</a:t>
            </a:r>
          </a:p>
          <a:p>
            <a:pPr algn="r"/>
            <a:r>
              <a:rPr lang="fa-IR" sz="3600" dirty="0"/>
              <a:t>قَالَ رَسُولُ اللَّهِ : لَاتَطَلَّبُوا عَثَرَاتِ الْمُؤْمِنِينَ‏؛ فَإِنَّ مَنْ تَتَبَّعَ عَثَرَاتِ أَخِيهِ‏، تَتَبَّعَ‏ اللَّهُ عَثَرَاتِهِ؛ وَ مَنْ تَتَبَّعَ‏ اللَّهُ عَثَرَاتِه، يفْضَحْهُ وَ لَوْ فِي جَوْفِ بَيتِهِ. </a:t>
            </a:r>
          </a:p>
          <a:p>
            <a:pPr algn="r"/>
            <a:r>
              <a:rPr lang="fa-IR" sz="3600" dirty="0"/>
              <a:t>لغزشهاي مؤمنان را مجوئيد، زيرا هر كه لغزشهاي برادر خود را بجويد، خدا دنبال لغزشهاي او برآيد و هر كه خدا دنبال لغزشهايش برآيد، رسوايش سازد گرچه در درون خانه‏اش باشد.</a:t>
            </a:r>
          </a:p>
          <a:p>
            <a:pPr algn="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1619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/>
              <a:t>3. امام </a:t>
            </a:r>
            <a:r>
              <a:rPr lang="fa-IR" sz="4000" dirty="0" smtClean="0"/>
              <a:t>باقر </a:t>
            </a:r>
            <a:r>
              <a:rPr lang="fa-IR" sz="4000" dirty="0"/>
              <a:t>مي‌فرمايند:</a:t>
            </a:r>
          </a:p>
          <a:p>
            <a:pPr algn="ctr"/>
            <a:r>
              <a:rPr lang="fa-IR" sz="4000" dirty="0"/>
              <a:t>إِنَّ أَقْرَبَ مَا يكُونُ الْعَبْدُ إِلَي الْكُفْرِ أَنْ يوَاخِي الرَّجُلُ الرَّجُلَ عَلَي الدِّينِ‏ فَيحْصِي عَلَيهِ عَثَرَاتِهِ وَ زَلَّاتِهِ لِيعَنِّفَهُ بِهَا يوْماً مَّا.</a:t>
            </a:r>
          </a:p>
          <a:p>
            <a:pPr algn="ctr"/>
            <a:r>
              <a:rPr lang="fa-IR" sz="4000" dirty="0"/>
              <a:t>نزديكترين وضعي كه بنده به كفر دارد اين است كه با مردي برادر ديني باشد و لغزشها و خطاهاي او را شماره گيرد تا روزي او را بدانها سرزنش كند. 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5048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BESM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663" y="944563"/>
            <a:ext cx="84486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9374852"/>
              </p:ext>
            </p:extLst>
          </p:nvPr>
        </p:nvGraphicFramePr>
        <p:xfrm>
          <a:off x="152401" y="1"/>
          <a:ext cx="8763000" cy="6324599"/>
        </p:xfrm>
        <a:graphic>
          <a:graphicData uri="http://schemas.openxmlformats.org/drawingml/2006/table">
            <a:tbl>
              <a:tblPr rtl="1"/>
              <a:tblGrid>
                <a:gridCol w="3143397"/>
                <a:gridCol w="5619603"/>
              </a:tblGrid>
              <a:tr h="43981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نكته</a:t>
                      </a: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 ها و </a:t>
                      </a:r>
                      <a:r>
                        <a:rPr lang="fa-IR" sz="28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پيام</a:t>
                      </a: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 ها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954">
                <a:tc gridSpan="2">
                  <a:txBody>
                    <a:bodyPr/>
                    <a:lstStyle/>
                    <a:p>
                      <a:pPr algn="r" rtl="1"/>
                      <a:endParaRPr lang="en-US" sz="70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74830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4000" dirty="0" smtClean="0">
                          <a:solidFill>
                            <a:srgbClr val="C00000"/>
                          </a:solidFill>
                          <a:latin typeface="Tahoma"/>
                          <a:ea typeface="Times New Roman"/>
                          <a:cs typeface="B Mitra"/>
                        </a:rPr>
                        <a:t>1) «لَمز» عيب‏جويي در روبرو و «هَمز» عيب‏جويي در پشت سر است و «تَنابُز» نام بردن و صدازدن ديگران با لقب بد است. 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4000" dirty="0" smtClean="0">
                          <a:solidFill>
                            <a:srgbClr val="C00000"/>
                          </a:solidFill>
                          <a:latin typeface="Tahoma"/>
                          <a:ea typeface="Times New Roman"/>
                          <a:cs typeface="B Mitra"/>
                        </a:rPr>
                        <a:t>2) با آنكه زنان در واژه «قوم» داخل بودند، امّا ذكر آنان به صورت جداگانه، بيانگر خطر بيشتر تمسخر و تحقير در ميان آنان است.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rgbClr val="C00000"/>
                        </a:solidFill>
                        <a:latin typeface="Tahoma"/>
                        <a:ea typeface="Times New Roman"/>
                        <a:cs typeface="B Mitra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800" dirty="0"/>
              <a:t>3) استهزا و مسخره كردن، در ظاهر يك گناه، ولي در باطن چند گناه است؛ گناهاني مانند: تحقير، خوار كردن، كشف عيوب، اختلاف‌افكني، غيبت، كينه، فتنه، تحريك، انتقام و طعنه به ديگران در آن نهفته است.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957626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5400" dirty="0"/>
              <a:t>4) يكي از كارهاي مبارك رسول </a:t>
            </a:r>
            <a:r>
              <a:rPr lang="fa-IR" sz="5400" dirty="0" smtClean="0"/>
              <a:t>خدا </a:t>
            </a:r>
            <a:r>
              <a:rPr lang="fa-IR" sz="5400" dirty="0"/>
              <a:t>پس از بعثت، تغيير نام افراد</a:t>
            </a:r>
          </a:p>
          <a:p>
            <a:pPr algn="ctr"/>
            <a:r>
              <a:rPr lang="fa-IR" sz="5400" dirty="0"/>
              <a:t>و مناطقي بود كه داراي نام زشت بودند.  زيرا نام بد، زمينه اي براي شروع تمسخر و تحقير است.</a:t>
            </a: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494722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400" dirty="0"/>
              <a:t>5) ايمان با مسخره‏كردن بندگان خدا سازگار نيست. «يا ايها الّذين آمنوا لايسخر»</a:t>
            </a:r>
          </a:p>
          <a:p>
            <a:pPr algn="ctr"/>
            <a:r>
              <a:rPr lang="fa-IR" sz="4400" dirty="0"/>
              <a:t>6) كسي كه مردم را از توهين به ديگران بازمي‏دارد نبايد در شيوة سخنش توهين باشد. «لايسخر قوم من قوم» (نفرمود: «لاتسخروا» يعني شما كه مسخره‏كننده هستيد).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680425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821328"/>
              </p:ext>
            </p:extLst>
          </p:nvPr>
        </p:nvGraphicFramePr>
        <p:xfrm>
          <a:off x="152401" y="1"/>
          <a:ext cx="8763000" cy="6445390"/>
        </p:xfrm>
        <a:graphic>
          <a:graphicData uri="http://schemas.openxmlformats.org/drawingml/2006/table">
            <a:tbl>
              <a:tblPr rtl="1"/>
              <a:tblGrid>
                <a:gridCol w="3143397"/>
                <a:gridCol w="5619603"/>
              </a:tblGrid>
              <a:tr h="304799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نكته</a:t>
                      </a:r>
                      <a:r>
                        <a:rPr lang="fa-IR" sz="22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 ها و </a:t>
                      </a:r>
                      <a:r>
                        <a:rPr lang="fa-IR" sz="2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پيام</a:t>
                      </a:r>
                      <a:r>
                        <a:rPr lang="fa-IR" sz="22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 ها</a:t>
                      </a:r>
                      <a:endParaRPr lang="en-US" sz="2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200" dirty="0"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584">
                <a:tc gridSpan="2">
                  <a:txBody>
                    <a:bodyPr/>
                    <a:lstStyle/>
                    <a:p>
                      <a:pPr algn="r" rtl="1"/>
                      <a:endParaRPr lang="en-US" sz="2200" dirty="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7483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5400" dirty="0" smtClean="0">
                          <a:solidFill>
                            <a:srgbClr val="C00000"/>
                          </a:solidFill>
                          <a:latin typeface="Tahoma"/>
                          <a:ea typeface="Times New Roman"/>
                          <a:cs typeface="B Mitra"/>
                        </a:rPr>
                        <a:t>7) مسخره، كليد فتنه، كينه و دشمني است. «لايسخر قوم...» (بعد از بيان برادري و صلح و آشتي در آيات قبل، از مسخره كردن نهي شده است)</a:t>
                      </a:r>
                      <a:endParaRPr lang="en-US" sz="5400" dirty="0">
                        <a:solidFill>
                          <a:srgbClr val="C00000"/>
                        </a:solidFill>
                        <a:latin typeface="Tahoma"/>
                        <a:ea typeface="Times New Roman"/>
                        <a:cs typeface="B Mitra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5400" dirty="0"/>
              <a:t>8) ريشة مسخره كردن، احساس خودبرتربيني است كه قرآن اين ريشه را مي‏خشكاند و مي‏فرمايد: نبايد خود را بهتر از ديگران بدانيد، زيرا شايد او بهتر از شما باشد. «عسي ان يكونوا خيرا»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678079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/>
              <a:t>9) عيب‏جويي از مردم، در حقيقت عيب‏جويي از خود است. «و لاتلمزوا انفسكم»</a:t>
            </a:r>
          </a:p>
          <a:p>
            <a:pPr algn="ctr"/>
            <a:r>
              <a:rPr lang="fa-IR" sz="4000" dirty="0"/>
              <a:t>10) بد صدا زدن، و تحقير طرف مقابل يك‌طرفه باقي نمي‏ماند، دير يا زود مسئله به دو طرف كشيده مي‏شود. «لاتنابزوا بالالقاب» («تنابزوا» از باب تفاعل و براي كار طرفيني به کار مي‌رود)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90079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/>
              <a:t>11) مسخره كردن و بدنام بردن، گناه است و توبه لازم دارد. «و من لم يتب فاولئك هم الظالمون» (البتّه توبه تنها به زبان نيست، بلكه توبة تحقير كردن، تكريم نمودن است).</a:t>
            </a:r>
          </a:p>
          <a:p>
            <a:pPr algn="ctr"/>
            <a:r>
              <a:rPr lang="fa-IR" sz="4000" dirty="0"/>
              <a:t>12) تمسخر، تجاوز به حريم افراد است و اگر مسخره كننده توبه نكند، ظالم است. «فاولئك هم الظالمون»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61425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7010400" y="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واژگان مهم:</a:t>
            </a:r>
            <a:endParaRPr lang="en-US" sz="2800" b="1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0999" y="914399"/>
          <a:ext cx="8610600" cy="5715000"/>
        </p:xfrm>
        <a:graphic>
          <a:graphicData uri="http://schemas.openxmlformats.org/drawingml/2006/table">
            <a:tbl>
              <a:tblPr rtl="1"/>
              <a:tblGrid>
                <a:gridCol w="1211862"/>
                <a:gridCol w="1743381"/>
                <a:gridCol w="5655357"/>
              </a:tblGrid>
              <a:tr h="44882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کلمه</a:t>
                      </a:r>
                      <a:endParaRPr lang="en-US" sz="24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ترجمه</a:t>
                      </a:r>
                      <a:endParaRPr lang="en-US" sz="24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Titr" pitchFamily="2" charset="-78"/>
                        </a:rPr>
                        <a:t>اعراب</a:t>
                      </a:r>
                      <a:endParaRPr lang="en-US" sz="2400" dirty="0">
                        <a:latin typeface="Times New Roman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عَسَيََ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شايد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فعل ماضي، مبني بر فتح مقدر / مفرد مذکر غائب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2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أَن يكُونُوا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اينکه باشند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«أَن» حرف مصدري و ناصب ـ «يكُونُوا» فعل ناقص/ جمع مذکر غائب ـ ضمير بارز واو اسم فعل ناقص و محلاً مرفوع ـ «أَن يكُونُوا»مؤوَّل به مصدر، فاعل عسي و محلاً مرفوع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1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َلَا تَلْمِزُوا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عيب مگيريد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لَا ناهيه جازمه ـ فعل مضارع،مجزوم به حذف نون اعراب/ جمع مذکر مخاطب 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46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َلَا تَنَابَزُوا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نسبت ندهيد ـ عيب مگيريد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لَا ناهيه جازمه ـ فعل مضارع، مجزوم به حذف نون اعراب / جمع مذکر مخاطب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بِئْسَ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چه بد است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فعل جامد براي بيان ذم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1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الْفُسُوقُ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پليدکاري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مخصوص به ذم, مبتداي مؤخر يا خبر مبتداي محذوف / جامد مصدري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5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لَمْ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Times New Roman"/>
                          <a:ea typeface="Calibri"/>
                          <a:cs typeface="B Mitra" pitchFamily="2" charset="-78"/>
                        </a:rPr>
                        <a:t>ــ</a:t>
                      </a:r>
                      <a:endParaRPr lang="en-US" sz="2400" b="1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Calibri"/>
                          <a:cs typeface="B Mitra" pitchFamily="2" charset="-78"/>
                        </a:rPr>
                        <a:t>حرف نفي و جزم</a:t>
                      </a:r>
                      <a:endParaRPr lang="en-US" sz="2400" b="1" dirty="0">
                        <a:latin typeface="Times New Roman"/>
                        <a:ea typeface="Calibri"/>
                        <a:cs typeface="B Mitra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5800" y="152400"/>
            <a:ext cx="8305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یادآوری قواعد مهم :</a:t>
            </a:r>
            <a:endParaRPr lang="en-US" sz="3600" dirty="0" smtClean="0">
              <a:solidFill>
                <a:srgbClr val="FF0000"/>
              </a:solidFill>
              <a:cs typeface="B Titr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2  Titr" pitchFamily="2" charset="-7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28600" y="1137845"/>
            <a:ext cx="8686800" cy="526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r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400" b="1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کاربرد ابواب ثلاثي مزيد (1)</a:t>
            </a:r>
            <a:endParaRPr lang="en-US" sz="2400" b="1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هر يک از ابواب ثلاثي مزيد کاربرد خاصي دارند که مهمترين آنها عبارتست از: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معاني باب افعال:</a:t>
            </a:r>
            <a:endParaRPr lang="en-US" sz="2400" b="1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180975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1.	معناي فعل را متعدي مي‌کند.	مثل	اَذْهَبَ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2.	دخول فاعل در وقت	مثل	اَصْبَحَ عَلِيٌّ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3.	مفعول را داراي صفتي يافتن 	مثل	اَعْظَمْتُ الله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معاني باب تفعيل:</a:t>
            </a:r>
            <a:endParaRPr lang="en-US" sz="2400" b="1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marL="0" marR="0" lvl="0" indent="180975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1.	معناي فعل را متعدي مي‌کند.	مثل	عَلَّمَ (ياد داد)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2.	تکثير 	مثل	طوَّفَ زيدٌ (زيد بسيار طواف کرد)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3.	تدريج	مثل	يُنَزِّلُ المطر (باران را به تدريج نازل مي‌کند)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marL="0" marR="0" lvl="0" indent="18097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Lotus" pitchFamily="2" charset="-78"/>
              </a:rPr>
              <a:t>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9"/>
          <p:cNvSpPr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843088" algn="l"/>
              </a:tabLst>
            </a:pPr>
            <a:r>
              <a:rPr lang="en-US" sz="1100"/>
              <a:t/>
            </a:r>
            <a:br>
              <a:rPr lang="en-US" sz="1100"/>
            </a:br>
            <a:endParaRPr lang="en-US"/>
          </a:p>
          <a:p>
            <a:pPr eaLnBrk="0" hangingPunct="0">
              <a:tabLst>
                <a:tab pos="1843088" algn="l"/>
              </a:tabLst>
            </a:pPr>
            <a:endParaRPr lang="en-US"/>
          </a:p>
        </p:txBody>
      </p:sp>
      <p:pic>
        <p:nvPicPr>
          <p:cNvPr id="8209" name="Picture 1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2" descr="Description: http://www.qaraati.net/images/t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1732409"/>
              </p:ext>
            </p:extLst>
          </p:nvPr>
        </p:nvGraphicFramePr>
        <p:xfrm>
          <a:off x="76200" y="152400"/>
          <a:ext cx="8991600" cy="6154417"/>
        </p:xfrm>
        <a:graphic>
          <a:graphicData uri="http://schemas.openxmlformats.org/drawingml/2006/table">
            <a:tbl>
              <a:tblPr rtl="1"/>
              <a:tblGrid>
                <a:gridCol w="1907876"/>
                <a:gridCol w="27145"/>
                <a:gridCol w="7056579"/>
              </a:tblGrid>
              <a:tr h="60959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a-IR" sz="3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B Titr"/>
                        </a:rPr>
                        <a:t> </a:t>
                      </a:r>
                      <a:endParaRPr lang="en-US" sz="36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B Titr"/>
                      </a:endParaRPr>
                    </a:p>
                  </a:txBody>
                  <a:tcPr marL="0" marR="14604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fa-IR" sz="3600" b="1" dirty="0">
                          <a:latin typeface="Calibri"/>
                          <a:ea typeface="Calibri"/>
                          <a:cs typeface="B Mitra"/>
                        </a:rPr>
                        <a:t>  </a:t>
                      </a:r>
                      <a:r>
                        <a:rPr lang="fa-IR" sz="3600" b="1" dirty="0">
                          <a:latin typeface="Calibri"/>
                          <a:ea typeface="Calibri"/>
                          <a:cs typeface="2  Titr" pitchFamily="2" charset="-78"/>
                        </a:rPr>
                        <a:t>سوره حجرات </a:t>
                      </a:r>
                      <a:endParaRPr lang="en-US" sz="3600" dirty="0">
                        <a:latin typeface="Calibri"/>
                        <a:ea typeface="Calibri"/>
                        <a:cs typeface="2  Titr" pitchFamily="2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381">
                <a:tc gridSpan="3">
                  <a:txBody>
                    <a:bodyPr/>
                    <a:lstStyle/>
                    <a:p>
                      <a:pPr rtl="1"/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6615"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4000" b="1" kern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2  Titr" pitchFamily="2" charset="-78"/>
                        </a:rPr>
                        <a:t>پرهيز از تمسخر، عيب‌جويي و نام‌هاي ناروا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4000" b="1" kern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2  Titr" pitchFamily="2" charset="-78"/>
                        </a:rPr>
                        <a:t>يآ أَيهَا الَّذِينَ آمَنُوا لَا يسْخَرْ قَوْمٌ مِّن قَوْمٍ عَسَي‏ أَن يكُونُوا خَيراً مِّنْهُمْ وَلَانِسَآءٌ مِّن نِّسَآءٍ عَسَي‏ أَن يكُنَّ خَيراً مِّنْهُنَّ وَلَا تَلْمِزُوا أَنفُسَكُمْ وَلَا تَنَابَزُوا بِالْأَلْقَابِ بِئْسَ الِاسْمُ الْفُسُوقُ بَعْدَالْإِيمَانِ وَمَن لَّمْ يتُبْ فَأُولَئِكَ هُمُ الظَّالِمُونَ‏ (11)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3600" b="1" kern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2  Titr" pitchFamily="2" charset="-78"/>
                        </a:rPr>
                        <a:t> 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endParaRPr lang="en-US" sz="3600" b="1" kern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2  Titr" pitchFamily="2" charset="-78"/>
                      </a:endParaRPr>
                    </a:p>
                  </a:txBody>
                  <a:tcPr marL="36829" marR="36829" marT="36829" marB="36829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49" name="Picture 1" descr="Description: http://www.qaraati.net/images/ta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350" cy="14287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528912"/>
            <a:ext cx="9144000" cy="147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3635691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762000"/>
            <a:ext cx="7924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Titr" pitchFamily="2" charset="-78"/>
              </a:rPr>
              <a:t>معاني باب مفاعله:</a:t>
            </a:r>
            <a:endParaRPr lang="en-US" sz="2400" b="1" dirty="0" smtClean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Titr" pitchFamily="2" charset="-78"/>
            </a:endParaRPr>
          </a:p>
          <a:p>
            <a:pPr lvl="0" indent="180975" algn="r" rtl="1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1. براي بيان مشارکت	مثل	ضََارَبَ (زد و خورد بين دو يا چند نفر)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lvl="0" indent="180975" algn="r" rtl="1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2. براي متعدي کردن فعل	 مثل	باعَدَ ( دور کرد)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lvl="0" indent="180975" algn="r" rtl="1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3. تکثير		مثل	ناعَمَهُ ( او را بسيار نعمت داد)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  <a:p>
            <a:pPr lvl="0" indent="180975" algn="r" rtl="1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٭ هرگاه فعلي در اين باب به خداوند نسبت داده شود معمولاً معناي ثلاثي مجرد مي‌گيرد</a:t>
            </a:r>
            <a:r>
              <a:rPr lang="en-US" sz="2800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. </a:t>
            </a:r>
            <a:r>
              <a:rPr lang="fa-IR" sz="2800" dirty="0" smtClean="0">
                <a:solidFill>
                  <a:srgbClr val="C00000"/>
                </a:solidFill>
                <a:latin typeface="B Mitra" pitchFamily="2" charset="-78"/>
                <a:ea typeface="Calibri" pitchFamily="34" charset="0"/>
                <a:cs typeface="B Mitra" pitchFamily="2" charset="-78"/>
              </a:rPr>
              <a:t>مثل قاتَلَهُمُ الله (خداوند آنان را بکشد)</a:t>
            </a:r>
            <a:endParaRPr lang="en-US" sz="2800" dirty="0">
              <a:solidFill>
                <a:srgbClr val="C00000"/>
              </a:solidFill>
              <a:latin typeface="B Mitra" pitchFamily="2" charset="-78"/>
              <a:ea typeface="Calibri" pitchFamily="34" charset="0"/>
              <a:cs typeface="B Mitra" pitchFamily="2" charset="-78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284932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تمرین: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458200" cy="4285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latin typeface="Arial" pitchFamily="34" charset="0"/>
                <a:ea typeface="Calibri" pitchFamily="34" charset="0"/>
                <a:cs typeface="B Mitra" pitchFamily="2" charset="-78"/>
              </a:rPr>
              <a:t> </a:t>
            </a:r>
            <a:r>
              <a:rPr lang="fa-IR" sz="3200" dirty="0" smtClean="0">
                <a:latin typeface="Arial" pitchFamily="34" charset="0"/>
                <a:ea typeface="Calibri" pitchFamily="34" charset="0"/>
                <a:cs typeface="B Mitra" pitchFamily="2" charset="-78"/>
              </a:rPr>
              <a:t>در آيه کريمه «يآ أَيهَا الَّذِينَ آمَنُوا لَا يسْخَرْ قَوْمٌ مِّن قَوْمٍ عَسَي‏ أَن يكُونُوا خَيراً مِّنْهُمْ وَ لَانِسَآءٌ مِّن نِّسَآءٍ عَسَي‏ أَن يكُنَّ خَيراً مِّنْهُنَّ وَلَا تَلْمِزُوا أَنفُسَكُمْ وَ لَاتَنَابَزُوا بِالْأَلْقَابِ بِئْسَ الِاسْمُ الْفُسُوقُ بَعْدَ الْإِيمَانِ وَمَن لَّمْ يتُبْ فَأُولَئِكَ هُمُ الظَّالِمُونَ‏‏‏» موارد ذيل رامشخص نماييد؟</a:t>
            </a:r>
          </a:p>
          <a:p>
            <a:pPr lvl="0" indent="180975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Mitra" pitchFamily="2" charset="-78"/>
              </a:rPr>
              <a:t>الف) افعال ماضي، مضارع و امر به همراه فاعل آنها.</a:t>
            </a:r>
          </a:p>
          <a:p>
            <a:pPr lvl="0" indent="180975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Mitra" pitchFamily="2" charset="-78"/>
              </a:rPr>
              <a:t>ب) وزن و صيغه‌هاي افعال ثلاثي مزيد.</a:t>
            </a: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يآ: حرف ندا.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أَيهَا : اسم منادی.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الَّذِينَ : اسم موصول, جمع مذکر.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آمَنُوا : فعل ماضی, جمع مذکر غایب.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لَا يسْخَرْ: فعل نهی, مفرد مذکر غایب. (لا: نهی)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قَوْمٌ : اسم.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مِّن : حرف جر.</a:t>
            </a: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Titr" pitchFamily="2" charset="-78"/>
              </a:rPr>
              <a:t>قَوْمٍ: اسم.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7109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عَسَي: ‏ 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أَن: حرف ناصب فعل مضارع.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يكُونُوا: فعل مضارع, از افعال ناقصه, جمع مذکر غایب.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خَيراً: اسم تفضیل, اصل آن أخیَر بوده است).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مِّنْ: حرف جر.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هُمْ : اسم, ضمیر متصل, جمع مذکر غایب. (منصوبی مجروری)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وَ: حرف عطف.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لَا: حرف نفی.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نِسَآءٌ: اسم, اسم جمع.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مِّن: حرف جر.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نِّسَآءٍ: اسم جمع.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03413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solidFill>
                  <a:schemeClr val="accent1"/>
                </a:solidFill>
                <a:cs typeface="B Titr" pitchFamily="2" charset="-78"/>
              </a:rPr>
              <a:t>عَسَي</a:t>
            </a:r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‏: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أَن: حرف ناصب فعل مضارع.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يكُنَّ: فعل مضارع, از افعال ناقصه, جمع مونث غایب 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خَيراً : اسم تفضیل, اصل آن أخیَر بوده است.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مِّنْ: حرف جر.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هُنَّ: اسم, ضمیر متصل, جمع مونث غایب.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وَ: حرف عطف.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لَا تَلْمِزُوا: فعل امر, جمع مذکر مخاطب.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أَنفُسَ: اسم, جمع مکسر نفس.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كُمْ : اسم, ضمیر متصل, جمع مذکر مخاطب.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05953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وَ: حرف عطف. 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لَا تَنَابَزُوا: فعل نهی, جمع مذکر مخاطب. 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بِ: حرف جر.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الْ: حرف تعریف. 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أَلْقَابِ: اسم, جمع مکسر لقب.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بِئْسَ: فعل ذم.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الِ: حرف تعریف. ؟؟؟؟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اسْمُ: اسم.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الْ: حرف تعریف. 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فُسُوقُ: اسم.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بَعْدَ: اسم, ظرف مکان. 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الْ: حرف تعریف.</a:t>
            </a:r>
          </a:p>
          <a:p>
            <a:pPr algn="r" rtl="1"/>
            <a:r>
              <a:rPr lang="fa-IR" sz="2400" b="1" dirty="0" smtClean="0">
                <a:solidFill>
                  <a:schemeClr val="accent1"/>
                </a:solidFill>
                <a:cs typeface="B Titr" pitchFamily="2" charset="-78"/>
              </a:rPr>
              <a:t>إِيمَانِ: اسم.</a:t>
            </a:r>
            <a:endParaRPr lang="fa-IR" sz="3200" b="1" dirty="0" smtClean="0">
              <a:solidFill>
                <a:schemeClr val="accent1"/>
              </a:solidFill>
              <a:cs typeface="2  Titr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1955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وَ: حرف عطف.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مَن: اسم موصول.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لَّمْ: حرف جازم فعل مضارع.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يتُبْ: فعل مضارع, مفرد مذکر غایب.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فَ: حرف عطف, فاء نتیجه.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أُولَئِكَ : اسم اشاره.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هُمُ: اسم, ضمیر متصل, جمع مذکر غایب.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ال: حرف تعریف. </a:t>
            </a:r>
          </a:p>
          <a:p>
            <a:pPr algn="r"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ظَّالِمُونَ: اسم فاعل, جمع مذکر سالم.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853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solidFill>
                  <a:srgbClr val="FF0000"/>
                </a:solidFill>
              </a:rPr>
              <a:t>والسلام علیکم ورحمه الله وبرکاته</a:t>
            </a:r>
          </a:p>
          <a:p>
            <a:pPr algn="ctr"/>
            <a:r>
              <a:rPr lang="fa-IR" sz="6600" dirty="0" smtClean="0">
                <a:solidFill>
                  <a:srgbClr val="7030A0"/>
                </a:solidFill>
              </a:rPr>
              <a:t>تنظیم کننده محمد علی محسن زاده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6665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ولایت\emamkhomeyni\Photo Noorozahra (19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645379" y="5934670"/>
            <a:ext cx="54986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fa-I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شادی روح امام </a:t>
            </a:r>
            <a:r>
              <a:rPr lang="fa-I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صلوات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590800"/>
            <a:ext cx="84582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cs typeface="B Titr" pitchFamily="2" charset="-78"/>
              </a:rPr>
              <a:t>اللهم صلی علی محمد و آل محمد </a:t>
            </a: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01C544-ED53-4515-9427-49BB8639DBE0}" type="slidenum">
              <a:rPr lang="ar-SA" sz="1200">
                <a:solidFill>
                  <a:srgbClr val="D38E27"/>
                </a:solidFill>
              </a:rPr>
              <a:pPr algn="r"/>
              <a:t>39</a:t>
            </a:fld>
            <a:endParaRPr lang="en-US" sz="1200">
              <a:solidFill>
                <a:srgbClr val="D38E27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4000" dirty="0" smtClean="0"/>
              <a:t>اي </a:t>
            </a:r>
            <a:r>
              <a:rPr lang="fa-IR" sz="4000" dirty="0"/>
              <a:t>كساني كه ايمان آورده‏ايد، نبايد قومي قوم ديگر را ريشخند كند، شايد آنها از اينها بهتر باشند، و نبايد زناني زنانِ [ديگر] را [ريشخند كنند]، شايد آنها از اينها بهتر باشند، و از يكديگر عيب مگيريد، و به همديگر لقبهاي زشت مدهيد؛ چه ناپسنديده است نام زشت پس از ايمان. و هر كه توبه نكرد آنان خود ستمكارند</a:t>
            </a:r>
            <a:r>
              <a:rPr lang="fa-IR" sz="4000" dirty="0" smtClean="0"/>
              <a:t>.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xmlns="" val="182033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09600" y="276133"/>
            <a:ext cx="8001000" cy="15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ش</a:t>
            </a:r>
            <a:r>
              <a:rPr kumimoji="0" lang="fa-IR" sz="32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أن نزول:</a:t>
            </a:r>
            <a:endParaRPr kumimoji="0" lang="en-US" sz="3200" b="1" i="0" u="none" strike="noStrike" cap="none" normalizeH="0" baseline="0" dirty="0" smtClean="0" bmk="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Mitra" pitchFamily="2" charset="-78"/>
              </a:rPr>
              <a:t>	</a:t>
            </a:r>
            <a:endParaRPr kumimoji="0" lang="en-US" sz="2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B Mitra" pitchFamily="2" charset="-78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Lotus" pitchFamily="2" charset="-78"/>
              <a:sym typeface="AGA Arabesque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1552854"/>
            <a:ext cx="8382000" cy="517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latin typeface="Times New Roman" pitchFamily="18" charset="0"/>
                <a:ea typeface="Calibri" pitchFamily="34" charset="0"/>
                <a:cs typeface="B Mitra" pitchFamily="2" charset="-78"/>
              </a:rPr>
              <a:t>در سبب نزول اين آيه آمده است كه روزي «صفيه» دختر «حيي ابن اخطب»  خدمت </a:t>
            </a:r>
            <a:r>
              <a:rPr lang="fa-IR" sz="3200" b="1" dirty="0" smtClean="0">
                <a:latin typeface="Times New Roman" pitchFamily="18" charset="0"/>
                <a:ea typeface="Calibri" pitchFamily="34" charset="0"/>
                <a:cs typeface="B Mitra" pitchFamily="2" charset="-78"/>
              </a:rPr>
              <a:t>پيامبر </a:t>
            </a:r>
            <a:r>
              <a:rPr lang="fa-IR" sz="3200" b="1" dirty="0">
                <a:latin typeface="Times New Roman" pitchFamily="18" charset="0"/>
                <a:ea typeface="Calibri" pitchFamily="34" charset="0"/>
                <a:cs typeface="B Mitra" pitchFamily="2" charset="-78"/>
              </a:rPr>
              <a:t>آمد در حالي كه اشك مي‏ريخت، </a:t>
            </a:r>
            <a:r>
              <a:rPr lang="fa-IR" sz="3200" b="1" dirty="0" smtClean="0">
                <a:latin typeface="Times New Roman" pitchFamily="18" charset="0"/>
                <a:ea typeface="Calibri" pitchFamily="34" charset="0"/>
                <a:cs typeface="B Mitra" pitchFamily="2" charset="-78"/>
              </a:rPr>
              <a:t>پيامبر </a:t>
            </a:r>
            <a:r>
              <a:rPr lang="fa-IR" sz="3200" b="1" dirty="0">
                <a:latin typeface="Times New Roman" pitchFamily="18" charset="0"/>
                <a:ea typeface="Calibri" pitchFamily="34" charset="0"/>
                <a:cs typeface="B Mitra" pitchFamily="2" charset="-78"/>
              </a:rPr>
              <a:t>از ماجرا پرسيد، گفت: عايشه و حفصه مرا سرزنش مي‌كنند و مي‏گويند: اي يهودي‏زاده! </a:t>
            </a:r>
            <a:r>
              <a:rPr lang="fa-IR" sz="3200" b="1" dirty="0" smtClean="0">
                <a:latin typeface="Times New Roman" pitchFamily="18" charset="0"/>
                <a:ea typeface="Calibri" pitchFamily="34" charset="0"/>
                <a:cs typeface="B Mitra" pitchFamily="2" charset="-78"/>
              </a:rPr>
              <a:t>پيامبر </a:t>
            </a:r>
            <a:r>
              <a:rPr lang="fa-IR" sz="3200" b="1" dirty="0">
                <a:latin typeface="Times New Roman" pitchFamily="18" charset="0"/>
                <a:ea typeface="Calibri" pitchFamily="34" charset="0"/>
                <a:cs typeface="B Mitra" pitchFamily="2" charset="-78"/>
              </a:rPr>
              <a:t>فرمود: چرا نگفتي پدرم هارون است، و عمويم موسي، و همسرم </a:t>
            </a:r>
            <a:r>
              <a:rPr lang="fa-IR" sz="3200" b="1" dirty="0" smtClean="0">
                <a:latin typeface="Times New Roman" pitchFamily="18" charset="0"/>
                <a:ea typeface="Calibri" pitchFamily="34" charset="0"/>
                <a:cs typeface="B Mitra" pitchFamily="2" charset="-78"/>
              </a:rPr>
              <a:t>محمد </a:t>
            </a:r>
            <a:r>
              <a:rPr lang="fa-IR" sz="3200" b="1" dirty="0">
                <a:latin typeface="Times New Roman" pitchFamily="18" charset="0"/>
                <a:ea typeface="Calibri" pitchFamily="34" charset="0"/>
                <a:cs typeface="B Mitra" pitchFamily="2" charset="-78"/>
              </a:rPr>
              <a:t>؟ در اينجا بود كه اين آيه نازل شد.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2  Titr" pitchFamily="2" charset="-78"/>
                <a:sym typeface="AGA Arabesque" charset="2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2  Titr" pitchFamily="2" charset="-78"/>
                <a:sym typeface="AGA Arabesque" charset="2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2  Titr" pitchFamily="2" charset="-78"/>
              <a:sym typeface="AGA Arabesque" charset="2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4572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563684"/>
              </p:ext>
            </p:extLst>
          </p:nvPr>
        </p:nvGraphicFramePr>
        <p:xfrm>
          <a:off x="76200" y="152400"/>
          <a:ext cx="8991600" cy="6189539"/>
        </p:xfrm>
        <a:graphic>
          <a:graphicData uri="http://schemas.openxmlformats.org/drawingml/2006/table">
            <a:tbl>
              <a:tblPr rtl="1"/>
              <a:tblGrid>
                <a:gridCol w="3225398"/>
                <a:gridCol w="5766202"/>
              </a:tblGrid>
              <a:tr h="76200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نکات</a:t>
                      </a:r>
                      <a:r>
                        <a:rPr lang="fa-IR" sz="32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 </a:t>
                      </a:r>
                      <a:r>
                        <a:rPr lang="fa-IR" sz="32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B Titr" pitchFamily="2" charset="-78"/>
                        </a:rPr>
                        <a:t>تفسیری:</a:t>
                      </a:r>
                      <a:endParaRPr lang="en-US" sz="3200" dirty="0">
                        <a:latin typeface="B Mitra"/>
                        <a:ea typeface="Calibri"/>
                        <a:cs typeface="B Titr" pitchFamily="2" charset="-78"/>
                      </a:endParaRPr>
                    </a:p>
                  </a:txBody>
                  <a:tcPr marL="0" marR="11701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166">
                <a:tc gridSpan="2">
                  <a:txBody>
                    <a:bodyPr/>
                    <a:lstStyle/>
                    <a:p>
                      <a:pPr algn="r" rtl="1"/>
                      <a:endParaRPr lang="en-US" sz="800"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344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6372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kumimoji="0" lang="fa-IR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 </a:t>
                      </a:r>
                      <a:r>
                        <a:rPr kumimoji="0" lang="fa-IR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1. آيات پيشين اين سوره در باره وظائف مسلمانان در نزاع و مخاصمه گروه‏هاي مختلف اسلامي و تحکيم پيوندهاي دين سخن گفت، در اين آيه وآيه بعدي به شرح بخشي از ريشه‏هاي اختلافات پرداخته تا با قطع آنها اختلافات بر چيده شود، و درگيري و نزاع پايان پذيرد. </a:t>
                      </a:r>
                      <a:endParaRPr kumimoji="0" 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Titr" pitchFamily="2" charset="-78"/>
                      </a:endParaRPr>
                    </a:p>
                  </a:txBody>
                  <a:tcPr marL="29508" marR="29508" marT="29508" marB="29508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67400" y="281266"/>
            <a:ext cx="304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2275" algn="ct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/>
            <a:r>
              <a:rPr lang="fa-IR" sz="4800" dirty="0"/>
              <a:t>2. خطاب در اين آيه و آيه بعدي با اهل ايمان است. جايگاه ايمان چنانکه در ادامه اين آيات خواهد آمد قلب است، و ايمان داراي الزامات رفتاري فراواني است و اين آيات برخي الزامات رفتاري ايمان را بيان مي‌دارد.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49988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800" dirty="0"/>
              <a:t>3. در ابتداي آيه مؤ منان را از تمسخر همديگر بازمي‌دارد و با بيان اين نکته که اي بسا فرد تمسخر شونده نزد خداوند تعالي برتر از فرد تمسخرکننده باشد، ريشه‌هاي فکري و رواني تمسخر؛ يعني خودبرتربيني را مي‌خشکاند.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41216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/>
              <a:t>درحقيقت اين آيه کريمه دستورالعملي قرآني براي ريشه کن ساختن</a:t>
            </a:r>
          </a:p>
          <a:p>
            <a:pPr algn="ctr"/>
            <a:r>
              <a:rPr lang="fa-IR" sz="4000" dirty="0"/>
              <a:t>اين رفتار ناپسند ارائه مي‌دهد تا هرگاه مؤمنان خواستند فردي را تمسخر کنند</a:t>
            </a:r>
          </a:p>
          <a:p>
            <a:pPr algn="ctr"/>
            <a:r>
              <a:rPr lang="fa-IR" sz="4000" dirty="0"/>
              <a:t>و خوار شمارند اين نکته را به ياد آورند که ممکن است آن فرد بر خلاف ظاهرش نزد خداوندِ بزرگ منزلت والاتري داشته باشند، و در نتيجه از رفتار ناپسند خود بازايستند.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10514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733</TotalTime>
  <Words>2164</Words>
  <Application>Microsoft Office PowerPoint</Application>
  <PresentationFormat>On-screen Show (4:3)</PresentationFormat>
  <Paragraphs>174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iran</dc:creator>
  <cp:lastModifiedBy>fatemeh</cp:lastModifiedBy>
  <cp:revision>281</cp:revision>
  <dcterms:created xsi:type="dcterms:W3CDTF">2012-05-01T14:37:37Z</dcterms:created>
  <dcterms:modified xsi:type="dcterms:W3CDTF">2007-10-20T01:09:37Z</dcterms:modified>
</cp:coreProperties>
</file>