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708" r:id="rId1"/>
  </p:sldMasterIdLst>
  <p:notesMasterIdLst>
    <p:notesMasterId r:id="rId8"/>
  </p:notesMasterIdLst>
  <p:sldIdLst>
    <p:sldId id="275" r:id="rId2"/>
    <p:sldId id="268" r:id="rId3"/>
    <p:sldId id="285" r:id="rId4"/>
    <p:sldId id="379" r:id="rId5"/>
    <p:sldId id="315" r:id="rId6"/>
    <p:sldId id="31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71" autoAdjust="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847A7-EB4E-4228-ACCC-9F74079926E1}" type="datetimeFigureOut">
              <a:rPr lang="en-US" smtClean="0"/>
              <a:pPr/>
              <a:t>11/8/2007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2C121-7319-49AB-A3AA-57F61400C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477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11/8/2007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11/8/2007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11/8/2007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11/8/2007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11/8/2007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11/8/2007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11/8/2007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11/8/2007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11/8/2007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11/8/2007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11/8/2007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B68034-B2D7-42BA-805D-736E86B2C36F}" type="datetimeFigureOut">
              <a:rPr lang="en-US" smtClean="0"/>
              <a:pPr/>
              <a:t>11/8/2007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7010400" y="314980"/>
            <a:ext cx="198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dirty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واژگان مهم:</a:t>
            </a:r>
            <a:endParaRPr lang="en-US" sz="2800" dirty="0">
              <a:solidFill>
                <a:srgbClr val="C00000"/>
              </a:solidFill>
              <a:latin typeface="B Mitra" pitchFamily="2" charset="-78"/>
              <a:ea typeface="Calibri" pitchFamily="34" charset="0"/>
              <a:cs typeface="B Titr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0332794"/>
              </p:ext>
            </p:extLst>
          </p:nvPr>
        </p:nvGraphicFramePr>
        <p:xfrm>
          <a:off x="457200" y="1066802"/>
          <a:ext cx="8458200" cy="5486397"/>
        </p:xfrm>
        <a:graphic>
          <a:graphicData uri="http://schemas.openxmlformats.org/drawingml/2006/table">
            <a:tbl>
              <a:tblPr rtl="1"/>
              <a:tblGrid>
                <a:gridCol w="1742832"/>
                <a:gridCol w="1915989"/>
                <a:gridCol w="4799379"/>
              </a:tblGrid>
              <a:tr h="5848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Times New Roman"/>
                          <a:ea typeface="Calibri"/>
                          <a:cs typeface="B Titr" pitchFamily="2" charset="-78"/>
                        </a:rPr>
                        <a:t>کلمه</a:t>
                      </a:r>
                      <a:endParaRPr lang="en-US" sz="2000" dirty="0">
                        <a:latin typeface="Times New Roman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Times New Roman"/>
                          <a:ea typeface="Calibri"/>
                          <a:cs typeface="B Titr" pitchFamily="2" charset="-78"/>
                        </a:rPr>
                        <a:t>ترجمه</a:t>
                      </a:r>
                      <a:endParaRPr lang="en-US" sz="2000" dirty="0">
                        <a:latin typeface="Times New Roman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Times New Roman"/>
                          <a:ea typeface="Calibri"/>
                          <a:cs typeface="B Titr" pitchFamily="2" charset="-78"/>
                        </a:rPr>
                        <a:t>اعراب</a:t>
                      </a:r>
                      <a:endParaRPr lang="en-US" sz="2000" dirty="0">
                        <a:latin typeface="Times New Roman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5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latin typeface="Times New Roman"/>
                          <a:ea typeface="Calibri"/>
                          <a:cs typeface="Nazanin"/>
                        </a:rPr>
                        <a:t>لَمَّا</a:t>
                      </a:r>
                      <a:endParaRPr lang="en-US" sz="2400">
                        <a:latin typeface="Times New Roman"/>
                        <a:ea typeface="Calibri"/>
                        <a:cs typeface="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Times New Roman"/>
                          <a:ea typeface="Calibri"/>
                          <a:cs typeface="B Mitra" pitchFamily="2" charset="-78"/>
                        </a:rPr>
                        <a:t>هنوز نه</a:t>
                      </a:r>
                      <a:endParaRPr lang="en-US" sz="24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2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B Mitra" pitchFamily="2" charset="-78"/>
                        </a:rPr>
                        <a:t>حرف نفي و جزم و قلب 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62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latin typeface="Times New Roman"/>
                          <a:ea typeface="Calibri"/>
                          <a:cs typeface="Nazanin"/>
                        </a:rPr>
                        <a:t>لايلِتْكُم</a:t>
                      </a:r>
                      <a:endParaRPr lang="en-US" sz="2400">
                        <a:latin typeface="Times New Roman"/>
                        <a:ea typeface="Calibri"/>
                        <a:cs typeface="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Times New Roman"/>
                          <a:ea typeface="Calibri"/>
                          <a:cs typeface="B Mitra" pitchFamily="2" charset="-78"/>
                        </a:rPr>
                        <a:t>کم نمي‌کند ـ نمي‌کاهد</a:t>
                      </a:r>
                      <a:endParaRPr lang="en-US" sz="24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2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B Mitra" pitchFamily="2" charset="-78"/>
                        </a:rPr>
                        <a:t>جمله «لَايلِتْكُم...» جواب شرط ـ لا نافيه ـ «يلِتْكُم» فعل مضارع مجزوم ، جواب شرط/ فعل مضارع، مفرد مذکر غائب (از ريشه ليت) ـ فاعل هو مستتر و ضمير متصل کم مفعول به و محلا منصوب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5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latin typeface="Times New Roman"/>
                          <a:ea typeface="Calibri"/>
                          <a:cs typeface="Nazanin"/>
                        </a:rPr>
                        <a:t>شَيئًا</a:t>
                      </a:r>
                      <a:endParaRPr lang="en-US" sz="2400">
                        <a:latin typeface="Times New Roman"/>
                        <a:ea typeface="Calibri"/>
                        <a:cs typeface="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Times New Roman"/>
                          <a:ea typeface="Calibri"/>
                          <a:cs typeface="B Mitra" pitchFamily="2" charset="-78"/>
                        </a:rPr>
                        <a:t>چيزي</a:t>
                      </a:r>
                      <a:endParaRPr lang="en-US" sz="24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2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B Mitra" pitchFamily="2" charset="-78"/>
                        </a:rPr>
                        <a:t>مفعول به دوم «يلِتْكُم» و منصوب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5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latin typeface="Times New Roman"/>
                          <a:ea typeface="Calibri"/>
                          <a:cs typeface="Nazanin"/>
                        </a:rPr>
                        <a:t>ثُمَّ</a:t>
                      </a:r>
                      <a:endParaRPr lang="en-US" sz="2400">
                        <a:latin typeface="Times New Roman"/>
                        <a:ea typeface="Calibri"/>
                        <a:cs typeface="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Times New Roman"/>
                          <a:ea typeface="Calibri"/>
                          <a:cs typeface="B Mitra" pitchFamily="2" charset="-78"/>
                        </a:rPr>
                        <a:t>سپس</a:t>
                      </a:r>
                      <a:endParaRPr lang="en-US" sz="24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2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B Mitra" pitchFamily="2" charset="-78"/>
                        </a:rPr>
                        <a:t>حرف عطف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31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latin typeface="Times New Roman"/>
                          <a:ea typeface="Calibri"/>
                          <a:cs typeface="Nazanin"/>
                        </a:rPr>
                        <a:t>يرْتَابُوا</a:t>
                      </a:r>
                      <a:endParaRPr lang="en-US" sz="2400">
                        <a:latin typeface="Times New Roman"/>
                        <a:ea typeface="Calibri"/>
                        <a:cs typeface="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Times New Roman"/>
                          <a:ea typeface="Calibri"/>
                          <a:cs typeface="B Mitra" pitchFamily="2" charset="-78"/>
                        </a:rPr>
                        <a:t>شک مي‌کنند</a:t>
                      </a:r>
                      <a:endParaRPr lang="en-US" sz="24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2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B Mitra" pitchFamily="2" charset="-78"/>
                        </a:rPr>
                        <a:t>فعل مضارع، مجزوم به لم / جمع مذکر غائب ، از ريشه «ريب» ـ فاعل ضمير بارز واو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5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latin typeface="Times New Roman"/>
                          <a:ea typeface="Calibri"/>
                          <a:cs typeface="Nazanin"/>
                        </a:rPr>
                        <a:t>الصَّادِقُونَ</a:t>
                      </a:r>
                      <a:endParaRPr lang="en-US" sz="2400">
                        <a:latin typeface="Times New Roman"/>
                        <a:ea typeface="Calibri"/>
                        <a:cs typeface="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Times New Roman"/>
                          <a:ea typeface="Calibri"/>
                          <a:cs typeface="B Mitra" pitchFamily="2" charset="-78"/>
                        </a:rPr>
                        <a:t>راستگويان</a:t>
                      </a:r>
                      <a:endParaRPr lang="en-US" sz="24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2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B Mitra" pitchFamily="2" charset="-78"/>
                        </a:rPr>
                        <a:t>خبر «هم» و مرفوع به واو/ جمع مذکر سالم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3400" y="385227"/>
            <a:ext cx="8305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fa-IR" sz="2800" dirty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یادآوری</a:t>
            </a:r>
            <a:r>
              <a:rPr lang="fa-IR" sz="3600" dirty="0" smtClean="0">
                <a:solidFill>
                  <a:srgbClr val="FF0000"/>
                </a:solidFill>
                <a:cs typeface="2  Titr" pitchFamily="2" charset="-78"/>
              </a:rPr>
              <a:t> </a:t>
            </a:r>
            <a:r>
              <a:rPr lang="fa-IR" sz="2800" dirty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قواعد</a:t>
            </a:r>
            <a:r>
              <a:rPr lang="fa-IR" sz="3600" dirty="0" smtClean="0">
                <a:solidFill>
                  <a:srgbClr val="FF0000"/>
                </a:solidFill>
                <a:cs typeface="2  Titr" pitchFamily="2" charset="-78"/>
              </a:rPr>
              <a:t> </a:t>
            </a:r>
            <a:r>
              <a:rPr lang="fa-IR" sz="2800" dirty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مهم :</a:t>
            </a:r>
            <a:endParaRPr lang="en-US" sz="2800" dirty="0">
              <a:solidFill>
                <a:srgbClr val="C00000"/>
              </a:solidFill>
              <a:latin typeface="B Mitra" pitchFamily="2" charset="-78"/>
              <a:ea typeface="Calibri" pitchFamily="34" charset="0"/>
              <a:cs typeface="B Titr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2  Titr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6191792"/>
              </p:ext>
            </p:extLst>
          </p:nvPr>
        </p:nvGraphicFramePr>
        <p:xfrm>
          <a:off x="502920" y="2667000"/>
          <a:ext cx="8305800" cy="2895599"/>
        </p:xfrm>
        <a:graphic>
          <a:graphicData uri="http://schemas.openxmlformats.org/drawingml/2006/table">
            <a:tbl>
              <a:tblPr rtl="1">
                <a:tableStyleId>{125E5076-3810-47DD-B79F-674D7AD40C01}</a:tableStyleId>
              </a:tblPr>
              <a:tblGrid>
                <a:gridCol w="3984244"/>
                <a:gridCol w="4321556"/>
              </a:tblGrid>
              <a:tr h="949757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dirty="0">
                          <a:cs typeface="B Mitra" pitchFamily="2" charset="-78"/>
                        </a:rPr>
                        <a:t>1. جهد و کوشش در عمل	مثل</a:t>
                      </a:r>
                      <a:endParaRPr lang="en-US" sz="2000" b="1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dirty="0">
                          <a:cs typeface="B Mitra" pitchFamily="2" charset="-78"/>
                        </a:rPr>
                        <a:t>اکتسب المال ( مال را با کوشش به دست آورد)</a:t>
                      </a:r>
                      <a:endParaRPr lang="en-US" sz="2000" b="1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996085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dirty="0">
                          <a:cs typeface="B Mitra" pitchFamily="2" charset="-78"/>
                        </a:rPr>
                        <a:t>2. اثر پذيري		مثل</a:t>
                      </a:r>
                      <a:endParaRPr lang="en-US" sz="2000" b="1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dirty="0">
                          <a:cs typeface="B Mitra" pitchFamily="2" charset="-78"/>
                        </a:rPr>
                        <a:t>جمعت الناس فاجتمعوا ( مردم را جمع کردم پس جمع شدند.)</a:t>
                      </a:r>
                      <a:endParaRPr lang="en-US" sz="2000" b="1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949757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dirty="0">
                          <a:cs typeface="B Mitra" pitchFamily="2" charset="-78"/>
                        </a:rPr>
                        <a:t>3. مشارکت		مثل</a:t>
                      </a:r>
                      <a:endParaRPr lang="en-US" sz="2000" b="1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dirty="0">
                          <a:cs typeface="B Mitra" pitchFamily="2" charset="-78"/>
                        </a:rPr>
                        <a:t>اِنتَقَمَ القَومَ ( قوم با هم دشمني کردند)</a:t>
                      </a:r>
                      <a:endParaRPr lang="en-US" sz="2000" b="1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371600" y="1166645"/>
            <a:ext cx="6705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000" b="1" dirty="0">
                <a:latin typeface="B Mitra" pitchFamily="2" charset="-78"/>
                <a:ea typeface="Calibri" pitchFamily="34" charset="0"/>
                <a:cs typeface="B Titr" pitchFamily="2" charset="-78"/>
              </a:rPr>
              <a:t>ک</a:t>
            </a:r>
            <a:r>
              <a:rPr lang="fa-IR" sz="2000" b="1" dirty="0" bmk="">
                <a:latin typeface="B Mitra" pitchFamily="2" charset="-78"/>
                <a:ea typeface="Calibri" pitchFamily="34" charset="0"/>
                <a:cs typeface="B Titr" pitchFamily="2" charset="-78"/>
              </a:rPr>
              <a:t>اربرد ابواب ثلاثي مزيد (4</a:t>
            </a:r>
            <a:r>
              <a:rPr lang="fa-IR" sz="2000" b="1" dirty="0" smtClean="0" bmk="">
                <a:latin typeface="B Mitra" pitchFamily="2" charset="-78"/>
                <a:ea typeface="Calibri" pitchFamily="34" charset="0"/>
                <a:cs typeface="B Titr" pitchFamily="2" charset="-78"/>
              </a:rPr>
              <a:t>)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B Mitra" pitchFamily="2" charset="-78"/>
              <a:ea typeface="Calibri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معاني باب افتعال: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3528912"/>
            <a:ext cx="9144000" cy="147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3635691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95400" y="1562296"/>
            <a:ext cx="7086600" cy="413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617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000" b="1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B Titr" pitchFamily="2" charset="-78"/>
              </a:rPr>
              <a:t>معاني باب انفعال:</a:t>
            </a:r>
            <a:endParaRPr lang="en-US" sz="2000" b="1" dirty="0">
              <a:solidFill>
                <a:srgbClr val="C00000"/>
              </a:solidFill>
              <a:latin typeface="Arial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180975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پذيرش اثر فعل	</a:t>
            </a: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مثل               صَرَفتُهُ </a:t>
            </a: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فَانصَرَفَ (او را بازگرداندم پس بازگشت)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marL="0" marR="0" lvl="0" indent="180975" algn="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٭ بابهاي تفاعل، افتعال، انفعال و تفعّل هريک دو حرف زايد دارند </a:t>
            </a: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و </a:t>
            </a: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باب استفعال سه حرف زايد دارد. (اِ، س، ت)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</p:txBody>
      </p:sp>
      <p:sp>
        <p:nvSpPr>
          <p:cNvPr id="3" name="Right Arrow 2"/>
          <p:cNvSpPr/>
          <p:nvPr/>
        </p:nvSpPr>
        <p:spPr>
          <a:xfrm flipH="1">
            <a:off x="5181600" y="27432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7200" dirty="0" smtClean="0">
                <a:solidFill>
                  <a:srgbClr val="FF0000"/>
                </a:solidFill>
              </a:rPr>
              <a:t>والسلام علیکم ورحمه الله وبرکاته</a:t>
            </a:r>
          </a:p>
          <a:p>
            <a:pPr algn="ctr"/>
            <a:r>
              <a:rPr lang="fa-IR" sz="7200" dirty="0" smtClean="0">
                <a:solidFill>
                  <a:srgbClr val="0070C0"/>
                </a:solidFill>
              </a:rPr>
              <a:t>تنظیم کننده محمد علی محسن زاده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ولایت\emamkhomeyni\Photo Noorozahra (19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645379" y="5934670"/>
            <a:ext cx="549862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fa-I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شادی روح امام </a:t>
            </a:r>
            <a:r>
              <a:rPr lang="fa-I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صلوات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590800"/>
            <a:ext cx="84582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5400" b="1" dirty="0"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  <a:cs typeface="B Titr" pitchFamily="2" charset="-78"/>
              </a:rPr>
              <a:t>اللهم صلی علی محمد و آل محمد </a:t>
            </a:r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201C544-ED53-4515-9427-49BB8639DBE0}" type="slidenum">
              <a:rPr lang="ar-SA" sz="1200">
                <a:solidFill>
                  <a:srgbClr val="D38E27"/>
                </a:solidFill>
              </a:rPr>
              <a:pPr algn="r"/>
              <a:t>6</a:t>
            </a:fld>
            <a:endParaRPr lang="en-US" sz="1200">
              <a:solidFill>
                <a:srgbClr val="D38E27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706</TotalTime>
  <Words>204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iran</dc:creator>
  <cp:lastModifiedBy>fatemeh</cp:lastModifiedBy>
  <cp:revision>263</cp:revision>
  <dcterms:created xsi:type="dcterms:W3CDTF">2012-05-01T14:37:37Z</dcterms:created>
  <dcterms:modified xsi:type="dcterms:W3CDTF">2007-11-09T02:27:40Z</dcterms:modified>
</cp:coreProperties>
</file>