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7" r:id="rId4"/>
    <p:sldId id="258" r:id="rId5"/>
    <p:sldId id="308" r:id="rId6"/>
    <p:sldId id="309" r:id="rId7"/>
    <p:sldId id="306"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319" r:id="rId21"/>
    <p:sldId id="320" r:id="rId22"/>
    <p:sldId id="321" r:id="rId23"/>
    <p:sldId id="322" r:id="rId24"/>
    <p:sldId id="323" r:id="rId25"/>
    <p:sldId id="324" r:id="rId26"/>
    <p:sldId id="325" r:id="rId27"/>
    <p:sldId id="326" r:id="rId28"/>
    <p:sldId id="327" r:id="rId29"/>
    <p:sldId id="328" r:id="rId30"/>
    <p:sldId id="272" r:id="rId31"/>
    <p:sldId id="273" r:id="rId32"/>
    <p:sldId id="274" r:id="rId33"/>
    <p:sldId id="318" r:id="rId34"/>
    <p:sldId id="275" r:id="rId35"/>
    <p:sldId id="276" r:id="rId36"/>
    <p:sldId id="277" r:id="rId37"/>
    <p:sldId id="278" r:id="rId38"/>
    <p:sldId id="279" r:id="rId39"/>
    <p:sldId id="330" r:id="rId40"/>
    <p:sldId id="280" r:id="rId41"/>
    <p:sldId id="281" r:id="rId42"/>
    <p:sldId id="282" r:id="rId43"/>
    <p:sldId id="283" r:id="rId44"/>
    <p:sldId id="284" r:id="rId45"/>
    <p:sldId id="285" r:id="rId46"/>
    <p:sldId id="2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357" autoAdjust="0"/>
  </p:normalViewPr>
  <p:slideViewPr>
    <p:cSldViewPr>
      <p:cViewPr varScale="1">
        <p:scale>
          <a:sx n="79" d="100"/>
          <a:sy n="79" d="100"/>
        </p:scale>
        <p:origin x="486" y="66"/>
      </p:cViewPr>
      <p:guideLst>
        <p:guide orient="horz" pos="2160"/>
        <p:guide pos="2880"/>
      </p:guideLst>
    </p:cSldViewPr>
  </p:slideViewPr>
  <p:outlineViewPr>
    <p:cViewPr>
      <p:scale>
        <a:sx n="33" d="100"/>
        <a:sy n="33" d="100"/>
      </p:scale>
      <p:origin x="0" y="-438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BB9560F-6D73-4D44-B246-2902CA63C13A}" type="datetimeFigureOut">
              <a:rPr lang="en-US" smtClean="0"/>
              <a:t>6/28/2016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10436F7-C0DB-476F-9171-EE91B02D906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9560F-6D73-4D44-B246-2902CA63C13A}"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B9560F-6D73-4D44-B246-2902CA63C13A}"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B9560F-6D73-4D44-B246-2902CA63C13A}"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B9560F-6D73-4D44-B246-2902CA63C13A}" type="datetimeFigureOut">
              <a:rPr lang="en-US" smtClean="0"/>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BB9560F-6D73-4D44-B246-2902CA63C13A}" type="datetimeFigureOut">
              <a:rPr lang="en-US" smtClean="0"/>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436F7-C0DB-476F-9171-EE91B02D906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B9560F-6D73-4D44-B246-2902CA63C13A}" type="datetimeFigureOut">
              <a:rPr lang="en-US" smtClean="0"/>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B9560F-6D73-4D44-B246-2902CA63C13A}" type="datetimeFigureOut">
              <a:rPr lang="en-US" smtClean="0"/>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9560F-6D73-4D44-B246-2902CA63C13A}" type="datetimeFigureOut">
              <a:rPr lang="en-US" smtClean="0"/>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BB9560F-6D73-4D44-B246-2902CA63C13A}" type="datetimeFigureOut">
              <a:rPr lang="en-US" smtClean="0"/>
              <a:t>6/28/2016</a:t>
            </a:fld>
            <a:endParaRPr lang="en-US"/>
          </a:p>
        </p:txBody>
      </p:sp>
      <p:sp>
        <p:nvSpPr>
          <p:cNvPr id="7" name="Slide Number Placeholder 6"/>
          <p:cNvSpPr>
            <a:spLocks noGrp="1"/>
          </p:cNvSpPr>
          <p:nvPr>
            <p:ph type="sldNum" sz="quarter" idx="12"/>
          </p:nvPr>
        </p:nvSpPr>
        <p:spPr/>
        <p:txBody>
          <a:bodyPr/>
          <a:lstStyle/>
          <a:p>
            <a:fld id="{110436F7-C0DB-476F-9171-EE91B02D906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B9560F-6D73-4D44-B246-2902CA63C13A}" type="datetimeFigureOut">
              <a:rPr lang="en-US" smtClean="0"/>
              <a:t>6/28/2016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10436F7-C0DB-476F-9171-EE91B02D906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8BB9560F-6D73-4D44-B246-2902CA63C13A}" type="datetimeFigureOut">
              <a:rPr lang="en-US" smtClean="0"/>
              <a:t>6/28/2016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10436F7-C0DB-476F-9171-EE91B02D90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016223"/>
          </a:xfrm>
        </p:spPr>
        <p:txBody>
          <a:bodyPr>
            <a:normAutofit/>
          </a:bodyPr>
          <a:lstStyle/>
          <a:p>
            <a:pPr algn="ctr"/>
            <a:r>
              <a:rPr lang="fa-IR" sz="8000" dirty="0" smtClean="0"/>
              <a:t>جود وسخاوت</a:t>
            </a:r>
            <a:endParaRPr lang="en-US" sz="8000" dirty="0"/>
          </a:p>
        </p:txBody>
      </p:sp>
      <p:sp>
        <p:nvSpPr>
          <p:cNvPr id="3" name="Subtitle 2"/>
          <p:cNvSpPr>
            <a:spLocks noGrp="1"/>
          </p:cNvSpPr>
          <p:nvPr>
            <p:ph type="subTitle" idx="1"/>
          </p:nvPr>
        </p:nvSpPr>
        <p:spPr>
          <a:xfrm>
            <a:off x="1371600" y="2780928"/>
            <a:ext cx="6400800" cy="2857872"/>
          </a:xfrm>
        </p:spPr>
        <p:txBody>
          <a:bodyPr>
            <a:noAutofit/>
          </a:bodyPr>
          <a:lstStyle/>
          <a:p>
            <a:pPr algn="ctr"/>
            <a:r>
              <a:rPr lang="fa-IR" sz="6600" dirty="0" smtClean="0">
                <a:solidFill>
                  <a:srgbClr val="00B050"/>
                </a:solidFill>
              </a:rPr>
              <a:t>بسم الله الرحمن الرحیم</a:t>
            </a:r>
            <a:endParaRPr lang="en-US" sz="6600" dirty="0">
              <a:solidFill>
                <a:srgbClr val="00B050"/>
              </a:solidFill>
            </a:endParaRPr>
          </a:p>
        </p:txBody>
      </p:sp>
    </p:spTree>
    <p:extLst>
      <p:ext uri="{BB962C8B-B14F-4D97-AF65-F5344CB8AC3E}">
        <p14:creationId xmlns:p14="http://schemas.microsoft.com/office/powerpoint/2010/main" val="469807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noAutofit/>
          </a:bodyPr>
          <a:lstStyle/>
          <a:p>
            <a:pPr algn="r"/>
            <a:r>
              <a:rPr lang="fa-IR" sz="3200" dirty="0" smtClean="0"/>
              <a:t>و در حدیث دیگری (همان)آمده:اسیری یهودی آوردند پیامبر اکرم (صل الله علیه وآله) به امیر المومنین علی (علیه السلام) فرمودند: گردنش را بزن.</a:t>
            </a:r>
          </a:p>
          <a:p>
            <a:pPr algn="r"/>
            <a:r>
              <a:rPr lang="fa-IR" sz="3200" dirty="0" smtClean="0"/>
              <a:t>جبرئیل نازل شد و عرض کرد:ای محمد پروردگارت به تو سلام می رساند و می گوید: او را نکش(و مجازات دیگری برای او در نظر بگیر)چرا که او در اهلش خُلق نیکوی سخاوت را دارد.</a:t>
            </a:r>
          </a:p>
          <a:p>
            <a:pPr algn="r"/>
            <a:r>
              <a:rPr lang="fa-IR" sz="3200" dirty="0" smtClean="0"/>
              <a:t>(یهودی که متوجه این دستور خداوند شد)او هم مسلمان شد.</a:t>
            </a:r>
          </a:p>
          <a:p>
            <a:pPr algn="r"/>
            <a:endParaRPr lang="en-US" sz="3200" dirty="0"/>
          </a:p>
        </p:txBody>
      </p:sp>
    </p:spTree>
    <p:extLst>
      <p:ext uri="{BB962C8B-B14F-4D97-AF65-F5344CB8AC3E}">
        <p14:creationId xmlns:p14="http://schemas.microsoft.com/office/powerpoint/2010/main" val="397779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a:bodyPr>
          <a:lstStyle/>
          <a:p>
            <a:pPr algn="r"/>
            <a:r>
              <a:rPr lang="fa-IR" dirty="0" smtClean="0"/>
              <a:t>و در حدیث عجیب دیگری آمده(همان)است:</a:t>
            </a:r>
          </a:p>
          <a:p>
            <a:pPr algn="r"/>
            <a:r>
              <a:rPr lang="fa-IR" dirty="0" smtClean="0"/>
              <a:t>خداوند وحی کرد به موسی که:سامری را نکش(و تخفیف بده) چون او سخاوتمند است.</a:t>
            </a:r>
          </a:p>
          <a:p>
            <a:pPr algn="r"/>
            <a:r>
              <a:rPr lang="fa-IR" dirty="0" smtClean="0"/>
              <a:t>ببرینش به بهشت</a:t>
            </a:r>
          </a:p>
          <a:p>
            <a:pPr algn="r"/>
            <a:r>
              <a:rPr lang="fa-IR" dirty="0" smtClean="0"/>
              <a:t>روز قیامت بنده ای را می آورند تا به پرونده او رسیدگی کنند، خطاب به خداوند عرضه می دارد: ای پروردگار بزرگ!مرا خلق کردی و هدایت نمودی و رزق بسیار به من دادی، من هم نسبت به خلقت آسان گرفتم و بخشندگی کردم بخاطر اینکه در این روز(قیامت) بر من آسان بگیری و به من رحم کنی.</a:t>
            </a:r>
          </a:p>
          <a:p>
            <a:pPr algn="r"/>
            <a:r>
              <a:rPr lang="fa-IR" dirty="0" smtClean="0"/>
              <a:t>سپس خداوند می فرماید: بنده من راست می گوید، ببرینش به بهشت</a:t>
            </a:r>
          </a:p>
          <a:p>
            <a:pPr algn="r"/>
            <a:endParaRPr lang="en-US" dirty="0"/>
          </a:p>
        </p:txBody>
      </p:sp>
    </p:spTree>
    <p:extLst>
      <p:ext uri="{BB962C8B-B14F-4D97-AF65-F5344CB8AC3E}">
        <p14:creationId xmlns:p14="http://schemas.microsoft.com/office/powerpoint/2010/main" val="3853724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a:bodyPr>
          <a:lstStyle/>
          <a:p>
            <a:pPr algn="r"/>
            <a:r>
              <a:rPr lang="fa-IR" dirty="0" smtClean="0"/>
              <a:t>نتیجه گیری تا اینجا:</a:t>
            </a:r>
          </a:p>
          <a:p>
            <a:pPr algn="r"/>
            <a:r>
              <a:rPr lang="fa-IR" dirty="0" smtClean="0"/>
              <a:t>1- سخاوت و بخشندگی علاوه بر اینکه از نشانه های کمال اخلاقی فرد است، موجب عزیز شدن در درگاه الهی می شود و باعث رضای خالق هستی می گردد.</a:t>
            </a:r>
          </a:p>
          <a:p>
            <a:pPr algn="r"/>
            <a:r>
              <a:rPr lang="fa-IR" dirty="0" smtClean="0"/>
              <a:t>2- مسلم است که این فضیلت اخلاقی هم مانند هر عمل نیک دیگر باید همراه اخلاص(بخاطر خدا انجام دادن)باشد و ماهی زیبای اخلاص این آب جاری را جلوه دهد.</a:t>
            </a:r>
          </a:p>
          <a:p>
            <a:pPr algn="r"/>
            <a:r>
              <a:rPr lang="fa-IR" dirty="0" smtClean="0"/>
              <a:t>3- چون سخاوت عملی اجتماعی است و مسلماً آثار اجتماعی بسیار خوبی خواهد داشت،این عمل ثمرات دنیوی هم دارد که مجموعه فوائد و ثمرات را کامل می کند</a:t>
            </a:r>
          </a:p>
          <a:p>
            <a:pPr algn="r"/>
            <a:endParaRPr lang="en-US" dirty="0"/>
          </a:p>
        </p:txBody>
      </p:sp>
    </p:spTree>
    <p:extLst>
      <p:ext uri="{BB962C8B-B14F-4D97-AF65-F5344CB8AC3E}">
        <p14:creationId xmlns:p14="http://schemas.microsoft.com/office/powerpoint/2010/main" val="230908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endParaRPr lang="en-US" dirty="0"/>
          </a:p>
        </p:txBody>
      </p:sp>
      <p:sp>
        <p:nvSpPr>
          <p:cNvPr id="3" name="Content Placeholder 2"/>
          <p:cNvSpPr>
            <a:spLocks noGrp="1"/>
          </p:cNvSpPr>
          <p:nvPr>
            <p:ph idx="1"/>
          </p:nvPr>
        </p:nvSpPr>
        <p:spPr>
          <a:xfrm>
            <a:off x="457200" y="908720"/>
            <a:ext cx="8229600" cy="5217443"/>
          </a:xfrm>
        </p:spPr>
        <p:txBody>
          <a:bodyPr/>
          <a:lstStyle/>
          <a:p>
            <a:pPr algn="r"/>
            <a:r>
              <a:rPr lang="fa-IR" dirty="0" smtClean="0"/>
              <a:t>امام صادق (ع) مي‌فرمايد:</a:t>
            </a:r>
          </a:p>
          <a:p>
            <a:pPr algn="ctr"/>
            <a:r>
              <a:rPr lang="fa-IR" sz="4800" dirty="0" smtClean="0">
                <a:solidFill>
                  <a:srgbClr val="FF0000"/>
                </a:solidFill>
              </a:rPr>
              <a:t>«السخّي الكريم الذي ينفق ماله في حقٍّ»</a:t>
            </a:r>
          </a:p>
          <a:p>
            <a:pPr algn="r"/>
            <a:r>
              <a:rPr lang="fa-IR" dirty="0" smtClean="0"/>
              <a:t>«سخاوتمند كريم كسي است كه مال خود را در امور حق و شايسته به مصرف برساند</a:t>
            </a:r>
          </a:p>
          <a:p>
            <a:pPr algn="r"/>
            <a:r>
              <a:rPr lang="fa-IR" dirty="0" smtClean="0"/>
              <a:t>علامه مجلسی، بحارالانوار، بیروت، دار صادر، ج 71، ص 353</a:t>
            </a:r>
          </a:p>
          <a:p>
            <a:pPr algn="r"/>
            <a:r>
              <a:rPr lang="fa-IR" dirty="0" smtClean="0"/>
              <a:t>البته باید مرز بين سخاوت و اسراف را شناخت و موارد آنها را تشخيص داد</a:t>
            </a:r>
          </a:p>
          <a:p>
            <a:pPr algn="r"/>
            <a:endParaRPr lang="en-US" dirty="0"/>
          </a:p>
        </p:txBody>
      </p:sp>
    </p:spTree>
    <p:extLst>
      <p:ext uri="{BB962C8B-B14F-4D97-AF65-F5344CB8AC3E}">
        <p14:creationId xmlns:p14="http://schemas.microsoft.com/office/powerpoint/2010/main" val="215868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4704"/>
            <a:ext cx="8229600" cy="5361459"/>
          </a:xfrm>
        </p:spPr>
        <p:txBody>
          <a:bodyPr>
            <a:noAutofit/>
          </a:bodyPr>
          <a:lstStyle/>
          <a:p>
            <a:pPr algn="ctr"/>
            <a:r>
              <a:rPr lang="fa-IR" sz="4400" dirty="0" smtClean="0"/>
              <a:t>امام حسن عسكري (ع) می­فرماید:</a:t>
            </a:r>
          </a:p>
          <a:p>
            <a:pPr algn="ctr"/>
            <a:r>
              <a:rPr lang="fa-IR" sz="4400" dirty="0" smtClean="0">
                <a:solidFill>
                  <a:srgbClr val="FF0000"/>
                </a:solidFill>
              </a:rPr>
              <a:t>«ان للسّخاء مقداراً فان زاد عليه فهو سرفٌ»</a:t>
            </a:r>
          </a:p>
          <a:p>
            <a:pPr algn="ctr"/>
            <a:r>
              <a:rPr lang="fa-IR" sz="4400" dirty="0" smtClean="0"/>
              <a:t>«همانا سخاوت داراي اندازه است اگر از آن اندازه گذشت اسراف خواهد بود.</a:t>
            </a:r>
          </a:p>
          <a:p>
            <a:pPr algn="ctr"/>
            <a:r>
              <a:rPr lang="fa-IR" sz="4400" dirty="0" smtClean="0"/>
              <a:t>همان ، ج 69، ص 407</a:t>
            </a:r>
            <a:endParaRPr lang="en-US" sz="4400" dirty="0"/>
          </a:p>
        </p:txBody>
      </p:sp>
    </p:spTree>
    <p:extLst>
      <p:ext uri="{BB962C8B-B14F-4D97-AF65-F5344CB8AC3E}">
        <p14:creationId xmlns:p14="http://schemas.microsoft.com/office/powerpoint/2010/main" val="193483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fontScale="92500"/>
          </a:bodyPr>
          <a:lstStyle/>
          <a:p>
            <a:pPr algn="r"/>
            <a:r>
              <a:rPr lang="fa-IR" dirty="0" smtClean="0"/>
              <a:t>پيامبر اكرم (ص) فرمود:</a:t>
            </a:r>
          </a:p>
          <a:p>
            <a:pPr algn="ctr"/>
            <a:r>
              <a:rPr lang="fa-IR" sz="6000" dirty="0" smtClean="0">
                <a:solidFill>
                  <a:srgbClr val="FF0000"/>
                </a:solidFill>
              </a:rPr>
              <a:t>«السخي قريب من الله، قريب من الناس، قريب من الجنه»</a:t>
            </a:r>
          </a:p>
          <a:p>
            <a:pPr algn="r"/>
            <a:r>
              <a:rPr lang="fa-IR" sz="6000" dirty="0" smtClean="0"/>
              <a:t> </a:t>
            </a:r>
            <a:r>
              <a:rPr lang="fa-IR" dirty="0" smtClean="0"/>
              <a:t>همان، ج 73، ص 308.</a:t>
            </a:r>
          </a:p>
          <a:p>
            <a:pPr marL="0" indent="0" algn="r">
              <a:buNone/>
            </a:pPr>
            <a:r>
              <a:rPr lang="fa-IR" dirty="0" smtClean="0"/>
              <a:t>«انسان سخاوتمند، به خدا و به مردم و به بهشت نزديك است»</a:t>
            </a:r>
          </a:p>
          <a:p>
            <a:pPr algn="r"/>
            <a:r>
              <a:rPr lang="fa-IR" dirty="0" smtClean="0"/>
              <a:t>از اين رو آن حضرت پس از مرگ حاتم طايي به پسر وي ‌فرمود:</a:t>
            </a:r>
          </a:p>
          <a:p>
            <a:pPr algn="r"/>
            <a:r>
              <a:rPr lang="fa-IR" dirty="0" smtClean="0"/>
              <a:t>        «از او به خاطر سخاوتمند بودنش عذاب سخت برداشته شد.»</a:t>
            </a:r>
          </a:p>
          <a:p>
            <a:pPr algn="r"/>
            <a:endParaRPr lang="en-US" dirty="0"/>
          </a:p>
        </p:txBody>
      </p:sp>
    </p:spTree>
    <p:extLst>
      <p:ext uri="{BB962C8B-B14F-4D97-AF65-F5344CB8AC3E}">
        <p14:creationId xmlns:p14="http://schemas.microsoft.com/office/powerpoint/2010/main" val="1973681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88640"/>
            <a:ext cx="8229600" cy="5937523"/>
          </a:xfrm>
        </p:spPr>
        <p:txBody>
          <a:bodyPr/>
          <a:lstStyle/>
          <a:p>
            <a:pPr algn="r"/>
            <a:r>
              <a:rPr lang="fa-IR" dirty="0" smtClean="0"/>
              <a:t>علي (ع) نیز فرمود:</a:t>
            </a:r>
          </a:p>
          <a:p>
            <a:pPr algn="ctr"/>
            <a:r>
              <a:rPr lang="fa-IR" sz="8000" dirty="0" smtClean="0">
                <a:solidFill>
                  <a:srgbClr val="FF0000"/>
                </a:solidFill>
              </a:rPr>
              <a:t>«السخاء يكسب المَحَبّة وَ يُزيِّن الاخلاق»</a:t>
            </a:r>
          </a:p>
          <a:p>
            <a:pPr algn="r"/>
            <a:r>
              <a:rPr lang="fa-IR" dirty="0" smtClean="0"/>
              <a:t>«سخاوت موجب جلب محبت افراد شده و اخلاق انسان‌ها </a:t>
            </a:r>
          </a:p>
          <a:p>
            <a:pPr marL="0" indent="0" algn="r">
              <a:buNone/>
            </a:pPr>
            <a:r>
              <a:rPr lang="fa-IR" dirty="0" smtClean="0"/>
              <a:t>را مي‌آرايد و زينت مي‌دهد»</a:t>
            </a:r>
          </a:p>
          <a:p>
            <a:pPr algn="r"/>
            <a:r>
              <a:rPr lang="fa-IR" sz="2000" dirty="0" smtClean="0"/>
              <a:t>محمدی ری شهری، محمد، ميزان الحكمه، تهران، دارالحدیث، ج 4، ص 220.</a:t>
            </a:r>
          </a:p>
          <a:p>
            <a:pPr algn="r"/>
            <a:endParaRPr lang="en-US" sz="2000" dirty="0"/>
          </a:p>
        </p:txBody>
      </p:sp>
    </p:spTree>
    <p:extLst>
      <p:ext uri="{BB962C8B-B14F-4D97-AF65-F5344CB8AC3E}">
        <p14:creationId xmlns:p14="http://schemas.microsoft.com/office/powerpoint/2010/main" val="1571351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31837"/>
            <a:ext cx="8229600" cy="5433467"/>
          </a:xfrm>
        </p:spPr>
        <p:txBody>
          <a:bodyPr>
            <a:normAutofit fontScale="92500" lnSpcReduction="10000"/>
          </a:bodyPr>
          <a:lstStyle/>
          <a:p>
            <a:pPr algn="ctr"/>
            <a:r>
              <a:rPr lang="fa-IR" dirty="0" smtClean="0"/>
              <a:t>روش امامان در سخاوت</a:t>
            </a:r>
          </a:p>
          <a:p>
            <a:pPr algn="ctr"/>
            <a:r>
              <a:rPr lang="fa-IR" dirty="0" smtClean="0"/>
              <a:t>آورده­اند فقيري به محضر امام صادق (ع) مشرف شد، آن حضرت چهارصد درهم به او عطا نمود، لحظاتي بعد امام كسي را به دنبالش فرستاد تا او را برگرداند. چون مرد برگشت، امام انگشتري به او داد و فرمود: اين نگين ده هزار درهم ارزش دارد، هنگامي كه نيازمند شدي آن را به همين قيمت بفروش، او عرض كرد چرا اين را با مبلغ اول يك جا به من ندادي و دوباره مرا احضار نمودي؟</a:t>
            </a:r>
          </a:p>
          <a:p>
            <a:pPr algn="ctr"/>
            <a:r>
              <a:rPr lang="fa-IR" dirty="0" smtClean="0"/>
              <a:t>امام صادق فرمود:  پيغمبر اكرم (ص) فرموده است:</a:t>
            </a:r>
          </a:p>
          <a:p>
            <a:pPr algn="ctr"/>
            <a:r>
              <a:rPr lang="fa-IR" sz="6500" dirty="0" smtClean="0"/>
              <a:t> </a:t>
            </a:r>
            <a:r>
              <a:rPr lang="fa-IR" sz="6500" dirty="0" smtClean="0">
                <a:solidFill>
                  <a:srgbClr val="FF0000"/>
                </a:solidFill>
              </a:rPr>
              <a:t>«خيرالصدقة ما ابقت غنيً»</a:t>
            </a:r>
          </a:p>
          <a:p>
            <a:pPr algn="ctr"/>
            <a:r>
              <a:rPr lang="fa-IR" dirty="0" smtClean="0"/>
              <a:t>«بهترين صدقه آن است كه موجب بي‌نيازي انسان نيازمند گردد»</a:t>
            </a:r>
          </a:p>
          <a:p>
            <a:pPr algn="ctr"/>
            <a:r>
              <a:rPr lang="fa-IR" dirty="0" smtClean="0"/>
              <a:t>مجلسی، پیشین، ج 47، ص 61</a:t>
            </a:r>
          </a:p>
          <a:p>
            <a:pPr algn="ctr"/>
            <a:endParaRPr lang="en-US" dirty="0"/>
          </a:p>
        </p:txBody>
      </p:sp>
    </p:spTree>
    <p:extLst>
      <p:ext uri="{BB962C8B-B14F-4D97-AF65-F5344CB8AC3E}">
        <p14:creationId xmlns:p14="http://schemas.microsoft.com/office/powerpoint/2010/main" val="149272319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31837"/>
            <a:ext cx="8229600" cy="5433467"/>
          </a:xfrm>
        </p:spPr>
        <p:txBody>
          <a:bodyPr>
            <a:normAutofit lnSpcReduction="10000"/>
          </a:bodyPr>
          <a:lstStyle/>
          <a:p>
            <a:pPr algn="r"/>
            <a:r>
              <a:rPr lang="fa-IR" dirty="0" smtClean="0"/>
              <a:t>نقل كرده‌‌اند منصور دوانيقي، از خلفاي عباسي، حضرت موسي بن جعفر (ع) را ناگزير كرد كه در روز عيد نوروز در مجلسي بنشيند و هداياي مردم را كه براي خليفه مي‌آورند بپذيرد، امام هم در آن مجلس نشست مردم هديه بسياري آوردند، در ساعت آخر روز پيرمرد مخلصي به محضر امام آمد و تبريك گفت و عرض كردم: دستم از زمان دنيا تهي است، و نتوانستم هديه‌اي براي شما بياورم، در عوض سه بيت شعي كه جدّم در مرثيه جدّ شما امام حسين (ع) سروده، مي‌خوانم و به شما هديه مي‌كنم و سپس اشعارش را خواند.</a:t>
            </a:r>
          </a:p>
          <a:p>
            <a:pPr algn="r"/>
            <a:r>
              <a:rPr lang="fa-IR" dirty="0" smtClean="0"/>
              <a:t>امام كاظم (ع) به او فرمود: هديه‌ات را پذيرفتم، در اينجا بنشين خداوند به تو بركت دهد. آن گاه امام به خدمتگزار فرمود: نزد خليفه برو، بپرس با هدايا چه كنم چون خدمتگزار بازگشت گفت: منصور مي‌گويد: اختيار آنها با خودت باشد. امام نيز همه آنها را به آن پيرمرد بخشيد. </a:t>
            </a:r>
          </a:p>
          <a:p>
            <a:pPr algn="r"/>
            <a:r>
              <a:rPr lang="fa-IR" dirty="0" smtClean="0"/>
              <a:t>ابن شهر آشوب، مناقب آل ابي طالب، ج 4، ص 319.</a:t>
            </a:r>
          </a:p>
          <a:p>
            <a:pPr algn="r"/>
            <a:endParaRPr lang="fa-IR" dirty="0" smtClean="0"/>
          </a:p>
          <a:p>
            <a:pPr algn="r"/>
            <a:endParaRPr lang="en-US" dirty="0"/>
          </a:p>
        </p:txBody>
      </p:sp>
    </p:spTree>
    <p:extLst>
      <p:ext uri="{BB962C8B-B14F-4D97-AF65-F5344CB8AC3E}">
        <p14:creationId xmlns:p14="http://schemas.microsoft.com/office/powerpoint/2010/main" val="88309636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4704"/>
            <a:ext cx="8229600" cy="5361459"/>
          </a:xfrm>
        </p:spPr>
        <p:txBody>
          <a:bodyPr>
            <a:normAutofit/>
          </a:bodyPr>
          <a:lstStyle/>
          <a:p>
            <a:pPr algn="r"/>
            <a:r>
              <a:rPr lang="fa-IR" sz="2800" dirty="0" smtClean="0"/>
              <a:t>از سوي ديگر رعايت حد سخاوت نيز در سيرۀ آن بزرگواران مورد غفلت نبوده است چنان كه روزي فقيري از امام صادق (ع) تقاضاي كمك كرد، امام نيز به او مال فراواني عطاكرد، پس از وي دو فقير ديگر آمده، امام به هر كدام آنها به همان ميزان كمك نمودند امام چون فرد چهارمي آمد امام چيزي به او نداد و فرمود: خداوند به شما وسعت دهد، سپس اضافه نمودند: اگر كسي سي يا چهل هزار درهم داشته باشد و همه را در راه خير مصرف نمايد و چيزي براي خود باقي نگذارد جزء كساني است كه دعايشان به اجابت نمي‌رسد.    </a:t>
            </a:r>
          </a:p>
          <a:p>
            <a:pPr algn="r"/>
            <a:r>
              <a:rPr lang="fa-IR" sz="2800" dirty="0" smtClean="0"/>
              <a:t>شیخ حر عاملی، وسائل الشیعه، ج 6، ص 293.</a:t>
            </a:r>
            <a:endParaRPr lang="en-US" sz="2800" dirty="0"/>
          </a:p>
        </p:txBody>
      </p:sp>
    </p:spTree>
    <p:extLst>
      <p:ext uri="{BB962C8B-B14F-4D97-AF65-F5344CB8AC3E}">
        <p14:creationId xmlns:p14="http://schemas.microsoft.com/office/powerpoint/2010/main" val="7608886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pPr algn="ctr"/>
            <a:r>
              <a:rPr lang="fa-IR" dirty="0" smtClean="0"/>
              <a:t>معنای جود </a:t>
            </a:r>
            <a:endParaRPr lang="en-US" dirty="0"/>
          </a:p>
        </p:txBody>
      </p:sp>
      <p:sp>
        <p:nvSpPr>
          <p:cNvPr id="3" name="Content Placeholder 2"/>
          <p:cNvSpPr>
            <a:spLocks noGrp="1"/>
          </p:cNvSpPr>
          <p:nvPr>
            <p:ph idx="1"/>
          </p:nvPr>
        </p:nvSpPr>
        <p:spPr>
          <a:xfrm>
            <a:off x="1043492" y="1484784"/>
            <a:ext cx="6777317" cy="4347845"/>
          </a:xfrm>
        </p:spPr>
        <p:txBody>
          <a:bodyPr>
            <a:noAutofit/>
          </a:bodyPr>
          <a:lstStyle/>
          <a:p>
            <a:pPr algn="ctr"/>
            <a:r>
              <a:rPr lang="fa-IR" sz="4400" dirty="0" smtClean="0"/>
              <a:t>جود به معنای بخشش و مقابل بخل می‌باشد. از واژه جود به بخشش،بخشندگی، سخاوت، سخاء و سماحت نیز تعبیر آورده می شود</a:t>
            </a:r>
          </a:p>
          <a:p>
            <a:pPr marL="0" indent="0" algn="ctr">
              <a:buNone/>
            </a:pPr>
            <a:r>
              <a:rPr lang="fa-IR" sz="4400" dirty="0" smtClean="0"/>
              <a:t>	</a:t>
            </a:r>
          </a:p>
          <a:p>
            <a:pPr marL="0" indent="0" algn="ctr">
              <a:buNone/>
            </a:pPr>
            <a:endParaRPr lang="fa-IR" sz="4400" dirty="0"/>
          </a:p>
          <a:p>
            <a:pPr marL="0" indent="0" algn="ctr">
              <a:buNone/>
            </a:pPr>
            <a:endParaRPr lang="en-US" sz="4400" dirty="0"/>
          </a:p>
        </p:txBody>
      </p:sp>
    </p:spTree>
    <p:extLst>
      <p:ext uri="{BB962C8B-B14F-4D97-AF65-F5344CB8AC3E}">
        <p14:creationId xmlns:p14="http://schemas.microsoft.com/office/powerpoint/2010/main" val="117740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normAutofit fontScale="92500" lnSpcReduction="20000"/>
          </a:bodyPr>
          <a:lstStyle/>
          <a:p>
            <a:pPr algn="ctr"/>
            <a:r>
              <a:rPr lang="fa-IR" sz="6600" dirty="0"/>
              <a:t>در حديثى از پيغمبر اكرم صلى الله عليه و اله آمده است</a:t>
            </a:r>
            <a:r>
              <a:rPr lang="fa-IR" sz="6600" dirty="0" smtClean="0">
                <a:solidFill>
                  <a:srgbClr val="FF0000"/>
                </a:solidFill>
              </a:rPr>
              <a:t>:</a:t>
            </a:r>
          </a:p>
          <a:p>
            <a:pPr algn="ctr"/>
            <a:r>
              <a:rPr lang="fa-IR" sz="6600" dirty="0" smtClean="0">
                <a:solidFill>
                  <a:srgbClr val="FF0000"/>
                </a:solidFill>
              </a:rPr>
              <a:t>«</a:t>
            </a:r>
            <a:r>
              <a:rPr lang="fa-IR" sz="6600" dirty="0">
                <a:solidFill>
                  <a:srgbClr val="FF0000"/>
                </a:solidFill>
              </a:rPr>
              <a:t>السخاء خلق الله </a:t>
            </a:r>
            <a:r>
              <a:rPr lang="fa-IR" sz="6600" dirty="0" smtClean="0">
                <a:solidFill>
                  <a:srgbClr val="FF0000"/>
                </a:solidFill>
              </a:rPr>
              <a:t>الاعظم</a:t>
            </a:r>
            <a:r>
              <a:rPr lang="fa-IR" sz="6600" dirty="0">
                <a:solidFill>
                  <a:srgbClr val="FF0000"/>
                </a:solidFill>
              </a:rPr>
              <a:t>، سخاوت،اخلاق بزرگ الهى </a:t>
            </a:r>
            <a:r>
              <a:rPr lang="fa-IR" sz="6600" dirty="0" smtClean="0">
                <a:solidFill>
                  <a:srgbClr val="FF0000"/>
                </a:solidFill>
              </a:rPr>
              <a:t>است</a:t>
            </a:r>
          </a:p>
          <a:p>
            <a:pPr algn="ctr"/>
            <a:r>
              <a:rPr lang="fa-IR" dirty="0" smtClean="0"/>
              <a:t> </a:t>
            </a:r>
            <a:r>
              <a:rPr lang="fa-IR" dirty="0"/>
              <a:t>كنز العمال،ج‏6،ص‏337،حديث‏</a:t>
            </a:r>
            <a:r>
              <a:rPr lang="fa-IR" dirty="0" smtClean="0"/>
              <a:t>15926</a:t>
            </a:r>
            <a:endParaRPr lang="en-US" dirty="0"/>
          </a:p>
        </p:txBody>
      </p:sp>
    </p:spTree>
    <p:extLst>
      <p:ext uri="{BB962C8B-B14F-4D97-AF65-F5344CB8AC3E}">
        <p14:creationId xmlns:p14="http://schemas.microsoft.com/office/powerpoint/2010/main" val="22386133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433467"/>
          </a:xfrm>
        </p:spPr>
        <p:txBody>
          <a:bodyPr>
            <a:normAutofit fontScale="92500" lnSpcReduction="10000"/>
          </a:bodyPr>
          <a:lstStyle/>
          <a:p>
            <a:pPr algn="ctr"/>
            <a:r>
              <a:rPr lang="fa-IR" dirty="0">
                <a:solidFill>
                  <a:srgbClr val="FF0000"/>
                </a:solidFill>
              </a:rPr>
              <a:t>امام صادق عليه السلام مى‏فرمايند:«</a:t>
            </a:r>
            <a:r>
              <a:rPr lang="fa-IR" sz="4000" dirty="0">
                <a:solidFill>
                  <a:srgbClr val="FF0000"/>
                </a:solidFill>
              </a:rPr>
              <a:t>السخاء من اخلاق الانبياء و هو عماد الايمان ولا تكون المؤمن الا سخيا و لا يكون سخيا الا ذو يقين و همه عالية لان السخاء شعاع‏نور اليقين،و من عرف ما قصد هان عليه ما </a:t>
            </a:r>
            <a:r>
              <a:rPr lang="fa-IR" sz="4000" dirty="0" smtClean="0">
                <a:solidFill>
                  <a:srgbClr val="FF0000"/>
                </a:solidFill>
              </a:rPr>
              <a:t>بذل</a:t>
            </a:r>
          </a:p>
          <a:p>
            <a:pPr algn="ctr"/>
            <a:r>
              <a:rPr lang="fa-IR" sz="4000" dirty="0" smtClean="0"/>
              <a:t>،</a:t>
            </a:r>
            <a:r>
              <a:rPr lang="fa-IR" sz="2600" dirty="0"/>
              <a:t>سخاوت از اخلاق انبياء است </a:t>
            </a:r>
            <a:r>
              <a:rPr lang="fa-IR" dirty="0"/>
              <a:t>و ستون‏ايمان است و هيچ فرد با ايمانى وجود ندارد،مگر اين كه با سخاوت است و هيچ سخاوتمندى‏وجود ندارد،مگر اين كه داراى يقين و همت عاليه است،زيرا سخاوت،شعاع نور يقين است وآن كس كه بداند چه چيزى را قصد كرده،آنچه را كه بذل نموده در نظر او كم اهميت است‏</a:t>
            </a:r>
            <a:r>
              <a:rPr lang="fa-IR" dirty="0" smtClean="0"/>
              <a:t>»</a:t>
            </a:r>
          </a:p>
          <a:p>
            <a:pPr algn="ctr"/>
            <a:r>
              <a:rPr lang="fa-IR" dirty="0" smtClean="0"/>
              <a:t> </a:t>
            </a:r>
            <a:r>
              <a:rPr lang="fa-IR" sz="1800" dirty="0"/>
              <a:t>بحار الانوار،ج 68،ص 355،حديث‏17. </a:t>
            </a:r>
            <a:endParaRPr lang="en-US" sz="1800" dirty="0"/>
          </a:p>
        </p:txBody>
      </p:sp>
    </p:spTree>
    <p:extLst>
      <p:ext uri="{BB962C8B-B14F-4D97-AF65-F5344CB8AC3E}">
        <p14:creationId xmlns:p14="http://schemas.microsoft.com/office/powerpoint/2010/main" val="2949559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5865515"/>
          </a:xfrm>
        </p:spPr>
        <p:txBody>
          <a:bodyPr/>
          <a:lstStyle/>
          <a:p>
            <a:pPr algn="ctr"/>
            <a:endParaRPr lang="fa-IR" dirty="0"/>
          </a:p>
          <a:p>
            <a:pPr algn="ctr"/>
            <a:r>
              <a:rPr lang="fa-IR" dirty="0" smtClean="0"/>
              <a:t>در </a:t>
            </a:r>
            <a:r>
              <a:rPr lang="fa-IR" dirty="0"/>
              <a:t>حديث ديگرى از امير مؤمنان عليه السلام آمده است</a:t>
            </a:r>
            <a:r>
              <a:rPr lang="fa-IR" sz="5400" dirty="0" smtClean="0"/>
              <a:t>:</a:t>
            </a:r>
          </a:p>
          <a:p>
            <a:pPr algn="ctr"/>
            <a:r>
              <a:rPr lang="fa-IR" sz="5400" dirty="0" smtClean="0">
                <a:solidFill>
                  <a:srgbClr val="FF0000"/>
                </a:solidFill>
              </a:rPr>
              <a:t>«</a:t>
            </a:r>
            <a:r>
              <a:rPr lang="fa-IR" sz="5400" dirty="0">
                <a:solidFill>
                  <a:srgbClr val="FF0000"/>
                </a:solidFill>
              </a:rPr>
              <a:t>تحل بالسخاء و الورع فهماحلية الايمان و اشرف خلالك</a:t>
            </a:r>
            <a:r>
              <a:rPr lang="fa-IR" sz="5400" dirty="0" smtClean="0"/>
              <a:t>،</a:t>
            </a:r>
          </a:p>
          <a:p>
            <a:pPr algn="ctr"/>
            <a:r>
              <a:rPr lang="fa-IR" dirty="0" smtClean="0"/>
              <a:t>به </a:t>
            </a:r>
            <a:r>
              <a:rPr lang="fa-IR" dirty="0"/>
              <a:t>سخاوت و ورع،خود را بياراى كه اين دو آرايش ايمان و برترين صفات توست.» </a:t>
            </a:r>
          </a:p>
          <a:p>
            <a:pPr algn="ctr"/>
            <a:r>
              <a:rPr lang="fa-IR" dirty="0"/>
              <a:t>غرر الحكم،حديث 4511.</a:t>
            </a:r>
            <a:endParaRPr lang="en-US" dirty="0"/>
          </a:p>
        </p:txBody>
      </p:sp>
    </p:spTree>
    <p:extLst>
      <p:ext uri="{BB962C8B-B14F-4D97-AF65-F5344CB8AC3E}">
        <p14:creationId xmlns:p14="http://schemas.microsoft.com/office/powerpoint/2010/main" val="271694876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fontScale="92500"/>
          </a:bodyPr>
          <a:lstStyle/>
          <a:p>
            <a:pPr marL="0" indent="0" algn="ctr">
              <a:buNone/>
            </a:pPr>
            <a:r>
              <a:rPr lang="fa-IR" sz="4800" dirty="0" smtClean="0"/>
              <a:t>در </a:t>
            </a:r>
            <a:r>
              <a:rPr lang="fa-IR" sz="4800" dirty="0"/>
              <a:t>حديث ديگرى از همان امام بزرگوار آمده است</a:t>
            </a:r>
            <a:r>
              <a:rPr lang="fa-IR" sz="4800" dirty="0" smtClean="0"/>
              <a:t>:</a:t>
            </a:r>
          </a:p>
          <a:p>
            <a:pPr algn="ctr"/>
            <a:r>
              <a:rPr lang="fa-IR" sz="4800" dirty="0" smtClean="0">
                <a:solidFill>
                  <a:srgbClr val="FF0000"/>
                </a:solidFill>
              </a:rPr>
              <a:t>«</a:t>
            </a:r>
            <a:r>
              <a:rPr lang="fa-IR" sz="4800" dirty="0">
                <a:solidFill>
                  <a:srgbClr val="FF0000"/>
                </a:solidFill>
              </a:rPr>
              <a:t>السخاء ثمرة العقل والقناعة برهان النبل</a:t>
            </a:r>
            <a:r>
              <a:rPr lang="fa-IR" sz="4800" dirty="0" smtClean="0">
                <a:solidFill>
                  <a:srgbClr val="FF0000"/>
                </a:solidFill>
              </a:rPr>
              <a:t>،</a:t>
            </a:r>
          </a:p>
          <a:p>
            <a:pPr algn="ctr"/>
            <a:r>
              <a:rPr lang="fa-IR" sz="4800" dirty="0" smtClean="0"/>
              <a:t>سخاوت </a:t>
            </a:r>
            <a:r>
              <a:rPr lang="fa-IR" sz="4800" dirty="0"/>
              <a:t>ميوه درخت عقل و خرد و قناعت دليل بر نجابت است‏» </a:t>
            </a:r>
          </a:p>
          <a:p>
            <a:pPr algn="ctr"/>
            <a:r>
              <a:rPr lang="fa-IR" sz="1900" dirty="0"/>
              <a:t>غرر الحكم،حديث 2145</a:t>
            </a:r>
            <a:r>
              <a:rPr lang="fa-IR" sz="4800" dirty="0"/>
              <a:t>.</a:t>
            </a:r>
            <a:endParaRPr lang="en-US" sz="4800" dirty="0"/>
          </a:p>
        </p:txBody>
      </p:sp>
    </p:spTree>
    <p:extLst>
      <p:ext uri="{BB962C8B-B14F-4D97-AF65-F5344CB8AC3E}">
        <p14:creationId xmlns:p14="http://schemas.microsoft.com/office/powerpoint/2010/main" val="4040446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lstStyle/>
          <a:p>
            <a:pPr algn="ctr"/>
            <a:r>
              <a:rPr lang="fa-IR" dirty="0"/>
              <a:t>در تعبير ديگرى از آن حضرت عليه السلام در مورد اهميت‏«سخاوت‏»به نكته لطيف‏ديگرى اشاره مى‏</a:t>
            </a:r>
            <a:r>
              <a:rPr lang="fa-IR" dirty="0" smtClean="0"/>
              <a:t>فرمايند</a:t>
            </a:r>
          </a:p>
          <a:p>
            <a:pPr algn="ctr"/>
            <a:r>
              <a:rPr lang="fa-IR" sz="6000" dirty="0" smtClean="0">
                <a:solidFill>
                  <a:srgbClr val="FF0000"/>
                </a:solidFill>
              </a:rPr>
              <a:t>:«</a:t>
            </a:r>
            <a:r>
              <a:rPr lang="fa-IR" sz="6000" dirty="0">
                <a:solidFill>
                  <a:srgbClr val="FF0000"/>
                </a:solidFill>
              </a:rPr>
              <a:t>غطوا معايبكم بالسخاء فانه ستر العيوب</a:t>
            </a:r>
            <a:r>
              <a:rPr lang="fa-IR" sz="6000" dirty="0" smtClean="0">
                <a:solidFill>
                  <a:srgbClr val="FF0000"/>
                </a:solidFill>
              </a:rPr>
              <a:t>،</a:t>
            </a:r>
          </a:p>
          <a:p>
            <a:pPr algn="ctr"/>
            <a:r>
              <a:rPr lang="fa-IR" dirty="0" smtClean="0"/>
              <a:t>عيوب </a:t>
            </a:r>
            <a:r>
              <a:rPr lang="fa-IR" dirty="0"/>
              <a:t>خويش را باسخاوت بپوشانيد،زيرا سخاوت پوشاننده عيبهاست‏</a:t>
            </a:r>
            <a:r>
              <a:rPr lang="fa-IR" dirty="0" smtClean="0"/>
              <a:t>»</a:t>
            </a:r>
          </a:p>
          <a:p>
            <a:pPr algn="ctr"/>
            <a:r>
              <a:rPr lang="fa-IR" dirty="0"/>
              <a:t> غرر الحكم،حديث 6440.</a:t>
            </a:r>
            <a:endParaRPr lang="en-US" dirty="0"/>
          </a:p>
        </p:txBody>
      </p:sp>
    </p:spTree>
    <p:extLst>
      <p:ext uri="{BB962C8B-B14F-4D97-AF65-F5344CB8AC3E}">
        <p14:creationId xmlns:p14="http://schemas.microsoft.com/office/powerpoint/2010/main" val="733631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6712"/>
            <a:ext cx="8229600" cy="5289451"/>
          </a:xfrm>
        </p:spPr>
        <p:txBody>
          <a:bodyPr/>
          <a:lstStyle/>
          <a:p>
            <a:pPr algn="ctr"/>
            <a:r>
              <a:rPr lang="fa-IR" dirty="0"/>
              <a:t>باز در تعبيرى ديگر از همان امام همام عليه السلام آمده است</a:t>
            </a:r>
            <a:r>
              <a:rPr lang="fa-IR" dirty="0" smtClean="0"/>
              <a:t>:</a:t>
            </a:r>
          </a:p>
          <a:p>
            <a:pPr algn="ctr"/>
            <a:r>
              <a:rPr lang="fa-IR" sz="6600" dirty="0" smtClean="0">
                <a:solidFill>
                  <a:srgbClr val="FF0000"/>
                </a:solidFill>
              </a:rPr>
              <a:t>«</a:t>
            </a:r>
            <a:r>
              <a:rPr lang="fa-IR" sz="6600" dirty="0">
                <a:solidFill>
                  <a:srgbClr val="FF0000"/>
                </a:solidFill>
              </a:rPr>
              <a:t>السخاء يمحص الذنوب‏و يجلب محبة القلوب</a:t>
            </a:r>
            <a:r>
              <a:rPr lang="fa-IR" sz="6600" dirty="0" smtClean="0">
                <a:solidFill>
                  <a:srgbClr val="FF0000"/>
                </a:solidFill>
              </a:rPr>
              <a:t>،</a:t>
            </a:r>
          </a:p>
          <a:p>
            <a:pPr algn="ctr"/>
            <a:r>
              <a:rPr lang="fa-IR" dirty="0" smtClean="0"/>
              <a:t>سخاوت،گناهان </a:t>
            </a:r>
            <a:r>
              <a:rPr lang="fa-IR" dirty="0"/>
              <a:t>را پاك مى‏كند و دل‏ها را سوى سخاوت كننده فرامى‏خواند</a:t>
            </a:r>
            <a:r>
              <a:rPr lang="fa-IR" dirty="0" smtClean="0"/>
              <a:t>.»</a:t>
            </a:r>
          </a:p>
          <a:p>
            <a:pPr algn="ctr"/>
            <a:r>
              <a:rPr lang="fa-IR" dirty="0"/>
              <a:t>غرر الحكم،حديث 1738. </a:t>
            </a:r>
            <a:endParaRPr lang="en-US" dirty="0"/>
          </a:p>
        </p:txBody>
      </p:sp>
    </p:spTree>
    <p:extLst>
      <p:ext uri="{BB962C8B-B14F-4D97-AF65-F5344CB8AC3E}">
        <p14:creationId xmlns:p14="http://schemas.microsoft.com/office/powerpoint/2010/main" val="23271002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lstStyle/>
          <a:p>
            <a:pPr algn="ctr"/>
            <a:r>
              <a:rPr lang="fa-IR" dirty="0"/>
              <a:t>مولى الموحدين على عليه السلام درباره تاثير عميق محبت در جلب قلبها مى‏فرمايند: </a:t>
            </a:r>
            <a:endParaRPr lang="fa-IR" dirty="0" smtClean="0"/>
          </a:p>
          <a:p>
            <a:pPr algn="ctr"/>
            <a:r>
              <a:rPr lang="fa-IR" sz="6000" dirty="0" smtClean="0">
                <a:solidFill>
                  <a:srgbClr val="FF0000"/>
                </a:solidFill>
              </a:rPr>
              <a:t>«</a:t>
            </a:r>
            <a:r>
              <a:rPr lang="fa-IR" sz="6000" dirty="0">
                <a:solidFill>
                  <a:srgbClr val="FF0000"/>
                </a:solidFill>
              </a:rPr>
              <a:t>مااستجلبت المحبة بمثل السخاء و الرفق و حسن </a:t>
            </a:r>
            <a:r>
              <a:rPr lang="fa-IR" sz="6000" dirty="0" smtClean="0">
                <a:solidFill>
                  <a:srgbClr val="FF0000"/>
                </a:solidFill>
              </a:rPr>
              <a:t>الخلق</a:t>
            </a:r>
          </a:p>
          <a:p>
            <a:pPr algn="ctr"/>
            <a:r>
              <a:rPr lang="fa-IR" dirty="0" smtClean="0"/>
              <a:t>،</a:t>
            </a:r>
            <a:r>
              <a:rPr lang="fa-IR" dirty="0"/>
              <a:t>هيچ چيزى مانند سخاوت و مداراكردن و حسن خلق،جلب </a:t>
            </a:r>
            <a:endParaRPr lang="fa-IR" dirty="0" smtClean="0"/>
          </a:p>
          <a:p>
            <a:pPr algn="ctr"/>
            <a:r>
              <a:rPr lang="fa-IR" dirty="0" smtClean="0"/>
              <a:t>محبت </a:t>
            </a:r>
            <a:r>
              <a:rPr lang="fa-IR" dirty="0"/>
              <a:t>نمى‏كند. </a:t>
            </a:r>
            <a:endParaRPr lang="fa-IR" dirty="0" smtClean="0"/>
          </a:p>
          <a:p>
            <a:pPr algn="ctr"/>
            <a:r>
              <a:rPr lang="fa-IR" dirty="0"/>
              <a:t>غرر الحكم،حديث 9561</a:t>
            </a:r>
            <a:endParaRPr lang="en-US" dirty="0"/>
          </a:p>
        </p:txBody>
      </p:sp>
    </p:spTree>
    <p:extLst>
      <p:ext uri="{BB962C8B-B14F-4D97-AF65-F5344CB8AC3E}">
        <p14:creationId xmlns:p14="http://schemas.microsoft.com/office/powerpoint/2010/main" val="2424396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4704"/>
            <a:ext cx="8229600" cy="5361459"/>
          </a:xfrm>
        </p:spPr>
        <p:txBody>
          <a:bodyPr/>
          <a:lstStyle/>
          <a:p>
            <a:pPr algn="ctr"/>
            <a:r>
              <a:rPr lang="fa-IR" dirty="0"/>
              <a:t>رسول خدا صلى الله عليه و اله در اين باره مى‏فرمايند</a:t>
            </a:r>
            <a:r>
              <a:rPr lang="fa-IR" dirty="0" smtClean="0"/>
              <a:t>:</a:t>
            </a:r>
          </a:p>
          <a:p>
            <a:pPr algn="ctr"/>
            <a:r>
              <a:rPr lang="fa-IR" sz="6000" dirty="0" smtClean="0">
                <a:solidFill>
                  <a:srgbClr val="FF0000"/>
                </a:solidFill>
              </a:rPr>
              <a:t>«</a:t>
            </a:r>
            <a:r>
              <a:rPr lang="fa-IR" sz="6000" dirty="0">
                <a:solidFill>
                  <a:srgbClr val="FF0000"/>
                </a:solidFill>
              </a:rPr>
              <a:t>السخى قريب من الله قريب من الناس‏قريب من </a:t>
            </a:r>
            <a:r>
              <a:rPr lang="fa-IR" sz="6000" dirty="0" smtClean="0">
                <a:solidFill>
                  <a:srgbClr val="FF0000"/>
                </a:solidFill>
              </a:rPr>
              <a:t>الجنة</a:t>
            </a:r>
          </a:p>
          <a:p>
            <a:pPr algn="ctr"/>
            <a:r>
              <a:rPr lang="fa-IR" dirty="0" smtClean="0"/>
              <a:t>،</a:t>
            </a:r>
            <a:r>
              <a:rPr lang="fa-IR" dirty="0"/>
              <a:t>سخاوتمند نزديك به خدا،نزديك به مردم و نزديك به بهشت </a:t>
            </a:r>
            <a:endParaRPr lang="fa-IR" dirty="0" smtClean="0"/>
          </a:p>
          <a:p>
            <a:pPr marL="0" indent="0" algn="ctr">
              <a:buNone/>
            </a:pPr>
            <a:r>
              <a:rPr lang="fa-IR" dirty="0" smtClean="0"/>
              <a:t>است.»</a:t>
            </a:r>
          </a:p>
          <a:p>
            <a:pPr marL="0" indent="0" algn="ctr">
              <a:buNone/>
            </a:pPr>
            <a:r>
              <a:rPr lang="fa-IR" dirty="0"/>
              <a:t>بحار الانوار،ج 70،ص 308. </a:t>
            </a:r>
            <a:endParaRPr lang="en-US" dirty="0"/>
          </a:p>
        </p:txBody>
      </p:sp>
    </p:spTree>
    <p:extLst>
      <p:ext uri="{BB962C8B-B14F-4D97-AF65-F5344CB8AC3E}">
        <p14:creationId xmlns:p14="http://schemas.microsoft.com/office/powerpoint/2010/main" val="356431194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lnSpcReduction="10000"/>
          </a:bodyPr>
          <a:lstStyle/>
          <a:p>
            <a:pPr algn="ctr"/>
            <a:r>
              <a:rPr lang="fa-IR" dirty="0"/>
              <a:t>در حديث ديگرى از امام صادق عليه السلام آمده است</a:t>
            </a:r>
            <a:r>
              <a:rPr lang="fa-IR" dirty="0" smtClean="0"/>
              <a:t>:</a:t>
            </a:r>
          </a:p>
          <a:p>
            <a:pPr algn="ctr"/>
            <a:r>
              <a:rPr lang="fa-IR" sz="6000" dirty="0" smtClean="0">
                <a:solidFill>
                  <a:srgbClr val="FF0000"/>
                </a:solidFill>
              </a:rPr>
              <a:t>«</a:t>
            </a:r>
            <a:r>
              <a:rPr lang="fa-IR" sz="6000" dirty="0">
                <a:solidFill>
                  <a:srgbClr val="FF0000"/>
                </a:solidFill>
              </a:rPr>
              <a:t>شاب سخى مرهق فى الذنوب‏احب الى الله عز و جل من شيخ عابد </a:t>
            </a:r>
            <a:r>
              <a:rPr lang="fa-IR" sz="6000" dirty="0" smtClean="0">
                <a:solidFill>
                  <a:srgbClr val="FF0000"/>
                </a:solidFill>
              </a:rPr>
              <a:t>بخيل</a:t>
            </a:r>
          </a:p>
          <a:p>
            <a:pPr algn="ctr"/>
            <a:r>
              <a:rPr lang="fa-IR" dirty="0" smtClean="0"/>
              <a:t>،</a:t>
            </a:r>
            <a:r>
              <a:rPr lang="fa-IR" dirty="0"/>
              <a:t>جوان سخاوتمند آلوده به گناه،نزد خدا محبوبتراز پيرمرد عابد </a:t>
            </a:r>
            <a:r>
              <a:rPr lang="fa-IR" dirty="0" smtClean="0"/>
              <a:t>بخيل </a:t>
            </a:r>
            <a:r>
              <a:rPr lang="fa-IR" dirty="0"/>
              <a:t>است‏» </a:t>
            </a:r>
            <a:endParaRPr lang="fa-IR" dirty="0" smtClean="0"/>
          </a:p>
          <a:p>
            <a:pPr algn="ctr"/>
            <a:r>
              <a:rPr lang="fa-IR" dirty="0"/>
              <a:t>بحار الانوار،ج 70،ص‏307.</a:t>
            </a:r>
            <a:endParaRPr lang="en-US" dirty="0"/>
          </a:p>
        </p:txBody>
      </p:sp>
    </p:spTree>
    <p:extLst>
      <p:ext uri="{BB962C8B-B14F-4D97-AF65-F5344CB8AC3E}">
        <p14:creationId xmlns:p14="http://schemas.microsoft.com/office/powerpoint/2010/main" val="257444653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6712"/>
            <a:ext cx="8229600" cy="5289451"/>
          </a:xfrm>
        </p:spPr>
        <p:txBody>
          <a:bodyPr/>
          <a:lstStyle/>
          <a:p>
            <a:pPr algn="ctr"/>
            <a:r>
              <a:rPr lang="fa-IR" dirty="0" smtClean="0"/>
              <a:t>از </a:t>
            </a:r>
            <a:r>
              <a:rPr lang="fa-IR" dirty="0"/>
              <a:t>پيامبر اكرم صلى الله عليه و </a:t>
            </a:r>
            <a:r>
              <a:rPr lang="fa-IR" dirty="0" smtClean="0"/>
              <a:t>اله:</a:t>
            </a:r>
            <a:endParaRPr lang="fa-IR" dirty="0"/>
          </a:p>
          <a:p>
            <a:pPr algn="ctr"/>
            <a:r>
              <a:rPr lang="fa-IR" sz="6000" dirty="0">
                <a:solidFill>
                  <a:srgbClr val="FF0000"/>
                </a:solidFill>
              </a:rPr>
              <a:t>«تجافوا عن ذنب السخى فان الله آخذ بيده كلما </a:t>
            </a:r>
            <a:r>
              <a:rPr lang="fa-IR" sz="6000" dirty="0" smtClean="0">
                <a:solidFill>
                  <a:srgbClr val="FF0000"/>
                </a:solidFill>
              </a:rPr>
              <a:t>عشر</a:t>
            </a:r>
          </a:p>
          <a:p>
            <a:pPr algn="ctr"/>
            <a:r>
              <a:rPr lang="fa-IR" dirty="0" smtClean="0"/>
              <a:t>،</a:t>
            </a:r>
            <a:r>
              <a:rPr lang="fa-IR" dirty="0"/>
              <a:t>از گناه و لغزش سخاوتمند صرف‏نظر كنيد،زيرا،هر زمان بلغزد،خداوند دست او را مى‏گيرد(و نجاتش مى‏دهد.) </a:t>
            </a:r>
          </a:p>
          <a:p>
            <a:pPr algn="ctr"/>
            <a:r>
              <a:rPr lang="fa-IR" dirty="0"/>
              <a:t>كنز العمال،ج‏6،ص 392،حديث 16212</a:t>
            </a:r>
            <a:endParaRPr lang="en-US" dirty="0"/>
          </a:p>
        </p:txBody>
      </p:sp>
    </p:spTree>
    <p:extLst>
      <p:ext uri="{BB962C8B-B14F-4D97-AF65-F5344CB8AC3E}">
        <p14:creationId xmlns:p14="http://schemas.microsoft.com/office/powerpoint/2010/main" val="3346272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5865515"/>
          </a:xfrm>
        </p:spPr>
        <p:txBody>
          <a:bodyPr>
            <a:noAutofit/>
          </a:bodyPr>
          <a:lstStyle/>
          <a:p>
            <a:pPr algn="ctr"/>
            <a:r>
              <a:rPr lang="fa-IR" sz="4000" dirty="0" smtClean="0"/>
              <a:t>واژه سخاوت از ريشه سَخا گرفته شده است. وقتي گفته مي‌شود </a:t>
            </a:r>
            <a:r>
              <a:rPr lang="fa-IR" sz="4000" dirty="0" smtClean="0">
                <a:solidFill>
                  <a:srgbClr val="FFC000"/>
                </a:solidFill>
              </a:rPr>
              <a:t>سَخا النارَ </a:t>
            </a:r>
            <a:r>
              <a:rPr lang="fa-IR" sz="4000" dirty="0" smtClean="0"/>
              <a:t>به اين معني است كه خاكستر آتش را از آتش پاك كنند تا بهتر بسوزد و روشن شود؛ همان‌ طور كه آتش اطراف خود را روشن كرده خانه را گرم نگه مي‌دارد سخاوت نيز موجب روشنائي و گرم كردن جامعه و كانون خانواده‌ها و زمينه‌سازي براي بهره‌مندي بينوايان است</a:t>
            </a:r>
            <a:endParaRPr lang="en-US" sz="4000" dirty="0"/>
          </a:p>
        </p:txBody>
      </p:sp>
    </p:spTree>
    <p:extLst>
      <p:ext uri="{BB962C8B-B14F-4D97-AF65-F5344CB8AC3E}">
        <p14:creationId xmlns:p14="http://schemas.microsoft.com/office/powerpoint/2010/main" val="361335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Autofit/>
          </a:bodyPr>
          <a:lstStyle/>
          <a:p>
            <a:pPr algn="ctr"/>
            <a:r>
              <a:rPr lang="fa-IR" sz="4000" dirty="0"/>
              <a:t>در نخستين آيه مورد بحث،سخن از گروهى سخاوتمندان انصار مدينه است كه باآغوش باز از مهاجرانى كه خانه و كسب و كارى نداشتند،استقبال كردند و آنها را برخودشان مقدم داشتند و حتى گفتند:«ما اموال و خانه‏هايمان را با آنها تقسيم مى‏كنيم وچشم داشتى به غنائم جنگى نيز نداريم</a:t>
            </a:r>
            <a:endParaRPr lang="en-US" sz="4000" dirty="0"/>
          </a:p>
        </p:txBody>
      </p:sp>
    </p:spTree>
    <p:extLst>
      <p:ext uri="{BB962C8B-B14F-4D97-AF65-F5344CB8AC3E}">
        <p14:creationId xmlns:p14="http://schemas.microsoft.com/office/powerpoint/2010/main" val="81929911"/>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lnSpcReduction="10000"/>
          </a:bodyPr>
          <a:lstStyle/>
          <a:p>
            <a:pPr algn="r"/>
            <a:r>
              <a:rPr lang="fa-IR" dirty="0"/>
              <a:t>قرآن درباره آنها در آيه فوق مى‏گويد:«آنها كسانى را كه به سويشان هجرت مى‏كنند،دوست دارند و در درون دل نيازى نسبت‏به آنچه به مهاجران داده شده،احساس نمى‏كنند وآنها را بر خود مقدم مى‏دارند،هر چند شديدا فقير باشند، </a:t>
            </a:r>
            <a:endParaRPr lang="fa-IR" dirty="0" smtClean="0"/>
          </a:p>
          <a:p>
            <a:pPr algn="r"/>
            <a:r>
              <a:rPr lang="fa-IR" sz="5400" dirty="0" smtClean="0">
                <a:solidFill>
                  <a:srgbClr val="FF0000"/>
                </a:solidFill>
              </a:rPr>
              <a:t>...</a:t>
            </a:r>
            <a:r>
              <a:rPr lang="fa-IR" sz="5400" dirty="0">
                <a:solidFill>
                  <a:srgbClr val="FF0000"/>
                </a:solidFill>
              </a:rPr>
              <a:t>يحبون من هاجر اليهم ولا يجدون فى صدورهم حاجة مما اوتوا و يؤثرون على انفسهم و لو كان بهم خصاصة... </a:t>
            </a:r>
            <a:r>
              <a:rPr lang="fa-IR" dirty="0"/>
              <a:t>1- حشر،9</a:t>
            </a:r>
            <a:endParaRPr lang="en-US" dirty="0"/>
          </a:p>
        </p:txBody>
      </p:sp>
    </p:spTree>
    <p:extLst>
      <p:ext uri="{BB962C8B-B14F-4D97-AF65-F5344CB8AC3E}">
        <p14:creationId xmlns:p14="http://schemas.microsoft.com/office/powerpoint/2010/main" val="211241149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lnSpcReduction="10000"/>
          </a:bodyPr>
          <a:lstStyle/>
          <a:p>
            <a:pPr algn="r"/>
            <a:r>
              <a:rPr lang="fa-IR" dirty="0"/>
              <a:t>در دومين آيه مورد بحث،سخن از بزرگوارانى است كه غذاى خود را در حالى كه‏شديدا به آن نياز داشتند به مسكين و يتيم و اسير دادند،بدون اين كه هيچ انتظار پاداش وتشكرى داشته باشند</a:t>
            </a:r>
            <a:r>
              <a:rPr lang="fa-IR" dirty="0" smtClean="0"/>
              <a:t>،</a:t>
            </a:r>
          </a:p>
          <a:p>
            <a:pPr algn="r"/>
            <a:r>
              <a:rPr lang="fa-IR" dirty="0" smtClean="0"/>
              <a:t> </a:t>
            </a:r>
            <a:r>
              <a:rPr lang="fa-IR" sz="5400" dirty="0">
                <a:solidFill>
                  <a:srgbClr val="FF0000"/>
                </a:solidFill>
              </a:rPr>
              <a:t>«و يطعمون الطعام على حبه مسكينا و يتيما و </a:t>
            </a:r>
            <a:r>
              <a:rPr lang="fa-IR" sz="5400" dirty="0" smtClean="0">
                <a:solidFill>
                  <a:srgbClr val="FF0000"/>
                </a:solidFill>
              </a:rPr>
              <a:t>اسيرا ×</a:t>
            </a:r>
            <a:r>
              <a:rPr lang="fa-IR" sz="5400" dirty="0">
                <a:solidFill>
                  <a:srgbClr val="FF0000"/>
                </a:solidFill>
              </a:rPr>
              <a:t>انمانطعمكم لوجه الله لا نريد منكم جزاء </a:t>
            </a:r>
            <a:r>
              <a:rPr lang="fa-IR" sz="5400" dirty="0" smtClean="0">
                <a:solidFill>
                  <a:srgbClr val="FF0000"/>
                </a:solidFill>
              </a:rPr>
              <a:t>ولا </a:t>
            </a:r>
            <a:r>
              <a:rPr lang="fa-IR" sz="5400" dirty="0">
                <a:solidFill>
                  <a:srgbClr val="FF0000"/>
                </a:solidFill>
              </a:rPr>
              <a:t>شكورا »</a:t>
            </a:r>
            <a:r>
              <a:rPr lang="fa-IR" dirty="0">
                <a:solidFill>
                  <a:srgbClr val="FF0000"/>
                </a:solidFill>
              </a:rPr>
              <a:t> </a:t>
            </a:r>
            <a:endParaRPr lang="fa-IR" dirty="0" smtClean="0">
              <a:solidFill>
                <a:srgbClr val="FF0000"/>
              </a:solidFill>
            </a:endParaRPr>
          </a:p>
          <a:p>
            <a:pPr algn="r"/>
            <a:r>
              <a:rPr lang="fa-IR" dirty="0"/>
              <a:t> دهر/ 8 و9</a:t>
            </a:r>
            <a:endParaRPr lang="en-US" dirty="0"/>
          </a:p>
        </p:txBody>
      </p:sp>
    </p:spTree>
    <p:extLst>
      <p:ext uri="{BB962C8B-B14F-4D97-AF65-F5344CB8AC3E}">
        <p14:creationId xmlns:p14="http://schemas.microsoft.com/office/powerpoint/2010/main" val="223582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4704"/>
            <a:ext cx="8229600" cy="5361459"/>
          </a:xfrm>
        </p:spPr>
        <p:txBody>
          <a:bodyPr>
            <a:normAutofit fontScale="92500" lnSpcReduction="20000"/>
          </a:bodyPr>
          <a:lstStyle/>
          <a:p>
            <a:pPr algn="r"/>
            <a:r>
              <a:rPr lang="fa-IR" sz="6600" dirty="0">
                <a:solidFill>
                  <a:srgbClr val="FF0000"/>
                </a:solidFill>
              </a:rPr>
              <a:t>مثل الذين ينفقون اموالهم فى سبيل الله كمثل حبة انبتت‏سبع سنابل فى كل‏سنبلة ماة حبة و الله يضاعف لمن يشاء و الله واسع عليم » بقره/ 261.</a:t>
            </a:r>
          </a:p>
          <a:p>
            <a:pPr algn="r"/>
            <a:endParaRPr lang="en-US" sz="6600" dirty="0"/>
          </a:p>
        </p:txBody>
      </p:sp>
    </p:spTree>
    <p:extLst>
      <p:ext uri="{BB962C8B-B14F-4D97-AF65-F5344CB8AC3E}">
        <p14:creationId xmlns:p14="http://schemas.microsoft.com/office/powerpoint/2010/main" val="1309515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1400"/>
            <a:ext cx="8229600" cy="1143000"/>
          </a:xfrm>
        </p:spPr>
        <p:txBody>
          <a:bodyPr/>
          <a:lstStyle/>
          <a:p>
            <a:endParaRPr lang="en-US" dirty="0"/>
          </a:p>
        </p:txBody>
      </p:sp>
      <p:sp>
        <p:nvSpPr>
          <p:cNvPr id="3" name="Content Placeholder 2"/>
          <p:cNvSpPr>
            <a:spLocks noGrp="1"/>
          </p:cNvSpPr>
          <p:nvPr>
            <p:ph idx="1"/>
          </p:nvPr>
        </p:nvSpPr>
        <p:spPr>
          <a:xfrm>
            <a:off x="457200" y="548680"/>
            <a:ext cx="8229600" cy="5577483"/>
          </a:xfrm>
        </p:spPr>
        <p:txBody>
          <a:bodyPr>
            <a:noAutofit/>
          </a:bodyPr>
          <a:lstStyle/>
          <a:p>
            <a:pPr algn="r"/>
            <a:r>
              <a:rPr lang="fa-IR" sz="3600" dirty="0"/>
              <a:t>در سومين آيه،تشويق بى‏نظيرى نسبت‏به انفاق كنندگان سخاوتمند ديده مى‏شود.با تعابيرى كه در آيات انفاق بى‏نظير است،مى‏فرمايد:«كسانى كه اموال خود را در راه خداانفاق مى‏كنند،همانند بذرى است كه هفت‏خوشه بروياند و در هر خوشه نيز يكصد دانه باشدو خداوند آن را براى هر كسى بخواهد(و شايسته بداند)دو يا چند برابر مى‏كند و خداوند توانا وداناست، </a:t>
            </a:r>
            <a:endParaRPr lang="en-US" sz="3600" dirty="0"/>
          </a:p>
        </p:txBody>
      </p:sp>
    </p:spTree>
    <p:extLst>
      <p:ext uri="{BB962C8B-B14F-4D97-AF65-F5344CB8AC3E}">
        <p14:creationId xmlns:p14="http://schemas.microsoft.com/office/powerpoint/2010/main" val="367680200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lnSpcReduction="10000"/>
          </a:bodyPr>
          <a:lstStyle/>
          <a:p>
            <a:pPr algn="r"/>
            <a:r>
              <a:rPr lang="fa-IR" dirty="0"/>
              <a:t>در روايت آمده است كه </a:t>
            </a:r>
            <a:r>
              <a:rPr lang="fa-IR" dirty="0">
                <a:solidFill>
                  <a:srgbClr val="FF0000"/>
                </a:solidFill>
              </a:rPr>
              <a:t>امام سجاد عليه السلام</a:t>
            </a:r>
            <a:r>
              <a:rPr lang="fa-IR" dirty="0" smtClean="0">
                <a:solidFill>
                  <a:srgbClr val="FF0000"/>
                </a:solidFill>
              </a:rPr>
              <a:t>، </a:t>
            </a:r>
            <a:r>
              <a:rPr lang="fa-IR" dirty="0" smtClean="0"/>
              <a:t>هر </a:t>
            </a:r>
            <a:r>
              <a:rPr lang="fa-IR" dirty="0"/>
              <a:t>گاه كه چيزى به سائلى مى‏بخشيد، دست‏سائل را نيز مى‏بوسيد،عده‏اى علت اين كار را از حضرت جويا </a:t>
            </a:r>
            <a:r>
              <a:rPr lang="fa-IR" dirty="0">
                <a:solidFill>
                  <a:srgbClr val="FF0000"/>
                </a:solidFill>
              </a:rPr>
              <a:t>شدند.</a:t>
            </a:r>
            <a:r>
              <a:rPr lang="fa-IR" sz="6600" dirty="0">
                <a:solidFill>
                  <a:srgbClr val="FF0000"/>
                </a:solidFill>
              </a:rPr>
              <a:t>حضرت عليه السلام درجواب فرمودند:«لانها تقع فى يد الله قبل يد العبد،</a:t>
            </a:r>
            <a:r>
              <a:rPr lang="fa-IR" dirty="0"/>
              <a:t>اين</a:t>
            </a:r>
            <a:r>
              <a:rPr lang="fa-IR" sz="6600" dirty="0"/>
              <a:t> </a:t>
            </a:r>
            <a:r>
              <a:rPr lang="fa-IR" dirty="0"/>
              <a:t>به خاطر آن است كه(اين‏بخشش) پيش از آن كه به دست‏بنده قرارگيرد،به دست‏خدا مى‏رسد.» </a:t>
            </a:r>
          </a:p>
          <a:p>
            <a:pPr algn="r"/>
            <a:r>
              <a:rPr lang="fa-IR" dirty="0" smtClean="0"/>
              <a:t> </a:t>
            </a:r>
            <a:r>
              <a:rPr lang="fa-IR" dirty="0"/>
              <a:t>بحار الانوار،ج‏93،ص‏129</a:t>
            </a:r>
            <a:r>
              <a:rPr lang="fa-IR" dirty="0" smtClean="0"/>
              <a:t>.</a:t>
            </a:r>
          </a:p>
        </p:txBody>
      </p:sp>
    </p:spTree>
    <p:extLst>
      <p:ext uri="{BB962C8B-B14F-4D97-AF65-F5344CB8AC3E}">
        <p14:creationId xmlns:p14="http://schemas.microsoft.com/office/powerpoint/2010/main" val="238580346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4704"/>
            <a:ext cx="8229600" cy="5361459"/>
          </a:xfrm>
        </p:spPr>
        <p:txBody>
          <a:bodyPr>
            <a:normAutofit fontScale="92500" lnSpcReduction="10000"/>
          </a:bodyPr>
          <a:lstStyle/>
          <a:p>
            <a:pPr algn="r"/>
            <a:r>
              <a:rPr lang="fa-IR" dirty="0"/>
              <a:t>در چهارمين آيه،ضمن اشاره به نكته مهمى درباره انفاق،آمده است:«كسانى كه‏اموال خود را در شب و روز،پنهان و آشكار انفاق مى‏كنند،پاداششان نزد پروردگارشان است،نه ترسى بر آنهاست و نه غمگين مى‏شوند</a:t>
            </a:r>
            <a:r>
              <a:rPr lang="fa-IR" dirty="0" smtClean="0"/>
              <a:t>،</a:t>
            </a:r>
          </a:p>
          <a:p>
            <a:pPr algn="r"/>
            <a:r>
              <a:rPr lang="fa-IR" dirty="0" smtClean="0">
                <a:solidFill>
                  <a:srgbClr val="FF0000"/>
                </a:solidFill>
              </a:rPr>
              <a:t> </a:t>
            </a:r>
            <a:r>
              <a:rPr lang="fa-IR" sz="6000" dirty="0">
                <a:solidFill>
                  <a:srgbClr val="FF0000"/>
                </a:solidFill>
              </a:rPr>
              <a:t>الذين ينفقون اموالهم بالليل و النهار سرا وعلانية فلهم اجرهم عند ربهم و لا خوف عليهم و لا هم يحزنون ». بقره/ 274 </a:t>
            </a:r>
            <a:endParaRPr lang="en-US" sz="6000" dirty="0">
              <a:solidFill>
                <a:srgbClr val="FF0000"/>
              </a:solidFill>
            </a:endParaRPr>
          </a:p>
        </p:txBody>
      </p:sp>
    </p:spTree>
    <p:extLst>
      <p:ext uri="{BB962C8B-B14F-4D97-AF65-F5344CB8AC3E}">
        <p14:creationId xmlns:p14="http://schemas.microsoft.com/office/powerpoint/2010/main" val="83242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Autofit/>
          </a:bodyPr>
          <a:lstStyle/>
          <a:p>
            <a:pPr algn="ctr"/>
            <a:endParaRPr lang="fa-IR" sz="3200" dirty="0"/>
          </a:p>
          <a:p>
            <a:pPr algn="ctr"/>
            <a:r>
              <a:rPr lang="fa-IR" sz="3200" dirty="0"/>
              <a:t>بنابراين‏«سخاوت‏»و«انفاق‏»در راه خدا به هر شكل و صورتى كه باشد،محبوب وپسنديده است، از سوى ديگر«انفاق‏»ترس از عذاب الهى را برطرف ساخته و حزن واندوه را مى‏زدايد.افراد انفاقگر و بخشنده خوف و وحشتى از آينده ندارند،زيرا،خداوند زندگى آنها را تضمين كرده است و به خاطر از دست دادن بخشى از اموالشان اندوهگين نمى‏شوند،زيرا مى‏دانند،آنچه از فضل پروردگار به آنها داده مى‏شود،بيشتراز آن است كه از دست داده‏اند</a:t>
            </a:r>
          </a:p>
          <a:p>
            <a:pPr algn="ctr"/>
            <a:endParaRPr lang="en-US" sz="3200" dirty="0"/>
          </a:p>
        </p:txBody>
      </p:sp>
    </p:spTree>
    <p:extLst>
      <p:ext uri="{BB962C8B-B14F-4D97-AF65-F5344CB8AC3E}">
        <p14:creationId xmlns:p14="http://schemas.microsoft.com/office/powerpoint/2010/main" val="193739046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normAutofit fontScale="85000" lnSpcReduction="10000"/>
          </a:bodyPr>
          <a:lstStyle/>
          <a:p>
            <a:pPr algn="r"/>
            <a:endParaRPr lang="fa-IR" dirty="0"/>
          </a:p>
          <a:p>
            <a:pPr algn="r"/>
            <a:r>
              <a:rPr lang="fa-IR" dirty="0"/>
              <a:t>پنجمين آيه باز با تعبير تازه‏اى در زمينه انفاق مى‏فرمايد«هرگز به(حقيقت) نيكوكارى‏نمى‏رسيد،مگر آن كه از آنچه دوست مى‏داريد(در راه خدا)انفاق كنيد و آنچه انفاق مى‏كنيد،خداوند از آن با خبر است</a:t>
            </a:r>
            <a:r>
              <a:rPr lang="fa-IR" dirty="0" smtClean="0"/>
              <a:t>،</a:t>
            </a:r>
          </a:p>
          <a:p>
            <a:pPr algn="ctr"/>
            <a:r>
              <a:rPr lang="fa-IR" sz="6600" dirty="0" smtClean="0"/>
              <a:t> </a:t>
            </a:r>
            <a:r>
              <a:rPr lang="fa-IR" sz="6600" dirty="0">
                <a:solidFill>
                  <a:srgbClr val="FF0000"/>
                </a:solidFill>
              </a:rPr>
              <a:t>لن تنالوا البر حتى تنفقوا </a:t>
            </a:r>
            <a:r>
              <a:rPr lang="fa-IR" sz="6600" dirty="0" smtClean="0">
                <a:solidFill>
                  <a:srgbClr val="FF0000"/>
                </a:solidFill>
              </a:rPr>
              <a:t>مماتحبون </a:t>
            </a:r>
            <a:r>
              <a:rPr lang="fa-IR" sz="6600" dirty="0">
                <a:solidFill>
                  <a:srgbClr val="FF0000"/>
                </a:solidFill>
              </a:rPr>
              <a:t>و ما تنفقوا من شيى‏ءفان‏الله به عليم </a:t>
            </a:r>
          </a:p>
          <a:p>
            <a:pPr algn="r"/>
            <a:r>
              <a:rPr lang="fa-IR" sz="6600" dirty="0" smtClean="0">
                <a:solidFill>
                  <a:srgbClr val="FF0000"/>
                </a:solidFill>
              </a:rPr>
              <a:t> </a:t>
            </a:r>
            <a:r>
              <a:rPr lang="fa-IR" sz="2200" dirty="0">
                <a:solidFill>
                  <a:srgbClr val="FF0000"/>
                </a:solidFill>
              </a:rPr>
              <a:t>آل عمران/ 92</a:t>
            </a:r>
            <a:r>
              <a:rPr lang="fa-IR" sz="6600" dirty="0" smtClean="0"/>
              <a:t>.</a:t>
            </a:r>
          </a:p>
          <a:p>
            <a:pPr algn="r"/>
            <a:endParaRPr lang="en-US" dirty="0"/>
          </a:p>
        </p:txBody>
      </p:sp>
    </p:spTree>
    <p:extLst>
      <p:ext uri="{BB962C8B-B14F-4D97-AF65-F5344CB8AC3E}">
        <p14:creationId xmlns:p14="http://schemas.microsoft.com/office/powerpoint/2010/main" val="2398256359"/>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lnSpcReduction="10000"/>
          </a:bodyPr>
          <a:lstStyle/>
          <a:p>
            <a:pPr algn="ctr"/>
            <a:r>
              <a:rPr lang="fa-IR" dirty="0"/>
              <a:t>ابن جوزي مي نويسد:</a:t>
            </a:r>
          </a:p>
          <a:p>
            <a:pPr algn="ctr"/>
            <a:r>
              <a:rPr lang="fa-IR" dirty="0"/>
              <a:t>«پيامبر (ص) براي فاطمه (س) پيراهني نو خريد تا در شب عروسي خود، به تن کند و به خانه ي شوهر رود حضرت زهرا (س) پيراهن کهنه و وصله دار ديگري نيز داشت؛ در اين ميان، فقيري به در خانه آمد و پيراهن کهنه اي را طلب کرد. فاطمه خواست تا پيراهن وصله دار را به او ببخشد، ولي به خاطر آورد که خداوند مي فرمايد:</a:t>
            </a:r>
          </a:p>
          <a:p>
            <a:pPr algn="ctr"/>
            <a:r>
              <a:rPr lang="fa-IR" dirty="0">
                <a:solidFill>
                  <a:srgbClr val="FF0000"/>
                </a:solidFill>
              </a:rPr>
              <a:t>«لن تنالوا البر حتي تنفقوا مما تحبون»</a:t>
            </a:r>
          </a:p>
          <a:p>
            <a:pPr algn="ctr"/>
            <a:r>
              <a:rPr lang="fa-IR" dirty="0"/>
              <a:t>هرگز به نيکي دست نمي يابيد تا آنچه را که دوست داريد، در راه خدا انفاق کنيد. »</a:t>
            </a:r>
          </a:p>
          <a:p>
            <a:pPr algn="ctr"/>
            <a:r>
              <a:rPr lang="fa-IR" dirty="0"/>
              <a:t>به همين سبب لباس نو را به فقير بخشيد و لباس وصله دار را براي خود گذاشت، و چون شب زفاف رسيد، جبرئيل عليه السلام لباسي از سندس سبز برايش هديه آورد. </a:t>
            </a:r>
          </a:p>
          <a:p>
            <a:pPr algn="ctr"/>
            <a:r>
              <a:rPr lang="fa-IR" dirty="0"/>
              <a:t> </a:t>
            </a:r>
            <a:r>
              <a:rPr lang="fa-IR" sz="1600" dirty="0"/>
              <a:t>فاطمه زهرا (س)، ترجمه اکبر صادقي، ص 134، انتشارات اميرکبير (</a:t>
            </a:r>
          </a:p>
          <a:p>
            <a:pPr algn="ctr"/>
            <a:endParaRPr lang="fa-IR" dirty="0"/>
          </a:p>
          <a:p>
            <a:pPr algn="ctr"/>
            <a:endParaRPr lang="en-US" dirty="0"/>
          </a:p>
        </p:txBody>
      </p:sp>
    </p:spTree>
    <p:extLst>
      <p:ext uri="{BB962C8B-B14F-4D97-AF65-F5344CB8AC3E}">
        <p14:creationId xmlns:p14="http://schemas.microsoft.com/office/powerpoint/2010/main" val="401948469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385112"/>
          </a:xfrm>
        </p:spPr>
        <p:txBody>
          <a:bodyPr>
            <a:normAutofit fontScale="90000"/>
          </a:bodyPr>
          <a:lstStyle/>
          <a:p>
            <a:pPr algn="ctr"/>
            <a:r>
              <a:rPr lang="fa-IR" dirty="0" smtClean="0"/>
              <a:t>تفاوت بین جود وسخاوت </a:t>
            </a:r>
            <a:endParaRPr lang="en-US" dirty="0"/>
          </a:p>
        </p:txBody>
      </p:sp>
      <p:sp>
        <p:nvSpPr>
          <p:cNvPr id="3" name="Content Placeholder 2"/>
          <p:cNvSpPr>
            <a:spLocks noGrp="1"/>
          </p:cNvSpPr>
          <p:nvPr>
            <p:ph idx="1"/>
          </p:nvPr>
        </p:nvSpPr>
        <p:spPr>
          <a:xfrm>
            <a:off x="1043492" y="1556792"/>
            <a:ext cx="6777317" cy="4275837"/>
          </a:xfrm>
        </p:spPr>
        <p:txBody>
          <a:bodyPr>
            <a:normAutofit/>
          </a:bodyPr>
          <a:lstStyle/>
          <a:p>
            <a:pPr algn="r"/>
            <a:r>
              <a:rPr lang="fa-IR" dirty="0" smtClean="0"/>
              <a:t>برخى، جود را غیر از سخاوت دانسته و در تفاوت آن دو با یکدیگر گفته‏اند:</a:t>
            </a:r>
          </a:p>
          <a:p>
            <a:pPr algn="r"/>
            <a:r>
              <a:rPr lang="fa-IR" dirty="0" smtClean="0"/>
              <a:t>جود بخشیدن قبل از سؤال است؛ لیکن سخاوت، عطا کردن بعد از سؤال مى‏باشد. برخى دیگر گفته‏اند: جود، صفتى ذاتى و سخاوت صفتى اکتسابى است. از این رو، به خداوند جواد گفته مى‏شود، لیکن سخى اطلاق نمى‏گردد؛ زیرا خداوند نعمتهایش را پیش از آنکه بندگان سؤال کنند به آنان عطا مى‏کند. ۱. لتحفة السنیة ص۶۴-۶۵ [۱]</a:t>
            </a:r>
          </a:p>
          <a:p>
            <a:pPr algn="r"/>
            <a:endParaRPr lang="en-US" dirty="0"/>
          </a:p>
        </p:txBody>
      </p:sp>
    </p:spTree>
    <p:extLst>
      <p:ext uri="{BB962C8B-B14F-4D97-AF65-F5344CB8AC3E}">
        <p14:creationId xmlns:p14="http://schemas.microsoft.com/office/powerpoint/2010/main" val="3109002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lstStyle/>
          <a:p>
            <a:pPr algn="r"/>
            <a:endParaRPr lang="fa-IR" dirty="0"/>
          </a:p>
          <a:p>
            <a:pPr algn="r"/>
            <a:r>
              <a:rPr lang="fa-IR" dirty="0"/>
              <a:t>در ششمين آيه،انفاق را ضمن اين كه يكى از اركان مهم تقوا ذكر كرده-تقوايى كه‏سرچشمه هدايت الهى و محتواى قرآنى است-مى‏فرمايد:«پرهيزكاران كسانى هستند كه‏ايمان به غيب دارند(ايمان به خدا و جهان ماوراء طبيعت)و نماز را برپا مى‏دارند و از نعمتهايى‏كه بر آنها روزى داده‏ايم،انفاق مى‏كنند، </a:t>
            </a:r>
            <a:endParaRPr lang="fa-IR" dirty="0" smtClean="0"/>
          </a:p>
          <a:p>
            <a:pPr algn="r"/>
            <a:r>
              <a:rPr lang="fa-IR" sz="4800" dirty="0" smtClean="0">
                <a:solidFill>
                  <a:srgbClr val="FF0000"/>
                </a:solidFill>
              </a:rPr>
              <a:t>الذين </a:t>
            </a:r>
            <a:r>
              <a:rPr lang="fa-IR" sz="4800" dirty="0">
                <a:solidFill>
                  <a:srgbClr val="FF0000"/>
                </a:solidFill>
              </a:rPr>
              <a:t>يؤمنون بالغيب و يقيمون الصلاة وممارزقناهم ينفقون </a:t>
            </a:r>
            <a:r>
              <a:rPr lang="fa-IR" sz="2000" dirty="0">
                <a:solidFill>
                  <a:srgbClr val="FF0000"/>
                </a:solidFill>
              </a:rPr>
              <a:t>بقره/ </a:t>
            </a:r>
            <a:r>
              <a:rPr lang="fa-IR" sz="2000" dirty="0" smtClean="0">
                <a:solidFill>
                  <a:srgbClr val="FF0000"/>
                </a:solidFill>
              </a:rPr>
              <a:t>3</a:t>
            </a:r>
            <a:endParaRPr lang="fa-IR" sz="2000" dirty="0">
              <a:solidFill>
                <a:srgbClr val="FF0000"/>
              </a:solidFill>
            </a:endParaRPr>
          </a:p>
          <a:p>
            <a:pPr algn="r"/>
            <a:endParaRPr lang="en-US" dirty="0"/>
          </a:p>
        </p:txBody>
      </p:sp>
    </p:spTree>
    <p:extLst>
      <p:ext uri="{BB962C8B-B14F-4D97-AF65-F5344CB8AC3E}">
        <p14:creationId xmlns:p14="http://schemas.microsoft.com/office/powerpoint/2010/main" val="3153386438"/>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fontScale="92500" lnSpcReduction="20000"/>
          </a:bodyPr>
          <a:lstStyle/>
          <a:p>
            <a:pPr algn="ctr"/>
            <a:r>
              <a:rPr lang="fa-IR" sz="4000" dirty="0"/>
              <a:t>تعبير به‏</a:t>
            </a:r>
            <a:r>
              <a:rPr lang="fa-IR" sz="4000" dirty="0">
                <a:solidFill>
                  <a:srgbClr val="FF0000"/>
                </a:solidFill>
              </a:rPr>
              <a:t>«مما رزقناهم‏»(</a:t>
            </a:r>
            <a:r>
              <a:rPr lang="fa-IR" sz="4000" dirty="0"/>
              <a:t>از آنچه به آنان روزى داده‏ايم)اشاره به نكته لطيفى مى‏كندو آن اين كه آنها مى‏دانند كه همه اموال،مواهب الهى است،بنابراين،دليلى ندارد كه از انفاق بخشى از آن در راه بندگان </a:t>
            </a:r>
            <a:r>
              <a:rPr lang="fa-IR" sz="4000" dirty="0" smtClean="0"/>
              <a:t>نيازمندخدا</a:t>
            </a:r>
            <a:r>
              <a:rPr lang="fa-IR" sz="4000" dirty="0"/>
              <a:t>،«بخل‏»بورزند.در ضمن روشن است كه‏«انفاق‏»منحصر به زكات نيست،بلكه معنى گسترده‏اى دارد كه هم صدقات واجب و هم‏مستحبات را شامل مى‏شود</a:t>
            </a:r>
            <a:endParaRPr lang="en-US" sz="4000" dirty="0"/>
          </a:p>
        </p:txBody>
      </p:sp>
    </p:spTree>
    <p:extLst>
      <p:ext uri="{BB962C8B-B14F-4D97-AF65-F5344CB8AC3E}">
        <p14:creationId xmlns:p14="http://schemas.microsoft.com/office/powerpoint/2010/main" val="311417889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92696"/>
            <a:ext cx="8229600" cy="5433467"/>
          </a:xfrm>
        </p:spPr>
        <p:txBody>
          <a:bodyPr>
            <a:normAutofit/>
          </a:bodyPr>
          <a:lstStyle/>
          <a:p>
            <a:pPr algn="ctr"/>
            <a:r>
              <a:rPr lang="fa-IR" dirty="0"/>
              <a:t>در هفتمين و آخرين آيه،ضمن دادن دستور به رعايت اعتدال در بذل و بخشش ودورى از افراط و تفريط و نشان دادن تصويرى از صفت‏سخاوت كه حد وسط در ميان‏«بخل‏»و«اسراف‏»است،مى‏فرمايد:«دستت را بر گردنت زنجير مكن(و ترك انفاق وبخشش منما)و بيش از حد نيز آن را مگشا(و آلوده اسراف و تبذير مشو)مبادا مورد سرزنش‏قرار گيرى و از كار فرومانى، </a:t>
            </a:r>
            <a:endParaRPr lang="fa-IR" dirty="0" smtClean="0"/>
          </a:p>
          <a:p>
            <a:pPr algn="ctr"/>
            <a:r>
              <a:rPr lang="fa-IR" sz="4800" dirty="0" smtClean="0">
                <a:solidFill>
                  <a:srgbClr val="FF0000"/>
                </a:solidFill>
              </a:rPr>
              <a:t>و </a:t>
            </a:r>
            <a:r>
              <a:rPr lang="fa-IR" sz="4800" dirty="0">
                <a:solidFill>
                  <a:srgbClr val="FF0000"/>
                </a:solidFill>
              </a:rPr>
              <a:t>لا تجعل يدك مغلولة الى عنقك و لا تبسطها كل </a:t>
            </a:r>
            <a:r>
              <a:rPr lang="fa-IR" sz="4800" dirty="0" smtClean="0">
                <a:solidFill>
                  <a:srgbClr val="FF0000"/>
                </a:solidFill>
              </a:rPr>
              <a:t>البسط فتقعد </a:t>
            </a:r>
            <a:r>
              <a:rPr lang="fa-IR" sz="4800" dirty="0">
                <a:solidFill>
                  <a:srgbClr val="FF0000"/>
                </a:solidFill>
              </a:rPr>
              <a:t>ملوما محسورا. </a:t>
            </a:r>
            <a:r>
              <a:rPr lang="fa-IR" sz="2000" dirty="0"/>
              <a:t>اسراء/ </a:t>
            </a:r>
            <a:r>
              <a:rPr lang="fa-IR" sz="2000" dirty="0" smtClean="0"/>
              <a:t>29</a:t>
            </a:r>
            <a:r>
              <a:rPr lang="fa-IR" dirty="0" smtClean="0"/>
              <a:t> اين</a:t>
            </a:r>
            <a:r>
              <a:rPr lang="fa-IR" sz="4800" dirty="0" smtClean="0"/>
              <a:t> </a:t>
            </a:r>
            <a:r>
              <a:rPr lang="fa-IR" dirty="0"/>
              <a:t>آيه،تعريف روشنى براى سخاوت است</a:t>
            </a:r>
            <a:endParaRPr lang="en-US" dirty="0"/>
          </a:p>
        </p:txBody>
      </p:sp>
    </p:spTree>
    <p:extLst>
      <p:ext uri="{BB962C8B-B14F-4D97-AF65-F5344CB8AC3E}">
        <p14:creationId xmlns:p14="http://schemas.microsoft.com/office/powerpoint/2010/main" val="1435144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764704"/>
            <a:ext cx="8229600" cy="5361459"/>
          </a:xfrm>
        </p:spPr>
        <p:txBody>
          <a:bodyPr>
            <a:normAutofit/>
          </a:bodyPr>
          <a:lstStyle/>
          <a:p>
            <a:pPr algn="ctr"/>
            <a:r>
              <a:rPr lang="fa-IR" dirty="0"/>
              <a:t>امام صادق عليه السلام در حديث معروفى اين مطلب را ضمن مثال روشنى بيان داشته‏اند:</a:t>
            </a:r>
          </a:p>
          <a:p>
            <a:pPr algn="ctr"/>
            <a:endParaRPr lang="fa-IR" dirty="0"/>
          </a:p>
          <a:p>
            <a:pPr algn="ctr"/>
            <a:r>
              <a:rPr lang="fa-IR" dirty="0"/>
              <a:t>«مشتى خاك را از زمين برداشت و محكم در دست گرفت،فرمودند:اين بخل است، سپس‏مشت ديگرى برداشت و دست را چنان گشود كه تمام خاكها،روى زمين ريخت، سپس‏فرمودند:اين اسراف است،مرتبه سوم،مشتى خاك برداشت و كف دست را رو به آسمان كردو دست را گشود،مقدارى از خاكها از لابلاى انگشتان و اطراف دستشان فرو ريخت و مقدارى‏باقى ماند،حضرت عليه السلام فرمودند:اين حد اعتدال است(و حقيقت‏سخاوت همين است</a:t>
            </a:r>
            <a:r>
              <a:rPr lang="fa-IR" sz="2000" dirty="0"/>
              <a:t>)» تفسير نور الثقلين،ج‏3،ص 158</a:t>
            </a:r>
            <a:r>
              <a:rPr lang="fa-IR" dirty="0"/>
              <a:t>.</a:t>
            </a:r>
          </a:p>
          <a:p>
            <a:pPr algn="ctr"/>
            <a:endParaRPr lang="en-US" dirty="0"/>
          </a:p>
        </p:txBody>
      </p:sp>
    </p:spTree>
    <p:extLst>
      <p:ext uri="{BB962C8B-B14F-4D97-AF65-F5344CB8AC3E}">
        <p14:creationId xmlns:p14="http://schemas.microsoft.com/office/powerpoint/2010/main" val="22296923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95536" y="836712"/>
            <a:ext cx="8229600" cy="5577483"/>
          </a:xfrm>
        </p:spPr>
        <p:txBody>
          <a:bodyPr>
            <a:normAutofit/>
          </a:bodyPr>
          <a:lstStyle/>
          <a:p>
            <a:pPr algn="ctr"/>
            <a:r>
              <a:rPr lang="fa-IR" sz="2800" dirty="0"/>
              <a:t>حضرت رضا (ع) با بينش الهي خود که سخاوت و بخشش را سبب سود فراوان معنوي مي دانست، در روز عرفه تمام ثروت خويش را ميان فقرا و بي بضاعتان تقسيم کرد و در اين ميان شخصي به نام فضل بن سهل که بر اثر بخل و تنگ چشمي، آنچه به دست مي آرود ذخيره مي کرد، با بينش مادي و تنگ نظرانه ي خود بر کار امام خرده گرفت و اظهار داشت شما دچار ورشکستگي و زيان شديد! امام (ع) بدون درنگ پاسخ داد:</a:t>
            </a:r>
          </a:p>
          <a:p>
            <a:pPr algn="ctr"/>
            <a:r>
              <a:rPr lang="fa-IR" sz="2800" dirty="0"/>
              <a:t>«هرگز چنين نيست، من به سودي سرشار رسيدم، هيچ </a:t>
            </a:r>
            <a:r>
              <a:rPr lang="fa-IR" sz="2800" dirty="0" smtClean="0"/>
              <a:t>گاه کاربا </a:t>
            </a:r>
            <a:r>
              <a:rPr lang="fa-IR" sz="2800" dirty="0"/>
              <a:t>اجر و کرامت را خسران زا مپندار» </a:t>
            </a:r>
            <a:endParaRPr lang="fa-IR" sz="2800" dirty="0" smtClean="0"/>
          </a:p>
          <a:p>
            <a:pPr algn="ctr"/>
            <a:r>
              <a:rPr lang="fa-IR" sz="2800" dirty="0" smtClean="0"/>
              <a:t>(اعيان </a:t>
            </a:r>
            <a:r>
              <a:rPr lang="fa-IR" sz="2800" dirty="0"/>
              <a:t>الشيعه، ج 2، ص 15، بيروت</a:t>
            </a:r>
            <a:r>
              <a:rPr lang="fa-IR" sz="2800" dirty="0" smtClean="0"/>
              <a:t>. </a:t>
            </a:r>
            <a:endParaRPr lang="en-US" sz="2800" dirty="0"/>
          </a:p>
        </p:txBody>
      </p:sp>
    </p:spTree>
    <p:extLst>
      <p:ext uri="{BB962C8B-B14F-4D97-AF65-F5344CB8AC3E}">
        <p14:creationId xmlns:p14="http://schemas.microsoft.com/office/powerpoint/2010/main" val="3871279859"/>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normAutofit fontScale="92500" lnSpcReduction="20000"/>
          </a:bodyPr>
          <a:lstStyle/>
          <a:p>
            <a:pPr algn="r"/>
            <a:r>
              <a:rPr lang="fa-IR" dirty="0"/>
              <a:t>پس از فتح مکه و موفقيت در جنگ حنين که با شکست و فرار دشمن پايان يافت، اموال و غنائم بيشماري نصيب مسلمانان گرديد، غنائم را خدمت رسول خدا (ص) آوردند. در اين هنگام ابوسفيان که تا قبل از فتح مکه از دشمنان سرسخت پيامبر و مسلمين بود، خدمت آن حضرت آمد و گفت:</a:t>
            </a:r>
          </a:p>
          <a:p>
            <a:pPr algn="r"/>
            <a:r>
              <a:rPr lang="fa-IR" dirty="0"/>
              <a:t>«اي رسول خدا! اکنون ثروتمندترين مرد قريش شده اي، چيزي از اين مال به من ببخش؛ »</a:t>
            </a:r>
          </a:p>
          <a:p>
            <a:pPr algn="r"/>
            <a:r>
              <a:rPr lang="fa-IR" dirty="0"/>
              <a:t>رسول خدا (ص) به بلال فرمود:</a:t>
            </a:r>
          </a:p>
          <a:p>
            <a:pPr algn="r"/>
            <a:r>
              <a:rPr lang="fa-IR" dirty="0"/>
              <a:t>«- چهل اوقيه (13) نقره و صد شتر به ابوسفيان بده.</a:t>
            </a:r>
          </a:p>
          <a:p>
            <a:pPr algn="r"/>
            <a:r>
              <a:rPr lang="fa-IR" dirty="0"/>
              <a:t>- پسرم يزيد هم هست.</a:t>
            </a:r>
          </a:p>
          <a:p>
            <a:pPr algn="r"/>
            <a:r>
              <a:rPr lang="fa-IR" dirty="0"/>
              <a:t>- بلال به يزيد هم همين مقدار بده.</a:t>
            </a:r>
          </a:p>
          <a:p>
            <a:pPr algn="r"/>
            <a:r>
              <a:rPr lang="fa-IR" dirty="0"/>
              <a:t>- پسرم معاويه هم هست.</a:t>
            </a:r>
          </a:p>
          <a:p>
            <a:pPr algn="r"/>
            <a:r>
              <a:rPr lang="fa-IR" dirty="0"/>
              <a:t>- بلال به معاويه هم همين مقدار بده.</a:t>
            </a:r>
          </a:p>
          <a:p>
            <a:pPr algn="r"/>
            <a:r>
              <a:rPr lang="fa-IR" dirty="0"/>
              <a:t>- براستي که تو کريم و بزرگواري؛ در آن هنگام که با تو جنگ مي کرديم، بهترين جنگجو بودي و حال که با تو از در صلح درآمديم بهترين ياور هستي</a:t>
            </a:r>
          </a:p>
          <a:p>
            <a:pPr algn="r"/>
            <a:r>
              <a:rPr lang="fa-IR" sz="2600" dirty="0"/>
              <a:t>ترجمه ي مغازي، ج 3، ص 719، مرکز نشر دانشگاهي.</a:t>
            </a:r>
            <a:endParaRPr lang="en-US" sz="2600" dirty="0"/>
          </a:p>
        </p:txBody>
      </p:sp>
    </p:spTree>
    <p:extLst>
      <p:ext uri="{BB962C8B-B14F-4D97-AF65-F5344CB8AC3E}">
        <p14:creationId xmlns:p14="http://schemas.microsoft.com/office/powerpoint/2010/main" val="679922352"/>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467545" y="332656"/>
            <a:ext cx="8208912" cy="6192688"/>
          </a:xfrm>
          <a:prstGeom prst="rect">
            <a:avLst/>
          </a:prstGeom>
        </p:spPr>
      </p:pic>
    </p:spTree>
    <p:extLst>
      <p:ext uri="{BB962C8B-B14F-4D97-AF65-F5344CB8AC3E}">
        <p14:creationId xmlns:p14="http://schemas.microsoft.com/office/powerpoint/2010/main" val="2610900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48680"/>
            <a:ext cx="8229600" cy="5577483"/>
          </a:xfrm>
        </p:spPr>
        <p:txBody>
          <a:bodyPr>
            <a:normAutofit/>
          </a:bodyPr>
          <a:lstStyle/>
          <a:p>
            <a:pPr algn="r"/>
            <a:r>
              <a:rPr lang="fa-IR" dirty="0" smtClean="0"/>
              <a:t>اين دو واژه كه در مقابل‏«بخل‏»است،غالبا در يك معنى استعمال مى‏شود،ولى گاه‏از بعضى كلمات استفاده مى‏شود كه‏«جود»مرحله بالاتر از«سخاوت‏»است،زيرا درتعريف‏«جود»گفته‏اند: «بخشش بدون درخواست است كه در عين حال،بخشش خود راكوچك بشمارد.»گاه گفته‏اند: «جود،خوشحال شدن از درخواست مردم و شادگشتن به هنگام‏بخشش است.»بعضى نيز گفته‏اند:«جود بخششى است كه مال را،مال خدا بشمرد و سائل رابنده خدا بداند و خودش را در اين ميان واسطه ببيند»،در حالى كه‏«سخاوت‏»معنى‏وسيع‏ترى دارد و هرگونه بذل و بخشش را شامل مى‏شود</a:t>
            </a:r>
            <a:endParaRPr lang="en-US" dirty="0"/>
          </a:p>
        </p:txBody>
      </p:sp>
    </p:spTree>
    <p:extLst>
      <p:ext uri="{BB962C8B-B14F-4D97-AF65-F5344CB8AC3E}">
        <p14:creationId xmlns:p14="http://schemas.microsoft.com/office/powerpoint/2010/main" val="387323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48680"/>
            <a:ext cx="8229600" cy="5577483"/>
          </a:xfrm>
        </p:spPr>
        <p:txBody>
          <a:bodyPr>
            <a:noAutofit/>
          </a:bodyPr>
          <a:lstStyle/>
          <a:p>
            <a:pPr algn="r"/>
            <a:r>
              <a:rPr lang="fa-IR" sz="4000" dirty="0" smtClean="0"/>
              <a:t>بعضى نيز گفته‏اند:«كسى كه بخشى از اموال خود را ببخشد و بخش ديگر را براى خودبگذارد، صاحب سخاوت است و كسى كه اكثر آن را ببخشد و مقدار كمى را براى خود بگذارد،داى جوداست‏».</a:t>
            </a:r>
          </a:p>
          <a:p>
            <a:pPr algn="r"/>
            <a:r>
              <a:rPr lang="fa-IR" sz="4000" dirty="0" smtClean="0"/>
              <a:t>مطابق تمام اين تعريفها«جود»مرحله بالاتراز«سخاوت‏»است</a:t>
            </a:r>
            <a:endParaRPr lang="en-US" sz="4000" dirty="0"/>
          </a:p>
        </p:txBody>
      </p:sp>
    </p:spTree>
    <p:extLst>
      <p:ext uri="{BB962C8B-B14F-4D97-AF65-F5344CB8AC3E}">
        <p14:creationId xmlns:p14="http://schemas.microsoft.com/office/powerpoint/2010/main" val="393050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dirty="0"/>
          </a:p>
        </p:txBody>
      </p:sp>
      <p:sp>
        <p:nvSpPr>
          <p:cNvPr id="3" name="Content Placeholder 2"/>
          <p:cNvSpPr>
            <a:spLocks noGrp="1"/>
          </p:cNvSpPr>
          <p:nvPr>
            <p:ph idx="1"/>
          </p:nvPr>
        </p:nvSpPr>
        <p:spPr>
          <a:xfrm>
            <a:off x="457200" y="620688"/>
            <a:ext cx="8229600" cy="5505475"/>
          </a:xfrm>
        </p:spPr>
        <p:txBody>
          <a:bodyPr>
            <a:normAutofit fontScale="92500" lnSpcReduction="20000"/>
          </a:bodyPr>
          <a:lstStyle/>
          <a:p>
            <a:pPr algn="r"/>
            <a:r>
              <a:rPr lang="fa-IR" sz="4400" dirty="0" smtClean="0"/>
              <a:t>صفت جود از صفات بسیار با فضیلت است؛ زیرا در پرتو آن نیاز مؤمنى رفع مى‏شود. در روایتى از رسول گرامى اسلام صلّى اللَّه علیه و آله آمده است: « خداوند جواد و بخشنده است و جود را دوست مى‏دارد». بسیار جود کردن در ماه رمضان مستحب است.</a:t>
            </a:r>
          </a:p>
          <a:p>
            <a:pPr algn="r"/>
            <a:r>
              <a:rPr lang="fa-IR" sz="4400" dirty="0" smtClean="0"/>
              <a:t>	۲- منتهى المطلب ج۹، ص۴۴۷-۴۴۸</a:t>
            </a:r>
            <a:endParaRPr lang="en-US" sz="4400" dirty="0"/>
          </a:p>
        </p:txBody>
      </p:sp>
    </p:spTree>
    <p:extLst>
      <p:ext uri="{BB962C8B-B14F-4D97-AF65-F5344CB8AC3E}">
        <p14:creationId xmlns:p14="http://schemas.microsoft.com/office/powerpoint/2010/main" val="18670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normAutofit fontScale="92500" lnSpcReduction="10000"/>
          </a:bodyPr>
          <a:lstStyle/>
          <a:p>
            <a:pPr algn="r"/>
            <a:r>
              <a:rPr lang="fa-IR" sz="5400" dirty="0" smtClean="0"/>
              <a:t>در روایتى از امام کاظم علیه السّلام آمده است: « جواد کسى است که آنچه خداوند از اموال، همچون زکات و خمس بر او واجب کرده، مى‏پردازد».</a:t>
            </a:r>
          </a:p>
          <a:p>
            <a:pPr algn="r"/>
            <a:r>
              <a:rPr lang="fa-IR" sz="5400" dirty="0" smtClean="0"/>
              <a:t>وسائل الشیعة ج۹، ص  16</a:t>
            </a:r>
            <a:endParaRPr lang="en-US" sz="5400" dirty="0"/>
          </a:p>
        </p:txBody>
      </p:sp>
    </p:spTree>
    <p:extLst>
      <p:ext uri="{BB962C8B-B14F-4D97-AF65-F5344CB8AC3E}">
        <p14:creationId xmlns:p14="http://schemas.microsoft.com/office/powerpoint/2010/main" val="289007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20688"/>
            <a:ext cx="8229600" cy="5505475"/>
          </a:xfrm>
        </p:spPr>
        <p:txBody>
          <a:bodyPr>
            <a:noAutofit/>
          </a:bodyPr>
          <a:lstStyle/>
          <a:p>
            <a:pPr algn="r"/>
            <a:r>
              <a:rPr lang="fa-IR" sz="4400" dirty="0" smtClean="0"/>
              <a:t>.در حدیث قدسی (در کتاب شریف کلمة الله/208) آمده:</a:t>
            </a:r>
          </a:p>
          <a:p>
            <a:pPr algn="r"/>
            <a:r>
              <a:rPr lang="fa-IR" sz="4400" dirty="0" smtClean="0"/>
              <a:t>خداوند متعال:این دین(اسلام)که (آن را برای خودم در نظر گرفتم)وبرای خود انتخاب کرده ام،(هیچ فضیلت اخلاقی)برای او صلاح نیست مگر سخاوت و حسن خلق </a:t>
            </a:r>
          </a:p>
          <a:p>
            <a:pPr algn="r"/>
            <a:endParaRPr lang="en-US" sz="4400" dirty="0"/>
          </a:p>
        </p:txBody>
      </p:sp>
    </p:spTree>
    <p:extLst>
      <p:ext uri="{BB962C8B-B14F-4D97-AF65-F5344CB8AC3E}">
        <p14:creationId xmlns:p14="http://schemas.microsoft.com/office/powerpoint/2010/main" val="113389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153</TotalTime>
  <Words>3390</Words>
  <Application>Microsoft Office PowerPoint</Application>
  <PresentationFormat>On-screen Show (4:3)</PresentationFormat>
  <Paragraphs>148</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Century Gothic</vt:lpstr>
      <vt:lpstr>Tahoma</vt:lpstr>
      <vt:lpstr>Wingdings 2</vt:lpstr>
      <vt:lpstr>Austin</vt:lpstr>
      <vt:lpstr>جود وسخاوت</vt:lpstr>
      <vt:lpstr>معنای جود </vt:lpstr>
      <vt:lpstr>PowerPoint Presentation</vt:lpstr>
      <vt:lpstr>تفاوت بین جود وسخاوت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جود وسخاوت</dc:title>
  <dc:creator>fatemeh</dc:creator>
  <cp:lastModifiedBy>fatemeh</cp:lastModifiedBy>
  <cp:revision>26</cp:revision>
  <dcterms:created xsi:type="dcterms:W3CDTF">2007-10-02T01:43:27Z</dcterms:created>
  <dcterms:modified xsi:type="dcterms:W3CDTF">2016-06-28T19:21:55Z</dcterms:modified>
</cp:coreProperties>
</file>