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2"/>
  </p:sldMasterIdLst>
  <p:sldIdLst>
    <p:sldId id="256" r:id="rId3"/>
    <p:sldId id="358" r:id="rId4"/>
    <p:sldId id="359" r:id="rId5"/>
    <p:sldId id="360" r:id="rId6"/>
    <p:sldId id="361" r:id="rId7"/>
    <p:sldId id="362" r:id="rId8"/>
    <p:sldId id="363" r:id="rId9"/>
    <p:sldId id="364" r:id="rId10"/>
    <p:sldId id="365" r:id="rId11"/>
    <p:sldId id="366" r:id="rId12"/>
    <p:sldId id="356" r:id="rId13"/>
    <p:sldId id="404" r:id="rId14"/>
    <p:sldId id="386" r:id="rId15"/>
    <p:sldId id="405" r:id="rId16"/>
    <p:sldId id="387" r:id="rId17"/>
    <p:sldId id="406" r:id="rId18"/>
    <p:sldId id="388" r:id="rId19"/>
    <p:sldId id="409" r:id="rId20"/>
    <p:sldId id="410" r:id="rId21"/>
    <p:sldId id="389" r:id="rId22"/>
    <p:sldId id="390" r:id="rId23"/>
    <p:sldId id="411" r:id="rId24"/>
    <p:sldId id="391" r:id="rId25"/>
    <p:sldId id="412" r:id="rId26"/>
    <p:sldId id="394" r:id="rId27"/>
    <p:sldId id="413" r:id="rId28"/>
    <p:sldId id="392" r:id="rId29"/>
    <p:sldId id="414" r:id="rId30"/>
    <p:sldId id="395" r:id="rId31"/>
    <p:sldId id="393" r:id="rId32"/>
    <p:sldId id="415" r:id="rId33"/>
    <p:sldId id="396" r:id="rId34"/>
    <p:sldId id="398" r:id="rId35"/>
    <p:sldId id="397" r:id="rId36"/>
    <p:sldId id="399" r:id="rId37"/>
    <p:sldId id="416" r:id="rId38"/>
    <p:sldId id="417" r:id="rId39"/>
    <p:sldId id="400" r:id="rId40"/>
    <p:sldId id="401" r:id="rId41"/>
    <p:sldId id="402" r:id="rId42"/>
    <p:sldId id="403" r:id="rId43"/>
    <p:sldId id="261" r:id="rId44"/>
    <p:sldId id="262" r:id="rId45"/>
    <p:sldId id="263" r:id="rId46"/>
    <p:sldId id="368" r:id="rId47"/>
    <p:sldId id="264" r:id="rId48"/>
    <p:sldId id="370" r:id="rId49"/>
    <p:sldId id="371" r:id="rId50"/>
    <p:sldId id="372" r:id="rId51"/>
    <p:sldId id="373" r:id="rId52"/>
    <p:sldId id="374" r:id="rId53"/>
    <p:sldId id="375" r:id="rId54"/>
    <p:sldId id="376" r:id="rId55"/>
    <p:sldId id="269" r:id="rId56"/>
    <p:sldId id="377" r:id="rId57"/>
    <p:sldId id="378" r:id="rId58"/>
    <p:sldId id="379" r:id="rId59"/>
    <p:sldId id="380" r:id="rId60"/>
    <p:sldId id="381" r:id="rId61"/>
    <p:sldId id="382" r:id="rId62"/>
    <p:sldId id="383" r:id="rId63"/>
    <p:sldId id="384" r:id="rId64"/>
    <p:sldId id="270" r:id="rId65"/>
    <p:sldId id="385" r:id="rId66"/>
    <p:sldId id="271" r:id="rId67"/>
    <p:sldId id="272" r:id="rId68"/>
    <p:sldId id="273" r:id="rId69"/>
    <p:sldId id="274" r:id="rId70"/>
    <p:sldId id="418" r:id="rId71"/>
    <p:sldId id="275" r:id="rId72"/>
    <p:sldId id="419" r:id="rId73"/>
    <p:sldId id="420" r:id="rId74"/>
    <p:sldId id="421" r:id="rId75"/>
    <p:sldId id="422" r:id="rId76"/>
    <p:sldId id="276" r:id="rId77"/>
    <p:sldId id="423" r:id="rId78"/>
    <p:sldId id="424" r:id="rId79"/>
    <p:sldId id="277" r:id="rId80"/>
    <p:sldId id="278" r:id="rId81"/>
    <p:sldId id="279" r:id="rId82"/>
    <p:sldId id="281" r:id="rId8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C60674-2B5C-4542-97FC-34D6F140648C}" type="datetimeFigureOut">
              <a:rPr lang="fa-IR" smtClean="0"/>
              <a:t>08/09/1435</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534942C3-8636-4C56-BC34-67617948D4B2}"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C60674-2B5C-4542-97FC-34D6F140648C}" type="datetimeFigureOut">
              <a:rPr lang="fa-IR" smtClean="0"/>
              <a:t>08/09/1435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34942C3-8636-4C56-BC34-67617948D4B2}"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C60674-2B5C-4542-97FC-34D6F140648C}" type="datetimeFigureOut">
              <a:rPr lang="fa-IR" smtClean="0"/>
              <a:t>08/09/1435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34942C3-8636-4C56-BC34-67617948D4B2}"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C60674-2B5C-4542-97FC-34D6F140648C}" type="datetimeFigureOut">
              <a:rPr lang="fa-IR" smtClean="0"/>
              <a:t>08/09/1435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34942C3-8636-4C56-BC34-67617948D4B2}"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C60674-2B5C-4542-97FC-34D6F140648C}" type="datetimeFigureOut">
              <a:rPr lang="fa-IR" smtClean="0"/>
              <a:t>08/09/1435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34942C3-8636-4C56-BC34-67617948D4B2}"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C60674-2B5C-4542-97FC-34D6F140648C}" type="datetimeFigureOut">
              <a:rPr lang="fa-IR" smtClean="0"/>
              <a:t>08/09/1435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34942C3-8636-4C56-BC34-67617948D4B2}"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C60674-2B5C-4542-97FC-34D6F140648C}" type="datetimeFigureOut">
              <a:rPr lang="fa-IR" smtClean="0"/>
              <a:t>08/09/1435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34942C3-8636-4C56-BC34-67617948D4B2}"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C60674-2B5C-4542-97FC-34D6F140648C}" type="datetimeFigureOut">
              <a:rPr lang="fa-IR" smtClean="0"/>
              <a:t>08/09/1435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34942C3-8636-4C56-BC34-67617948D4B2}"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60674-2B5C-4542-97FC-34D6F140648C}" type="datetimeFigureOut">
              <a:rPr lang="fa-IR" smtClean="0"/>
              <a:t>08/09/1435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34942C3-8636-4C56-BC34-67617948D4B2}"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C60674-2B5C-4542-97FC-34D6F140648C}" type="datetimeFigureOut">
              <a:rPr lang="fa-IR" smtClean="0"/>
              <a:t>08/09/1435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34942C3-8636-4C56-BC34-67617948D4B2}"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C60674-2B5C-4542-97FC-34D6F140648C}" type="datetimeFigureOut">
              <a:rPr lang="fa-IR" smtClean="0"/>
              <a:t>08/09/1435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534942C3-8636-4C56-BC34-67617948D4B2}" type="slidenum">
              <a:rPr lang="fa-IR" smtClean="0"/>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C60674-2B5C-4542-97FC-34D6F140648C}" type="datetimeFigureOut">
              <a:rPr lang="fa-IR" smtClean="0"/>
              <a:t>08/09/1435</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4942C3-8636-4C56-BC34-67617948D4B2}" type="slidenum">
              <a:rPr lang="fa-IR" smtClean="0"/>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428735"/>
          </a:xfrm>
        </p:spPr>
        <p:txBody>
          <a:bodyPr>
            <a:noAutofit/>
          </a:bodyPr>
          <a:lstStyle/>
          <a:p>
            <a:r>
              <a:rPr lang="fa-IR" sz="8800" dirty="0" smtClean="0"/>
              <a:t>تکریم ارباب رجوع</a:t>
            </a:r>
            <a:endParaRPr lang="fa-IR" sz="8800" dirty="0"/>
          </a:p>
        </p:txBody>
      </p:sp>
      <p:sp>
        <p:nvSpPr>
          <p:cNvPr id="3" name="Subtitle 2"/>
          <p:cNvSpPr>
            <a:spLocks noGrp="1"/>
          </p:cNvSpPr>
          <p:nvPr>
            <p:ph type="subTitle" idx="1"/>
          </p:nvPr>
        </p:nvSpPr>
        <p:spPr/>
        <p:txBody>
          <a:bodyPr/>
          <a:lstStyle/>
          <a:p>
            <a:endParaRPr lang="fa-IR" dirty="0"/>
          </a:p>
        </p:txBody>
      </p:sp>
      <p:pic>
        <p:nvPicPr>
          <p:cNvPr id="4098" name="Picture 2"/>
          <p:cNvPicPr>
            <a:picLocks noChangeAspect="1" noChangeArrowheads="1"/>
          </p:cNvPicPr>
          <p:nvPr/>
        </p:nvPicPr>
        <p:blipFill>
          <a:blip r:embed="rId2">
            <a:extLst/>
          </a:blip>
          <a:srcRect/>
          <a:stretch>
            <a:fillRect/>
          </a:stretch>
        </p:blipFill>
        <p:spPr bwMode="auto">
          <a:xfrm>
            <a:off x="-14288" y="1428736"/>
            <a:ext cx="9172576" cy="5461014"/>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10700" dirty="0" smtClean="0">
                <a:solidFill>
                  <a:srgbClr val="FF0000"/>
                </a:solidFill>
              </a:rPr>
              <a:t>4- متغيرهاي جسمی</a:t>
            </a:r>
            <a:r>
              <a:rPr lang="fa-IR" dirty="0" smtClean="0"/>
              <a:t/>
            </a:r>
            <a:br>
              <a:rPr lang="fa-IR" dirty="0" smtClean="0"/>
            </a:br>
            <a:endParaRPr lang="fa-IR" dirty="0"/>
          </a:p>
        </p:txBody>
      </p:sp>
      <p:sp>
        <p:nvSpPr>
          <p:cNvPr id="3" name="Content Placeholder 2"/>
          <p:cNvSpPr>
            <a:spLocks noGrp="1"/>
          </p:cNvSpPr>
          <p:nvPr>
            <p:ph idx="1"/>
          </p:nvPr>
        </p:nvSpPr>
        <p:spPr>
          <a:xfrm>
            <a:off x="457200" y="1000108"/>
            <a:ext cx="8229600" cy="5324492"/>
          </a:xfrm>
        </p:spPr>
        <p:txBody>
          <a:bodyPr>
            <a:normAutofit/>
          </a:bodyPr>
          <a:lstStyle/>
          <a:p>
            <a:r>
              <a:rPr lang="fa-IR" sz="4800" dirty="0" smtClean="0"/>
              <a:t>تعريف: انسان با كرامت، سلامت جسمي خود را از طريق ورزش، تحرك و رعايت نكات ايمني و بهداشتي، براي دستيابي به سلامت ذهني و رواني و همچنين ارتقاء توانمنديهاي رفتاري و عملكردي خود جدي گرفته و براي آن برنامه ريزي دارد. </a:t>
            </a:r>
          </a:p>
          <a:p>
            <a:endParaRPr lang="fa-IR" sz="4800" dirty="0"/>
          </a:p>
        </p:txBody>
      </p:sp>
    </p:spTree>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85728"/>
            <a:ext cx="8229600" cy="5840435"/>
          </a:xfrm>
        </p:spPr>
        <p:txBody>
          <a:bodyPr>
            <a:normAutofit/>
          </a:bodyPr>
          <a:lstStyle/>
          <a:p>
            <a:pPr marL="0" indent="0">
              <a:buNone/>
            </a:pPr>
            <a:endParaRPr lang="fa-IR" dirty="0" smtClean="0"/>
          </a:p>
          <a:p>
            <a:r>
              <a:rPr lang="fa-IR" sz="4400" dirty="0" smtClean="0"/>
              <a:t>خداوند متعال وضعيت هيچ امتي را متحول نخواهد كرد الا به اينكه آن قوم خود مايل به دگرگوني باشد.</a:t>
            </a:r>
          </a:p>
          <a:p>
            <a:r>
              <a:rPr lang="fa-IR" sz="4400" dirty="0" smtClean="0">
                <a:solidFill>
                  <a:srgbClr val="FF0000"/>
                </a:solidFill>
              </a:rPr>
              <a:t>إِنَّ </a:t>
            </a:r>
            <a:r>
              <a:rPr lang="fa-IR" sz="4400" dirty="0">
                <a:solidFill>
                  <a:srgbClr val="FF0000"/>
                </a:solidFill>
              </a:rPr>
              <a:t>اللَّـهَ لَا يُغَيِّرُ مَا بِقَوْمٍ حَتَّىٰ يُغَيِّرُوا مَا بِأَنفُسِهِمْ </a:t>
            </a:r>
            <a:r>
              <a:rPr lang="fa-IR" sz="4400" dirty="0"/>
              <a:t>ۗ </a:t>
            </a:r>
            <a:r>
              <a:rPr lang="fa-IR" sz="4400" dirty="0" smtClean="0"/>
              <a:t>﴿١١/الرعد﴾</a:t>
            </a:r>
          </a:p>
          <a:p>
            <a:endParaRPr lang="fa-IR" dirty="0" smtClean="0"/>
          </a:p>
          <a:p>
            <a:endParaRPr lang="fa-IR" dirty="0"/>
          </a:p>
        </p:txBody>
      </p:sp>
    </p:spTree>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a:bodyPr>
          <a:lstStyle/>
          <a:p>
            <a:pPr marL="0" indent="0">
              <a:buNone/>
            </a:pPr>
            <a:r>
              <a:rPr lang="fa-IR" sz="6000" dirty="0" smtClean="0"/>
              <a:t>این تغییر وتحول باید بر اساس تدبیری حکیمانه ،منطبق بر اموزه های وحیانی وعقلانی صورت گیرد تا زمینه صعود انسان را به مقامات انسانی فراهم ساخته واز سوء تدبیر بپرهیزد</a:t>
            </a:r>
            <a:endParaRPr lang="fa-IR" sz="6000" dirty="0"/>
          </a:p>
        </p:txBody>
      </p:sp>
    </p:spTree>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lstStyle/>
          <a:p>
            <a:r>
              <a:rPr lang="fa-IR" dirty="0" smtClean="0">
                <a:solidFill>
                  <a:srgbClr val="FF0000"/>
                </a:solidFill>
              </a:rPr>
              <a:t>سوء تدبیر نشانه ای بر عدم کرامت کارگزاران</a:t>
            </a:r>
            <a:endParaRPr lang="fa-IR" dirty="0">
              <a:solidFill>
                <a:srgbClr val="FF0000"/>
              </a:solidFill>
            </a:endParaRPr>
          </a:p>
        </p:txBody>
      </p:sp>
      <p:sp>
        <p:nvSpPr>
          <p:cNvPr id="3" name="Content Placeholder 2"/>
          <p:cNvSpPr>
            <a:spLocks noGrp="1"/>
          </p:cNvSpPr>
          <p:nvPr>
            <p:ph idx="1"/>
          </p:nvPr>
        </p:nvSpPr>
        <p:spPr>
          <a:xfrm>
            <a:off x="457200" y="1214422"/>
            <a:ext cx="8229600" cy="5110178"/>
          </a:xfrm>
        </p:spPr>
        <p:txBody>
          <a:bodyPr>
            <a:noAutofit/>
          </a:bodyPr>
          <a:lstStyle/>
          <a:p>
            <a:r>
              <a:rPr lang="fa-IR" sz="4000" dirty="0"/>
              <a:t>حديث اول- پيامبر گرامي اسلام (ص): </a:t>
            </a:r>
          </a:p>
          <a:p>
            <a:r>
              <a:rPr lang="fa-IR" sz="4000" dirty="0"/>
              <a:t>من از فقر بر امتم بيم ندارم ولكن از آنچه بيمناكم، </a:t>
            </a:r>
            <a:br>
              <a:rPr lang="fa-IR" sz="4000" dirty="0"/>
            </a:br>
            <a:r>
              <a:rPr lang="fa-IR" sz="4000" dirty="0"/>
              <a:t>سوء تدبير است.</a:t>
            </a:r>
          </a:p>
          <a:p>
            <a:r>
              <a:rPr lang="fa-IR" sz="4000" dirty="0"/>
              <a:t>حديث دوم- امام علي (ع): </a:t>
            </a:r>
          </a:p>
          <a:p>
            <a:r>
              <a:rPr lang="fa-IR" sz="4000" dirty="0"/>
              <a:t>برنامه‌ريزي درست، مال اندك را افزايش مي‌دهد و برنامه‌ريزي نادرست، مال فراوان را نابود مي‌كند. </a:t>
            </a:r>
          </a:p>
          <a:p>
            <a:endParaRPr lang="fa-IR" sz="4000" dirty="0"/>
          </a:p>
        </p:txBody>
      </p:sp>
    </p:spTree>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lnSpcReduction="10000"/>
          </a:bodyPr>
          <a:lstStyle/>
          <a:p>
            <a:r>
              <a:rPr lang="fa-IR" sz="3600" dirty="0" smtClean="0"/>
              <a:t>همچنین در وصیت به فرزندان وپیروانش فرمود:</a:t>
            </a:r>
            <a:r>
              <a:rPr lang="fa-IR" sz="5400" dirty="0" smtClean="0">
                <a:solidFill>
                  <a:srgbClr val="00B050"/>
                </a:solidFill>
              </a:rPr>
              <a:t>اُوصيكُما </a:t>
            </a:r>
            <a:r>
              <a:rPr lang="fa-IR" sz="5400" dirty="0">
                <a:solidFill>
                  <a:srgbClr val="00B050"/>
                </a:solidFill>
              </a:rPr>
              <a:t>وَ جَميعَ وَلَدى وَ اَهْلى وَ مَنْ بَلَغَهُ كِتابى بِتَقْوَى اللّهِ، وَ نَظْمِ اَمْرِكُمْ</a:t>
            </a:r>
          </a:p>
          <a:p>
            <a:r>
              <a:rPr lang="fa-IR" sz="5400" dirty="0"/>
              <a:t>شما و همه فرزندان و خاندانم و هر كه اين وصيتم به او مى رسد را به تقواى </a:t>
            </a:r>
            <a:r>
              <a:rPr lang="fa-IR" sz="5400" dirty="0" smtClean="0"/>
              <a:t>الهى،و </a:t>
            </a:r>
            <a:r>
              <a:rPr lang="fa-IR" sz="5400" dirty="0"/>
              <a:t>نظم در زندگى،</a:t>
            </a:r>
          </a:p>
        </p:txBody>
      </p:sp>
    </p:spTree>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85794"/>
            <a:ext cx="8229600" cy="5538806"/>
          </a:xfrm>
        </p:spPr>
        <p:txBody>
          <a:bodyPr>
            <a:noAutofit/>
          </a:bodyPr>
          <a:lstStyle/>
          <a:p>
            <a:pPr algn="ctr"/>
            <a:r>
              <a:rPr lang="fa-IR" sz="8800" dirty="0" smtClean="0">
                <a:solidFill>
                  <a:srgbClr val="92D050"/>
                </a:solidFill>
              </a:rPr>
              <a:t>اهل بیت علیهم السلام بهترن الگو ی رفتاری برای ما شیعیانند</a:t>
            </a:r>
            <a:endParaRPr lang="fa-IR" sz="8800" dirty="0">
              <a:solidFill>
                <a:srgbClr val="92D050"/>
              </a:solidFill>
            </a:endParaRPr>
          </a:p>
        </p:txBody>
      </p:sp>
    </p:spTree>
    <p:extLst/>
  </p:cSld>
  <p:clrMapOvr>
    <a:masterClrMapping/>
  </p:clrMapOvr>
  <mc:AlternateContent xmlns:mc="http://schemas.openxmlformats.org/markup-compatibility/2006">
    <mc:Choice xmlns="" xmlns:p14="http://schemas.microsoft.com/office/powerpoint/2007/7/12/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lstStyle/>
          <a:p>
            <a:r>
              <a:rPr lang="fa-IR" dirty="0"/>
              <a:t>اُوصيكُما بِتَقْوَى اللّهِ، وَاَنْ لاتَبْغِيَا الدُّنْيا وَ اِنْ بَغَتْكُما، </a:t>
            </a:r>
          </a:p>
          <a:p>
            <a:r>
              <a:rPr lang="fa-IR" dirty="0"/>
              <a:t>شما را به تقواى الهى سفارش مى نمايم، و اينكه دنيا را مجوييد گرچه دنيا شما را بجويد،</a:t>
            </a:r>
          </a:p>
          <a:p>
            <a:r>
              <a:rPr lang="fa-IR" dirty="0"/>
              <a:t>وَ لاتَأْسَفا عَلى شَىْء مِنْها زُوِىَ عَنْكُما.  وَ قُولا بِالْحَقِّ، وَ اعْمَلا </a:t>
            </a:r>
          </a:p>
          <a:p>
            <a:r>
              <a:rPr lang="fa-IR" dirty="0"/>
              <a:t>و بر آنچه از دنيا از دستتان رفته متأسّف نباشيد. حق بگوييد، و براى ثواب</a:t>
            </a:r>
          </a:p>
          <a:p>
            <a:r>
              <a:rPr lang="fa-IR" dirty="0"/>
              <a:t>لِلاَْجْرِ. وَ كُونا لِلظّالِمِ خَصْماً، وَ لِلْمَظْلُومِ عَوْناً. </a:t>
            </a:r>
          </a:p>
          <a:p>
            <a:r>
              <a:rPr lang="fa-IR" dirty="0"/>
              <a:t>الهى بكوشـيد. دشـمن سـتمگر و يـار سـتمديده باشـيد.</a:t>
            </a:r>
          </a:p>
          <a:p>
            <a:endParaRPr lang="fa-IR" dirty="0"/>
          </a:p>
        </p:txBody>
      </p:sp>
    </p:spTree>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pPr algn="ctr"/>
            <a:r>
              <a:rPr lang="fa-IR" sz="4000" dirty="0" smtClean="0">
                <a:solidFill>
                  <a:srgbClr val="FF0000"/>
                </a:solidFill>
              </a:rPr>
              <a:t>نکاتی از نامه 53 نهج البلاغه در باب تکریم ارباب رجوع</a:t>
            </a:r>
            <a:endParaRPr lang="fa-IR" sz="4000" dirty="0">
              <a:solidFill>
                <a:srgbClr val="FF0000"/>
              </a:solidFill>
            </a:endParaRPr>
          </a:p>
        </p:txBody>
      </p:sp>
      <p:sp>
        <p:nvSpPr>
          <p:cNvPr id="3" name="Content Placeholder 2"/>
          <p:cNvSpPr>
            <a:spLocks noGrp="1"/>
          </p:cNvSpPr>
          <p:nvPr>
            <p:ph idx="1"/>
          </p:nvPr>
        </p:nvSpPr>
        <p:spPr>
          <a:xfrm>
            <a:off x="457200" y="1214422"/>
            <a:ext cx="8229600" cy="5110178"/>
          </a:xfrm>
        </p:spPr>
        <p:txBody>
          <a:bodyPr>
            <a:noAutofit/>
          </a:bodyPr>
          <a:lstStyle/>
          <a:p>
            <a:r>
              <a:rPr lang="fa-IR" sz="4800" dirty="0">
                <a:solidFill>
                  <a:srgbClr val="00B050"/>
                </a:solidFill>
              </a:rPr>
              <a:t>وَ اَشْعِرْ قَلْبَكَ الرَّحْمَةَ لِلرَّعِيَّةِ </a:t>
            </a:r>
            <a:r>
              <a:rPr lang="fa-IR" sz="4800" dirty="0" smtClean="0">
                <a:solidFill>
                  <a:srgbClr val="00B050"/>
                </a:solidFill>
              </a:rPr>
              <a:t>وَ </a:t>
            </a:r>
            <a:r>
              <a:rPr lang="fa-IR" sz="4800" dirty="0">
                <a:solidFill>
                  <a:srgbClr val="00B050"/>
                </a:solidFill>
              </a:rPr>
              <a:t>الْمَحَبَّةَ لَهُمْ، وَ اللُّطْفَ بِهِمْ، وَ لاتَكُونَنَّ عَلَيْهِمْ سَبُعاً ضارِياً </a:t>
            </a:r>
            <a:r>
              <a:rPr lang="fa-IR" sz="4800" dirty="0" smtClean="0">
                <a:solidFill>
                  <a:srgbClr val="00B050"/>
                </a:solidFill>
              </a:rPr>
              <a:t>تَغْتَنِمُ اَكْلَهُمْ</a:t>
            </a:r>
            <a:r>
              <a:rPr lang="fa-IR" sz="4800" dirty="0">
                <a:solidFill>
                  <a:srgbClr val="00B050"/>
                </a:solidFill>
              </a:rPr>
              <a:t>، </a:t>
            </a:r>
          </a:p>
          <a:p>
            <a:r>
              <a:rPr lang="fa-IR" sz="4800" dirty="0"/>
              <a:t>مهربانى و محبت و </a:t>
            </a:r>
            <a:r>
              <a:rPr lang="fa-IR" sz="4800" dirty="0" smtClean="0"/>
              <a:t>لطف به </a:t>
            </a:r>
            <a:r>
              <a:rPr lang="fa-IR" sz="4800" dirty="0"/>
              <a:t>رعيت را شعار قلب خود قرار ده، بر رعيت همچون حيوان درنده مباش كه خوردن آنان راغنيمت دانى ، </a:t>
            </a:r>
          </a:p>
        </p:txBody>
      </p:sp>
    </p:spTree>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a:bodyPr>
          <a:lstStyle/>
          <a:p>
            <a:r>
              <a:rPr lang="fa-IR" sz="4000" dirty="0" smtClean="0">
                <a:solidFill>
                  <a:srgbClr val="00B0F0"/>
                </a:solidFill>
              </a:rPr>
              <a:t>سه نکته تکریم در این کلام نورانی:</a:t>
            </a:r>
          </a:p>
          <a:p>
            <a:r>
              <a:rPr lang="fa-IR" sz="4000" dirty="0" smtClean="0">
                <a:solidFill>
                  <a:srgbClr val="00B0F0"/>
                </a:solidFill>
              </a:rPr>
              <a:t>1-مهربانی به مردم</a:t>
            </a:r>
          </a:p>
          <a:p>
            <a:r>
              <a:rPr lang="fa-IR" sz="4000" dirty="0" smtClean="0">
                <a:solidFill>
                  <a:srgbClr val="00B0F0"/>
                </a:solidFill>
              </a:rPr>
              <a:t>2-محبت به انها</a:t>
            </a:r>
          </a:p>
          <a:p>
            <a:r>
              <a:rPr lang="fa-IR" sz="4000" dirty="0" smtClean="0">
                <a:solidFill>
                  <a:srgbClr val="00B0F0"/>
                </a:solidFill>
              </a:rPr>
              <a:t>3-لطف به ایشان</a:t>
            </a:r>
          </a:p>
          <a:p>
            <a:r>
              <a:rPr lang="fa-IR" sz="4000" dirty="0" smtClean="0">
                <a:solidFill>
                  <a:srgbClr val="FF0000"/>
                </a:solidFill>
              </a:rPr>
              <a:t>نکته مقابل تکریم:</a:t>
            </a:r>
          </a:p>
          <a:p>
            <a:r>
              <a:rPr lang="fa-IR" sz="4000" dirty="0" smtClean="0">
                <a:solidFill>
                  <a:srgbClr val="FF0000"/>
                </a:solidFill>
              </a:rPr>
              <a:t>حالت سبعیت داشتن نسبت به مال وابروی ارباب رجوع وغنیمت دانستن بهره کشی از انان است.</a:t>
            </a:r>
            <a:endParaRPr lang="fa-IR" sz="4000" dirty="0">
              <a:solidFill>
                <a:srgbClr val="FF0000"/>
              </a:solidFill>
            </a:endParaRPr>
          </a:p>
        </p:txBody>
      </p:sp>
    </p:spTree>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fontScale="92500" lnSpcReduction="10000"/>
          </a:bodyPr>
          <a:lstStyle/>
          <a:p>
            <a:r>
              <a:rPr lang="fa-IR" sz="6000" dirty="0" smtClean="0"/>
              <a:t>گاهی خطا ورفتار ناپسند از ارباب رجوع سر می زند که یک کار گزار با کرامت می تواند با تاسی به فرمان امام علی علیه السلام بزرگوارانه از ان بگذرد،همانگونه که در عهدنامه مالک امده است.</a:t>
            </a:r>
            <a:endParaRPr lang="fa-IR" sz="6000" dirty="0"/>
          </a:p>
        </p:txBody>
      </p:sp>
    </p:spTree>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9600" dirty="0" smtClean="0">
                <a:solidFill>
                  <a:srgbClr val="FF0000"/>
                </a:solidFill>
              </a:rPr>
              <a:t>كرامت انساني</a:t>
            </a:r>
            <a:endParaRPr lang="fa-IR" sz="9600" dirty="0">
              <a:solidFill>
                <a:srgbClr val="FF0000"/>
              </a:solidFill>
            </a:endParaRPr>
          </a:p>
        </p:txBody>
      </p:sp>
      <p:sp>
        <p:nvSpPr>
          <p:cNvPr id="3" name="Content Placeholder 2"/>
          <p:cNvSpPr>
            <a:spLocks noGrp="1"/>
          </p:cNvSpPr>
          <p:nvPr>
            <p:ph idx="1"/>
          </p:nvPr>
        </p:nvSpPr>
        <p:spPr/>
        <p:txBody>
          <a:bodyPr/>
          <a:lstStyle/>
          <a:p>
            <a:r>
              <a:rPr lang="fa-IR" sz="5400" dirty="0" smtClean="0"/>
              <a:t>به فعليت درآوردن فضيلت ها و معنا بخشيدن به آنها از طريق ايجاد خودشناسي جهت به وجود آمدن راهبردهاي عملي در سازمان و اصلاح آن</a:t>
            </a:r>
          </a:p>
          <a:p>
            <a:endParaRPr lang="fa-IR" dirty="0"/>
          </a:p>
        </p:txBody>
      </p:sp>
    </p:spTree>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500042"/>
            <a:ext cx="8229600" cy="5824558"/>
          </a:xfrm>
        </p:spPr>
        <p:txBody>
          <a:bodyPr>
            <a:normAutofit/>
          </a:bodyPr>
          <a:lstStyle/>
          <a:p>
            <a:r>
              <a:rPr lang="fa-IR" sz="4000" dirty="0">
                <a:solidFill>
                  <a:srgbClr val="00B050"/>
                </a:solidFill>
              </a:rPr>
              <a:t>فَاِنَّهُمْ صِنْفانِ: اِمَّا اَخٌ لَكَ فِى الدِّينِ، وَ اِمّا نَظيرٌ لَكَ فِى الْخَلْقِ، يَفْرُطُ مِنْهُمُ الزَّلَلُ، وَ تَعْرِضُ لَهُمُ الْعِلَلُ، وَ يُؤْتى عَلى اَيْديْهِمْ فِى الْعَمْدِ وَ الْخَطَأِ، </a:t>
            </a:r>
          </a:p>
          <a:p>
            <a:r>
              <a:rPr lang="fa-IR" sz="4000" dirty="0" smtClean="0"/>
              <a:t>رعيت </a:t>
            </a:r>
            <a:r>
              <a:rPr lang="fa-IR" sz="4000" dirty="0"/>
              <a:t>بر دو گروهند: يا برادر دينى توانَد، يا </a:t>
            </a:r>
            <a:r>
              <a:rPr lang="fa-IR" sz="4000" dirty="0" smtClean="0"/>
              <a:t>انسانهايی مانند </a:t>
            </a:r>
            <a:r>
              <a:rPr lang="fa-IR" sz="4000" dirty="0"/>
              <a:t>تو، كه خطاهايى از آنان سر مى زند، علل گناهى بر آنان عارض مى شود، و گناهانى از </a:t>
            </a:r>
            <a:r>
              <a:rPr lang="fa-IR" sz="4000" dirty="0" smtClean="0"/>
              <a:t>آنان به </a:t>
            </a:r>
            <a:r>
              <a:rPr lang="fa-IR" sz="4000" dirty="0"/>
              <a:t>عمد يا اشتباه بروز مى كند، </a:t>
            </a:r>
          </a:p>
        </p:txBody>
      </p:sp>
    </p:spTree>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lnSpcReduction="10000"/>
          </a:bodyPr>
          <a:lstStyle/>
          <a:p>
            <a:r>
              <a:rPr lang="fa-IR" sz="4400" dirty="0">
                <a:solidFill>
                  <a:srgbClr val="00B050"/>
                </a:solidFill>
              </a:rPr>
              <a:t>فَاَعْطِهِمْ مِنْ عَفْوِكَ وَ صَفْحِكَ مِثْلَ الَّذى تُحِبُّ اَنْ يُعْطِيَكَ اللّهُ مِنْ عَفْوِهِ وَ صَفْحِهِ، فَاِنَّكَ فَوْقَهُمْ، </a:t>
            </a:r>
          </a:p>
          <a:p>
            <a:r>
              <a:rPr lang="fa-IR" sz="4400" dirty="0" smtClean="0"/>
              <a:t>پس </a:t>
            </a:r>
            <a:r>
              <a:rPr lang="fa-IR" sz="4400" dirty="0"/>
              <a:t>همان گونه كه علاقه دارى خداوند بخشش و چشم پوشى را به تو</a:t>
            </a:r>
          </a:p>
          <a:p>
            <a:r>
              <a:rPr lang="fa-IR" sz="4400" dirty="0" smtClean="0"/>
              <a:t>عنايت </a:t>
            </a:r>
            <a:r>
              <a:rPr lang="fa-IR" sz="4400" dirty="0"/>
              <a:t>نمايد رعيت را مورد عفو و چشم پوشى قرار بده، چرا كه تو از نظر قدرت برتر از آنانى،</a:t>
            </a:r>
          </a:p>
          <a:p>
            <a:endParaRPr lang="fa-IR" dirty="0"/>
          </a:p>
        </p:txBody>
      </p:sp>
    </p:spTree>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286412"/>
          </a:xfrm>
        </p:spPr>
        <p:txBody>
          <a:bodyPr>
            <a:normAutofit/>
          </a:bodyPr>
          <a:lstStyle/>
          <a:p>
            <a:r>
              <a:rPr lang="fa-IR" sz="5400" dirty="0" smtClean="0"/>
              <a:t>مدیریت در نظام اسلامی مسئولیتی خطیر وابزاری برای خداوند متعال جهت ازمایش مدیران است،باید تلاش کرد از این ازمایش الهی سربلند بیرون امد</a:t>
            </a:r>
            <a:r>
              <a:rPr lang="fa-IR" sz="5400" dirty="0" smtClean="0">
                <a:solidFill>
                  <a:srgbClr val="FF0000"/>
                </a:solidFill>
              </a:rPr>
              <a:t>،راستی راه این سربلندی چیست؟</a:t>
            </a:r>
            <a:endParaRPr lang="fa-IR" sz="5400" dirty="0">
              <a:solidFill>
                <a:srgbClr val="FF0000"/>
              </a:solidFill>
            </a:endParaRPr>
          </a:p>
        </p:txBody>
      </p:sp>
    </p:spTree>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Autofit/>
          </a:bodyPr>
          <a:lstStyle/>
          <a:p>
            <a:r>
              <a:rPr lang="fa-IR" sz="4000" dirty="0">
                <a:solidFill>
                  <a:srgbClr val="00B050"/>
                </a:solidFill>
              </a:rPr>
              <a:t>وَ قَدِ اسْتَكْفاكَ اَمْرَهُمْ، وَ ابْتَلاكَ بِهِمْ. وَ لاتَنْصِبَنَّ نَفْسَكَ لِحَرْبِ اللّهِ، فَاِنَّهُ لا يَدَىْ لَكَ بِنِقْمَتِهِ، وَ لا غِنى بِكَ عَنْ عَفْوِهِ وَ رَحْمَتِهِ. </a:t>
            </a:r>
          </a:p>
          <a:p>
            <a:r>
              <a:rPr lang="fa-IR" sz="4000" dirty="0"/>
              <a:t>خداوند كفايت امور رعيّت را از تو خواسته، و به خاطر آنان تو را در عرصه آزمايش قرار داده.</a:t>
            </a:r>
          </a:p>
          <a:p>
            <a:r>
              <a:rPr lang="fa-IR" sz="4000" dirty="0" smtClean="0"/>
              <a:t>خود </a:t>
            </a:r>
            <a:r>
              <a:rPr lang="fa-IR" sz="4000" dirty="0"/>
              <a:t>را در موقف جنگِ با خدا قرار مده، كه تو را تحمّل كيفر او نيست، و از عفو ورحمتش بى نياز نمى باشى. </a:t>
            </a:r>
          </a:p>
        </p:txBody>
      </p:sp>
    </p:spTree>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Autofit/>
          </a:bodyPr>
          <a:lstStyle/>
          <a:p>
            <a:r>
              <a:rPr lang="fa-IR" sz="6000" dirty="0" smtClean="0">
                <a:solidFill>
                  <a:srgbClr val="FF0000"/>
                </a:solidFill>
              </a:rPr>
              <a:t>اینکه یک مدیر باید کفایت کند </a:t>
            </a:r>
            <a:r>
              <a:rPr lang="fa-IR" sz="4800" dirty="0" smtClean="0">
                <a:solidFill>
                  <a:srgbClr val="FF0000"/>
                </a:solidFill>
              </a:rPr>
              <a:t>ارباب رجوع را به چه معناست؟</a:t>
            </a:r>
          </a:p>
          <a:p>
            <a:r>
              <a:rPr lang="fa-IR" sz="4800" dirty="0" smtClean="0">
                <a:solidFill>
                  <a:srgbClr val="FFC000"/>
                </a:solidFill>
              </a:rPr>
              <a:t>یعنی با مراجعه به تو از مراجعه به دیگران بی نیاز شود، که گاهی کار گزار تکبر ورزیده یا کاهلی وتنبلی کرده و زمینه جنگ با خدا را فراهم می اورد.</a:t>
            </a:r>
            <a:endParaRPr lang="fa-IR" sz="4800" dirty="0">
              <a:solidFill>
                <a:srgbClr val="FFC000"/>
              </a:solidFill>
            </a:endParaRPr>
          </a:p>
        </p:txBody>
      </p:sp>
    </p:spTree>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lstStyle/>
          <a:p>
            <a:r>
              <a:rPr lang="fa-IR" sz="4800" dirty="0">
                <a:solidFill>
                  <a:srgbClr val="00B050"/>
                </a:solidFill>
              </a:rPr>
              <a:t>وَ لاتَنْدَمَنَّ عَلى عَفْو، وَ لاتَبْجَحَنَّ بِعُقُوبَة، وَ لا تُسْرِعَنَّ اِلى بادِرَة وَجَدْتَ مِنْها مَنْدُوحَةً</a:t>
            </a:r>
            <a:r>
              <a:rPr lang="fa-IR" sz="4800" dirty="0" smtClean="0">
                <a:solidFill>
                  <a:srgbClr val="00B050"/>
                </a:solidFill>
              </a:rPr>
              <a:t>،</a:t>
            </a:r>
            <a:endParaRPr lang="fa-IR" sz="4800" dirty="0">
              <a:solidFill>
                <a:srgbClr val="00B050"/>
              </a:solidFill>
            </a:endParaRPr>
          </a:p>
          <a:p>
            <a:r>
              <a:rPr lang="fa-IR" sz="4800" dirty="0" smtClean="0"/>
              <a:t>از </a:t>
            </a:r>
            <a:r>
              <a:rPr lang="fa-IR" sz="4800" dirty="0"/>
              <a:t>گذشتى كه ازمردم كرده اى پشيمان مشو، و بركيفرى كه داده اى شاد مباش،</a:t>
            </a:r>
          </a:p>
          <a:p>
            <a:r>
              <a:rPr lang="fa-IR" sz="4800" dirty="0" smtClean="0"/>
              <a:t>و </a:t>
            </a:r>
            <a:r>
              <a:rPr lang="fa-IR" sz="4800" dirty="0"/>
              <a:t>به خشمى كه راه بيرون رفتن ازآن وجود دارد شتاب مكن، </a:t>
            </a:r>
          </a:p>
          <a:p>
            <a:endParaRPr lang="fa-IR" dirty="0"/>
          </a:p>
        </p:txBody>
      </p:sp>
    </p:spTree>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fontScale="92500" lnSpcReduction="20000"/>
          </a:bodyPr>
          <a:lstStyle/>
          <a:p>
            <a:r>
              <a:rPr lang="fa-IR" sz="4800" dirty="0" smtClean="0">
                <a:solidFill>
                  <a:srgbClr val="FFC000"/>
                </a:solidFill>
              </a:rPr>
              <a:t>چهار نشانه دیگر برای گرامی داشتن ارباب رجوع:</a:t>
            </a:r>
          </a:p>
          <a:p>
            <a:r>
              <a:rPr lang="fa-IR" sz="4800" dirty="0" smtClean="0">
                <a:solidFill>
                  <a:srgbClr val="00B0F0"/>
                </a:solidFill>
              </a:rPr>
              <a:t>1-از </a:t>
            </a:r>
            <a:r>
              <a:rPr lang="fa-IR" sz="4800" dirty="0">
                <a:solidFill>
                  <a:srgbClr val="00B0F0"/>
                </a:solidFill>
              </a:rPr>
              <a:t>گذشتى كه ازمردم كرده </a:t>
            </a:r>
            <a:r>
              <a:rPr lang="fa-IR" sz="4800" dirty="0" smtClean="0">
                <a:solidFill>
                  <a:srgbClr val="00B0F0"/>
                </a:solidFill>
              </a:rPr>
              <a:t>پشيمان نشود،</a:t>
            </a:r>
          </a:p>
          <a:p>
            <a:r>
              <a:rPr lang="fa-IR" sz="4800" dirty="0" smtClean="0">
                <a:solidFill>
                  <a:srgbClr val="00B0F0"/>
                </a:solidFill>
              </a:rPr>
              <a:t> 2- </a:t>
            </a:r>
            <a:r>
              <a:rPr lang="fa-IR" sz="4800" dirty="0">
                <a:solidFill>
                  <a:srgbClr val="00B0F0"/>
                </a:solidFill>
              </a:rPr>
              <a:t>بركيفرى كه داده </a:t>
            </a:r>
            <a:r>
              <a:rPr lang="fa-IR" sz="4800" dirty="0" smtClean="0">
                <a:solidFill>
                  <a:srgbClr val="00B0F0"/>
                </a:solidFill>
              </a:rPr>
              <a:t>شاد نگردد.</a:t>
            </a:r>
            <a:endParaRPr lang="fa-IR" sz="4800" dirty="0">
              <a:solidFill>
                <a:srgbClr val="00B0F0"/>
              </a:solidFill>
            </a:endParaRPr>
          </a:p>
          <a:p>
            <a:r>
              <a:rPr lang="fa-IR" sz="4800" dirty="0" smtClean="0">
                <a:solidFill>
                  <a:srgbClr val="00B0F0"/>
                </a:solidFill>
              </a:rPr>
              <a:t>3- </a:t>
            </a:r>
            <a:r>
              <a:rPr lang="fa-IR" sz="4800" dirty="0">
                <a:solidFill>
                  <a:srgbClr val="00B0F0"/>
                </a:solidFill>
              </a:rPr>
              <a:t>به خشمى كه راه بيرون رفتن ازآن وجود دارد شتاب </a:t>
            </a:r>
            <a:r>
              <a:rPr lang="fa-IR" sz="4800" dirty="0" smtClean="0">
                <a:solidFill>
                  <a:srgbClr val="00B0F0"/>
                </a:solidFill>
              </a:rPr>
              <a:t>نكند.</a:t>
            </a:r>
          </a:p>
          <a:p>
            <a:r>
              <a:rPr lang="fa-IR" sz="4800" dirty="0">
                <a:solidFill>
                  <a:srgbClr val="00B0F0"/>
                </a:solidFill>
              </a:rPr>
              <a:t>4-فرياد </a:t>
            </a:r>
            <a:r>
              <a:rPr lang="fa-IR" sz="4800" dirty="0" smtClean="0">
                <a:solidFill>
                  <a:srgbClr val="00B0F0"/>
                </a:solidFill>
              </a:rPr>
              <a:t>نزند </a:t>
            </a:r>
            <a:r>
              <a:rPr lang="fa-IR" sz="4800" dirty="0">
                <a:solidFill>
                  <a:srgbClr val="00B0F0"/>
                </a:solidFill>
              </a:rPr>
              <a:t>كه من برشما گمارده </a:t>
            </a:r>
            <a:r>
              <a:rPr lang="fa-IR" sz="4800" dirty="0" smtClean="0">
                <a:solidFill>
                  <a:srgbClr val="00B0F0"/>
                </a:solidFill>
              </a:rPr>
              <a:t>شده ام</a:t>
            </a:r>
            <a:r>
              <a:rPr lang="fa-IR" sz="4800" dirty="0">
                <a:solidFill>
                  <a:srgbClr val="00B0F0"/>
                </a:solidFill>
              </a:rPr>
              <a:t>، </a:t>
            </a:r>
            <a:r>
              <a:rPr lang="fa-IR" sz="4800" dirty="0" smtClean="0">
                <a:solidFill>
                  <a:srgbClr val="00B0F0"/>
                </a:solidFill>
              </a:rPr>
              <a:t>فرمان مى </a:t>
            </a:r>
            <a:r>
              <a:rPr lang="fa-IR" sz="4800" dirty="0">
                <a:solidFill>
                  <a:srgbClr val="00B0F0"/>
                </a:solidFill>
              </a:rPr>
              <a:t>دهم بايد اطاعت </a:t>
            </a:r>
            <a:r>
              <a:rPr lang="fa-IR" sz="4800" dirty="0" smtClean="0">
                <a:solidFill>
                  <a:srgbClr val="00B0F0"/>
                </a:solidFill>
              </a:rPr>
              <a:t>شوم.</a:t>
            </a:r>
            <a:endParaRPr lang="fa-IR" sz="4800" dirty="0">
              <a:solidFill>
                <a:srgbClr val="00B0F0"/>
              </a:solidFill>
            </a:endParaRPr>
          </a:p>
          <a:p>
            <a:endParaRPr lang="fa-IR" dirty="0"/>
          </a:p>
        </p:txBody>
      </p:sp>
    </p:spTree>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a:bodyPr>
          <a:lstStyle/>
          <a:p>
            <a:r>
              <a:rPr lang="fa-IR" sz="4000" dirty="0">
                <a:solidFill>
                  <a:srgbClr val="00B050"/>
                </a:solidFill>
              </a:rPr>
              <a:t>وَ لا تَقُولَنَّ اِنّى مُؤَمَّرٌ آمُرُ فَاُطاعُ، فَاِنَّ ذلِكَ اِدْغالٌ فِى الْقَلْبِ، وَ مَنْهَكَةٌ لِلدّينِ، وَ تَقَرُّبٌ مِنَ الْغِيَرِ. </a:t>
            </a:r>
          </a:p>
          <a:p>
            <a:r>
              <a:rPr lang="fa-IR" sz="4800" dirty="0" smtClean="0"/>
              <a:t>و </a:t>
            </a:r>
            <a:r>
              <a:rPr lang="fa-IR" sz="4800" dirty="0"/>
              <a:t>فرياد مزن كه من برشما گمارده ام، </a:t>
            </a:r>
            <a:r>
              <a:rPr lang="fa-IR" sz="4800" dirty="0" smtClean="0"/>
              <a:t>فرمان مى </a:t>
            </a:r>
            <a:r>
              <a:rPr lang="fa-IR" sz="4800" dirty="0"/>
              <a:t>دهم بايد اطاعت شوم; كه اين وضع موجب فساد دل، و كاهش و ضعف دين، و باعث نزديك </a:t>
            </a:r>
            <a:r>
              <a:rPr lang="fa-IR" sz="4800" dirty="0" smtClean="0"/>
              <a:t>شدن زوال </a:t>
            </a:r>
            <a:r>
              <a:rPr lang="fa-IR" sz="4800" dirty="0"/>
              <a:t>قدرت است. </a:t>
            </a:r>
          </a:p>
          <a:p>
            <a:endParaRPr lang="fa-IR" dirty="0"/>
          </a:p>
        </p:txBody>
      </p:sp>
    </p:spTree>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lnSpcReduction="10000"/>
          </a:bodyPr>
          <a:lstStyle/>
          <a:p>
            <a:r>
              <a:rPr lang="fa-IR" sz="4000" dirty="0">
                <a:solidFill>
                  <a:srgbClr val="00B050"/>
                </a:solidFill>
              </a:rPr>
              <a:t>وَ اِذا اَحْدَثَ لَكَ ما اَنْتَ فيهِ مِنْ </a:t>
            </a:r>
            <a:r>
              <a:rPr lang="fa-IR" sz="4000" dirty="0" smtClean="0">
                <a:solidFill>
                  <a:srgbClr val="00B050"/>
                </a:solidFill>
              </a:rPr>
              <a:t>اُبَّهَةً </a:t>
            </a:r>
            <a:r>
              <a:rPr lang="fa-IR" sz="4000" dirty="0">
                <a:solidFill>
                  <a:srgbClr val="00B050"/>
                </a:solidFill>
              </a:rPr>
              <a:t>اَوْ مَخيلَةً، </a:t>
            </a:r>
            <a:r>
              <a:rPr lang="fa-IR" sz="4000" dirty="0" smtClean="0">
                <a:solidFill>
                  <a:srgbClr val="00B050"/>
                </a:solidFill>
              </a:rPr>
              <a:t>سُلْطانِكَ </a:t>
            </a:r>
          </a:p>
          <a:p>
            <a:r>
              <a:rPr lang="fa-IR" sz="4000" dirty="0" smtClean="0">
                <a:solidFill>
                  <a:srgbClr val="00B0F0"/>
                </a:solidFill>
              </a:rPr>
              <a:t>هرگاه </a:t>
            </a:r>
            <a:r>
              <a:rPr lang="fa-IR" sz="4000" dirty="0">
                <a:solidFill>
                  <a:srgbClr val="00B0F0"/>
                </a:solidFill>
              </a:rPr>
              <a:t>حكومت براى تو خودبزرگ بينى و كبر به وجود </a:t>
            </a:r>
            <a:r>
              <a:rPr lang="fa-IR" sz="4000" dirty="0" smtClean="0">
                <a:solidFill>
                  <a:srgbClr val="00B0F0"/>
                </a:solidFill>
              </a:rPr>
              <a:t>آورد،</a:t>
            </a:r>
          </a:p>
          <a:p>
            <a:r>
              <a:rPr lang="fa-IR" sz="4000" dirty="0">
                <a:solidFill>
                  <a:srgbClr val="00B050"/>
                </a:solidFill>
              </a:rPr>
              <a:t>َانْظُرْ اِلى عِظَمِ مُلْكِ اللّهِ فَوْقَكَ، وَ قُدْرَتِهِ مِنْكَ عَلى ما لاتَقْدِرُ عَلَيْهِ مِنْ نَفْسِكَ</a:t>
            </a:r>
            <a:r>
              <a:rPr lang="fa-IR" sz="4000" dirty="0" smtClean="0">
                <a:solidFill>
                  <a:srgbClr val="00B050"/>
                </a:solidFill>
              </a:rPr>
              <a:t>،</a:t>
            </a:r>
          </a:p>
          <a:p>
            <a:r>
              <a:rPr lang="fa-IR" sz="4000" dirty="0" smtClean="0">
                <a:solidFill>
                  <a:srgbClr val="00B0F0"/>
                </a:solidFill>
              </a:rPr>
              <a:t> </a:t>
            </a:r>
            <a:r>
              <a:rPr lang="fa-IR" sz="4000" dirty="0">
                <a:solidFill>
                  <a:srgbClr val="00B0F0"/>
                </a:solidFill>
              </a:rPr>
              <a:t>به بزرگى سلطنت خداوند كه فوق توست و قدرتى كه بر تو دارد و تو را بر خودت آن قدرت و توانايى نيست نظر كن، </a:t>
            </a:r>
          </a:p>
          <a:p>
            <a:endParaRPr lang="fa-IR" dirty="0"/>
          </a:p>
        </p:txBody>
      </p:sp>
    </p:spTree>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Autofit/>
          </a:bodyPr>
          <a:lstStyle/>
          <a:p>
            <a:r>
              <a:rPr lang="fa-IR" sz="4000" dirty="0" smtClean="0">
                <a:solidFill>
                  <a:srgbClr val="00B050"/>
                </a:solidFill>
              </a:rPr>
              <a:t>فَاِنَّ </a:t>
            </a:r>
            <a:r>
              <a:rPr lang="fa-IR" sz="4000" dirty="0">
                <a:solidFill>
                  <a:srgbClr val="00B050"/>
                </a:solidFill>
              </a:rPr>
              <a:t>ذلِكَ يُطامِنُ اِلَيْكَ مِنْ طِماحِكَ، وَ يَكُفُّ عَنْكَ مِنْ غَرْبِكَ، وَ يَفىءُ اِلَيْكَ بِما عَزَبَ عَنْكَ مِنْ عَقْلِكَ. </a:t>
            </a:r>
          </a:p>
          <a:p>
            <a:r>
              <a:rPr lang="fa-IR" sz="6000" dirty="0" smtClean="0"/>
              <a:t>كه </a:t>
            </a:r>
            <a:r>
              <a:rPr lang="fa-IR" sz="6000" dirty="0"/>
              <a:t>اين نظر كبر و غرورت را مى نشاند، و تندى و شدت را از </a:t>
            </a:r>
            <a:r>
              <a:rPr lang="fa-IR" sz="6000" dirty="0" smtClean="0"/>
              <a:t>توبازمى </a:t>
            </a:r>
            <a:r>
              <a:rPr lang="fa-IR" sz="6000" dirty="0"/>
              <a:t>دارد، و عقلِ از دست رفته را به تو بازمى گرداند. </a:t>
            </a:r>
          </a:p>
        </p:txBody>
      </p:sp>
    </p:spTree>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8900" dirty="0" smtClean="0">
                <a:solidFill>
                  <a:srgbClr val="FF0000"/>
                </a:solidFill>
              </a:rPr>
              <a:t>كلمات كليدي كرامت انساني</a:t>
            </a:r>
            <a:r>
              <a:rPr lang="fa-IR" dirty="0" smtClean="0"/>
              <a:t/>
            </a:r>
            <a:br>
              <a:rPr lang="fa-IR" dirty="0" smtClean="0"/>
            </a:br>
            <a:endParaRPr lang="fa-IR" dirty="0"/>
          </a:p>
        </p:txBody>
      </p:sp>
      <p:sp>
        <p:nvSpPr>
          <p:cNvPr id="3" name="Content Placeholder 2"/>
          <p:cNvSpPr>
            <a:spLocks noGrp="1"/>
          </p:cNvSpPr>
          <p:nvPr>
            <p:ph idx="1"/>
          </p:nvPr>
        </p:nvSpPr>
        <p:spPr>
          <a:xfrm>
            <a:off x="457200" y="1071546"/>
            <a:ext cx="8229600" cy="5253054"/>
          </a:xfrm>
        </p:spPr>
        <p:txBody>
          <a:bodyPr>
            <a:normAutofit fontScale="92500" lnSpcReduction="10000"/>
          </a:bodyPr>
          <a:lstStyle/>
          <a:p>
            <a:r>
              <a:rPr lang="fa-IR" sz="4000" dirty="0" smtClean="0"/>
              <a:t>مفاهیم کليدی در ارتباط با کرامت انسانی :</a:t>
            </a:r>
          </a:p>
          <a:p>
            <a:r>
              <a:rPr lang="fa-IR" sz="4000" dirty="0" smtClean="0"/>
              <a:t>عدالت خواهي                 -  خوش خلقي</a:t>
            </a:r>
          </a:p>
          <a:p>
            <a:r>
              <a:rPr lang="fa-IR" sz="4000" dirty="0" smtClean="0"/>
              <a:t>مسئوليت پذيري               - نظم گرايي </a:t>
            </a:r>
          </a:p>
          <a:p>
            <a:r>
              <a:rPr lang="fa-IR" sz="4000" dirty="0" smtClean="0"/>
              <a:t>امانت داري                      - انتقاد پذيري</a:t>
            </a:r>
          </a:p>
          <a:p>
            <a:r>
              <a:rPr lang="fa-IR" sz="4000" dirty="0" smtClean="0"/>
              <a:t>خوش بيني                       - تلاش و كوشش</a:t>
            </a:r>
          </a:p>
          <a:p>
            <a:r>
              <a:rPr lang="fa-IR" sz="4000" dirty="0" smtClean="0"/>
              <a:t>رضايت مندي                   - علم گرايي</a:t>
            </a:r>
          </a:p>
          <a:p>
            <a:r>
              <a:rPr lang="fa-IR" sz="4000" dirty="0" smtClean="0"/>
              <a:t>شرافت و پاكدامني           - تدبير</a:t>
            </a:r>
          </a:p>
          <a:p>
            <a:r>
              <a:rPr lang="fa-IR" sz="4000" dirty="0" smtClean="0"/>
              <a:t>عفو و گذشت                    </a:t>
            </a:r>
            <a:r>
              <a:rPr lang="fa-IR" sz="4300" dirty="0" smtClean="0"/>
              <a:t>- خلاقيت</a:t>
            </a:r>
          </a:p>
          <a:p>
            <a:endParaRPr lang="fa-IR" dirty="0"/>
          </a:p>
        </p:txBody>
      </p:sp>
    </p:spTree>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lnSpcReduction="10000"/>
          </a:bodyPr>
          <a:lstStyle/>
          <a:p>
            <a:r>
              <a:rPr lang="fa-IR" sz="4800" dirty="0" smtClean="0">
                <a:solidFill>
                  <a:srgbClr val="00B050"/>
                </a:solidFill>
              </a:rPr>
              <a:t>اِيّاكَ </a:t>
            </a:r>
            <a:r>
              <a:rPr lang="fa-IR" sz="4800" dirty="0">
                <a:solidFill>
                  <a:srgbClr val="00B050"/>
                </a:solidFill>
              </a:rPr>
              <a:t>وَ مُساماةَ اللّهِ فى عَظَمَتِهِ وَ التَّشَبُّهَ بِهِ فى جَبَرُوتِهِ، فَاِنَّ اللّهَ يُذِلُّ كُلَّ جَبّار، وَ يُهينُ كُـلَّ مُخْتال. </a:t>
            </a:r>
          </a:p>
          <a:p>
            <a:r>
              <a:rPr lang="fa-IR" sz="4800" dirty="0"/>
              <a:t>از برابر داشتن </a:t>
            </a:r>
            <a:r>
              <a:rPr lang="fa-IR" sz="4800" dirty="0" smtClean="0"/>
              <a:t>خودبا </a:t>
            </a:r>
            <a:r>
              <a:rPr lang="fa-IR" sz="4800" dirty="0"/>
              <a:t>عظمت حق، و از تشبّه خود با جبروت خداوند برحذر باش، كه حضرت او هر گردنكشى را </a:t>
            </a:r>
            <a:r>
              <a:rPr lang="fa-IR" sz="4800" dirty="0" smtClean="0"/>
              <a:t>خوار،و </a:t>
            </a:r>
            <a:r>
              <a:rPr lang="fa-IR" sz="4800" dirty="0"/>
              <a:t>هر متكبرى را بى ارزش و پست مى كند.</a:t>
            </a:r>
          </a:p>
          <a:p>
            <a:endParaRPr lang="fa-IR" dirty="0"/>
          </a:p>
        </p:txBody>
      </p:sp>
    </p:spTree>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fontScale="92500" lnSpcReduction="20000"/>
          </a:bodyPr>
          <a:lstStyle/>
          <a:p>
            <a:r>
              <a:rPr lang="fa-IR" sz="6600" dirty="0" smtClean="0"/>
              <a:t>یکی دیگر از راههای تکریم ارباب رجوع </a:t>
            </a:r>
            <a:r>
              <a:rPr lang="fa-IR" sz="6600" dirty="0" smtClean="0">
                <a:solidFill>
                  <a:srgbClr val="00B050"/>
                </a:solidFill>
              </a:rPr>
              <a:t>انصاف</a:t>
            </a:r>
            <a:r>
              <a:rPr lang="fa-IR" sz="6600" dirty="0" smtClean="0"/>
              <a:t> با انهاست،وانصاف پرهیز از </a:t>
            </a:r>
            <a:r>
              <a:rPr lang="fa-IR" sz="6600" dirty="0" smtClean="0">
                <a:solidFill>
                  <a:srgbClr val="C00000"/>
                </a:solidFill>
              </a:rPr>
              <a:t>ویژه خواری </a:t>
            </a:r>
            <a:r>
              <a:rPr lang="fa-IR" sz="6600" dirty="0" smtClean="0"/>
              <a:t>وبه عبارت دیگر </a:t>
            </a:r>
            <a:r>
              <a:rPr lang="fa-IR" sz="6600" dirty="0" smtClean="0">
                <a:solidFill>
                  <a:srgbClr val="C00000"/>
                </a:solidFill>
              </a:rPr>
              <a:t>رانت خواری </a:t>
            </a:r>
            <a:r>
              <a:rPr lang="fa-IR" sz="6600" dirty="0" smtClean="0"/>
              <a:t>است.امام علی علیه السلام در این مورد می فرماید:</a:t>
            </a:r>
            <a:endParaRPr lang="fa-IR" sz="6600" dirty="0"/>
          </a:p>
        </p:txBody>
      </p:sp>
    </p:spTree>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a:bodyPr>
          <a:lstStyle/>
          <a:p>
            <a:r>
              <a:rPr lang="fa-IR" sz="4800" dirty="0">
                <a:solidFill>
                  <a:srgbClr val="00B050"/>
                </a:solidFill>
              </a:rPr>
              <a:t>اَنْصِفِ اللّهَ وَ اَنْصِفِ النّاسَ مِنْ نَفْسِكَ، وَ مِنْ خاصَّةِ اَهْلِكَ، وَ مَنْ لَكَ فيهِ هَوًى مِنْ رَعِيَّتِكَ، فَاِنَّكَ اِلاّ تَفْعَلْ تَظْلِمْ،  </a:t>
            </a:r>
          </a:p>
          <a:p>
            <a:r>
              <a:rPr lang="fa-IR" sz="4800" dirty="0"/>
              <a:t>خدا و مردم را از جانب خود و خواص از خاندانت و كسانى از رعيتت</a:t>
            </a:r>
          </a:p>
          <a:p>
            <a:r>
              <a:rPr lang="fa-IR" sz="4800" dirty="0" smtClean="0"/>
              <a:t>كه </a:t>
            </a:r>
            <a:r>
              <a:rPr lang="fa-IR" sz="4800" dirty="0"/>
              <a:t>به او علاقه دارى انصاف ده، كه اگر انصاف ندهى ستم كرده اى، </a:t>
            </a:r>
          </a:p>
        </p:txBody>
      </p:sp>
    </p:spTree>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lstStyle/>
          <a:p>
            <a:r>
              <a:rPr lang="fa-IR" sz="4000" dirty="0">
                <a:solidFill>
                  <a:srgbClr val="00B050"/>
                </a:solidFill>
              </a:rPr>
              <a:t>وَ مَنْ ظَلَمَ عِبادَ اللّهِ كانَ اللّهُ خَصْمَهُ دُونَ عِبادِهِ، وَ مَنْ خاصَمَهُ اللّهُ اَدْحَضَ حُجَّتَهُ، وَ كانَ لِلّهِ حَرْباً حَتّى يَنْزِعَ وَ يَتُوبَ</a:t>
            </a:r>
            <a:r>
              <a:rPr lang="fa-IR" sz="4000" dirty="0" smtClean="0">
                <a:solidFill>
                  <a:srgbClr val="00B050"/>
                </a:solidFill>
              </a:rPr>
              <a:t>.</a:t>
            </a:r>
            <a:endParaRPr lang="fa-IR" sz="4000" dirty="0">
              <a:solidFill>
                <a:srgbClr val="00B050"/>
              </a:solidFill>
            </a:endParaRPr>
          </a:p>
          <a:p>
            <a:r>
              <a:rPr lang="fa-IR" sz="4000" dirty="0" smtClean="0"/>
              <a:t>و </a:t>
            </a:r>
            <a:r>
              <a:rPr lang="fa-IR" sz="4000" dirty="0"/>
              <a:t>هر كه به بندگان </a:t>
            </a:r>
            <a:r>
              <a:rPr lang="fa-IR" sz="4000" dirty="0" smtClean="0"/>
              <a:t>خداستم </a:t>
            </a:r>
            <a:r>
              <a:rPr lang="fa-IR" sz="4000" dirty="0"/>
              <a:t>كند خداوند به جاى بندگان ستمديده خصم او مى باشد، و هركه خداوند خصم او باشد عذرش </a:t>
            </a:r>
            <a:r>
              <a:rPr lang="fa-IR" sz="4000" dirty="0" smtClean="0"/>
              <a:t>راباطل </a:t>
            </a:r>
            <a:r>
              <a:rPr lang="fa-IR" sz="4000" dirty="0"/>
              <a:t>كند، و شخص ستمكار محارب با خداست تا وقتى كه از ستم دست بردارد و توبه كند. </a:t>
            </a:r>
          </a:p>
          <a:p>
            <a:endParaRPr lang="fa-IR" dirty="0"/>
          </a:p>
        </p:txBody>
      </p:sp>
    </p:spTree>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a:bodyPr>
          <a:lstStyle/>
          <a:p>
            <a:r>
              <a:rPr lang="fa-IR" sz="4000" dirty="0">
                <a:solidFill>
                  <a:srgbClr val="C00000"/>
                </a:solidFill>
              </a:rPr>
              <a:t>وَ لَيْسَ </a:t>
            </a:r>
            <a:r>
              <a:rPr lang="fa-IR" sz="4000" dirty="0" smtClean="0">
                <a:solidFill>
                  <a:srgbClr val="C00000"/>
                </a:solidFill>
              </a:rPr>
              <a:t>شَىْءٌ </a:t>
            </a:r>
            <a:r>
              <a:rPr lang="fa-IR" sz="4000" dirty="0">
                <a:solidFill>
                  <a:srgbClr val="C00000"/>
                </a:solidFill>
              </a:rPr>
              <a:t>اَدْعى اِلى تَغْييرِ نِعْمَةِ اللّهِ، وَ تَعْجيلِ نِقْمَتِهِ مِنْ اِقامَة عَلى ظُلْم، فَاِنَّ اللّهَ يَسْمَعُ دَعْوَةَ الْمُضْطَهَدينَ، وَ هُوَ لِلظّالِمينَ </a:t>
            </a:r>
            <a:r>
              <a:rPr lang="fa-IR" sz="4000" dirty="0" smtClean="0">
                <a:solidFill>
                  <a:srgbClr val="C00000"/>
                </a:solidFill>
              </a:rPr>
              <a:t>بِالْمِرْصـادِ</a:t>
            </a:r>
            <a:r>
              <a:rPr lang="fa-IR" sz="4000" dirty="0">
                <a:solidFill>
                  <a:srgbClr val="C00000"/>
                </a:solidFill>
              </a:rPr>
              <a:t>. </a:t>
            </a:r>
          </a:p>
          <a:p>
            <a:r>
              <a:rPr lang="fa-IR" sz="4000" dirty="0"/>
              <a:t>چيزى </a:t>
            </a:r>
            <a:r>
              <a:rPr lang="fa-IR" sz="4000" dirty="0" smtClean="0"/>
              <a:t>درتغيير </a:t>
            </a:r>
            <a:r>
              <a:rPr lang="fa-IR" sz="4000" dirty="0"/>
              <a:t>نعمت خدا، و سرعت دادن به عقوبت او قوى تر از </a:t>
            </a:r>
            <a:r>
              <a:rPr lang="fa-IR" sz="4000" dirty="0" smtClean="0"/>
              <a:t>ستمكارى نيست</a:t>
            </a:r>
            <a:r>
              <a:rPr lang="fa-IR" sz="4000" dirty="0"/>
              <a:t>، كه </a:t>
            </a:r>
            <a:r>
              <a:rPr lang="fa-IR" sz="4000" dirty="0">
                <a:solidFill>
                  <a:srgbClr val="00B050"/>
                </a:solidFill>
              </a:rPr>
              <a:t>خداوند شنواى دعاى ستمديدگان، </a:t>
            </a:r>
            <a:r>
              <a:rPr lang="fa-IR" sz="4000" dirty="0"/>
              <a:t>و در </a:t>
            </a:r>
            <a:r>
              <a:rPr lang="fa-IR" sz="4000" dirty="0" smtClean="0"/>
              <a:t>كمين</a:t>
            </a:r>
            <a:endParaRPr lang="fa-IR" sz="4000" dirty="0"/>
          </a:p>
          <a:p>
            <a:r>
              <a:rPr lang="fa-IR" sz="4000" dirty="0" smtClean="0"/>
              <a:t>سـتمكاران </a:t>
            </a:r>
            <a:r>
              <a:rPr lang="fa-IR" sz="4000" dirty="0"/>
              <a:t>است.</a:t>
            </a:r>
          </a:p>
          <a:p>
            <a:endParaRPr lang="fa-IR" sz="4000" dirty="0"/>
          </a:p>
        </p:txBody>
      </p:sp>
    </p:spTree>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lstStyle/>
          <a:p>
            <a:r>
              <a:rPr lang="fa-IR" dirty="0"/>
              <a:t>وَلْيَكُنْ اَحَبُّ الاُْمُورِ اِلَيْكَ اَوْسَطَها فِى الْحَقِّ، وَ اَعَمَّها فِى </a:t>
            </a:r>
          </a:p>
          <a:p>
            <a:r>
              <a:rPr lang="fa-IR" dirty="0"/>
              <a:t>بايد محبوبترين امور نزد تو ميانه ترينش در حق، و همگانى ترينش</a:t>
            </a:r>
          </a:p>
          <a:p>
            <a:r>
              <a:rPr lang="fa-IR" dirty="0"/>
              <a:t>الْعَدْلِ، وَ اَجْمَعَها لِرِضَى الرَّعِيَّةِ، فَاِنَّ سُخْطَ الْعامَّةِ يُجْحِفُ </a:t>
            </a:r>
          </a:p>
          <a:p>
            <a:r>
              <a:rPr lang="fa-IR" dirty="0"/>
              <a:t>در عدالت، و جامع ترينش در خشنودى رعيت باشد، چرا كه خشم عمومْ خشنودى</a:t>
            </a:r>
          </a:p>
          <a:p>
            <a:r>
              <a:rPr lang="fa-IR" dirty="0"/>
              <a:t>بِرِضَى الْخاصَّةِ، وَ اِنَّ سُخْطَ الْخاصَّةِ يُغْتَفَرُ مَعَ رِضَى الْعامَّةِ. </a:t>
            </a:r>
          </a:p>
          <a:p>
            <a:r>
              <a:rPr lang="fa-IR" dirty="0"/>
              <a:t>خواص را بى نتيجه مى كند، و خشم خواص در برابر خشنودى عموم بى اثر است.</a:t>
            </a:r>
          </a:p>
          <a:p>
            <a:endParaRPr lang="fa-IR" dirty="0"/>
          </a:p>
        </p:txBody>
      </p:sp>
    </p:spTree>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Autofit/>
          </a:bodyPr>
          <a:lstStyle/>
          <a:p>
            <a:r>
              <a:rPr lang="fa-IR" sz="4800" dirty="0" smtClean="0">
                <a:solidFill>
                  <a:srgbClr val="00B0F0"/>
                </a:solidFill>
              </a:rPr>
              <a:t>نشانه دیگر از تکریم ارباب رجوع:</a:t>
            </a:r>
          </a:p>
          <a:p>
            <a:r>
              <a:rPr lang="fa-IR" sz="4800" dirty="0"/>
              <a:t>1-بايد محبوبترين امور نزد </a:t>
            </a:r>
            <a:r>
              <a:rPr lang="fa-IR" sz="4800" dirty="0" smtClean="0"/>
              <a:t>کارگزار </a:t>
            </a:r>
            <a:r>
              <a:rPr lang="fa-IR" sz="4800" dirty="0"/>
              <a:t>ميانه ترينش در </a:t>
            </a:r>
            <a:r>
              <a:rPr lang="fa-IR" sz="4800" dirty="0" smtClean="0"/>
              <a:t>حقباشد</a:t>
            </a:r>
          </a:p>
          <a:p>
            <a:r>
              <a:rPr lang="fa-IR" sz="4800" dirty="0"/>
              <a:t>2-بايد محبوبترين امور نزد </a:t>
            </a:r>
            <a:r>
              <a:rPr lang="fa-IR" sz="4800" dirty="0" smtClean="0"/>
              <a:t>کارگزار عدالت همگانی باشد</a:t>
            </a:r>
          </a:p>
          <a:p>
            <a:r>
              <a:rPr lang="fa-IR" sz="4800" dirty="0" smtClean="0"/>
              <a:t>3-بايد </a:t>
            </a:r>
            <a:r>
              <a:rPr lang="fa-IR" sz="4800" dirty="0"/>
              <a:t>محبوبترين امور نزد کارگزار جامع ترينش در خشنودى رعيت </a:t>
            </a:r>
            <a:r>
              <a:rPr lang="fa-IR" sz="4800" dirty="0" smtClean="0"/>
              <a:t>باشد.</a:t>
            </a:r>
          </a:p>
        </p:txBody>
      </p:sp>
    </p:spTree>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fontScale="92500" lnSpcReduction="10000"/>
          </a:bodyPr>
          <a:lstStyle/>
          <a:p>
            <a:r>
              <a:rPr lang="fa-IR" sz="3600" dirty="0" smtClean="0">
                <a:solidFill>
                  <a:srgbClr val="00B050"/>
                </a:solidFill>
              </a:rPr>
              <a:t>روانشناختی امام علی علیه السلام نسبت به خواص:</a:t>
            </a:r>
          </a:p>
          <a:p>
            <a:r>
              <a:rPr lang="fa-IR" sz="3600" dirty="0">
                <a:solidFill>
                  <a:srgbClr val="FF0000"/>
                </a:solidFill>
              </a:rPr>
              <a:t>1-به وقت آسانى و رفاه احدى از رعيّت بر والى پرخرج </a:t>
            </a:r>
            <a:r>
              <a:rPr lang="fa-IR" sz="3600" dirty="0" smtClean="0">
                <a:solidFill>
                  <a:srgbClr val="FF0000"/>
                </a:solidFill>
              </a:rPr>
              <a:t>تراز خواص نیست.</a:t>
            </a:r>
          </a:p>
          <a:p>
            <a:r>
              <a:rPr lang="fa-IR" sz="3600" dirty="0" smtClean="0">
                <a:solidFill>
                  <a:srgbClr val="FF0000"/>
                </a:solidFill>
              </a:rPr>
              <a:t>2- در زمان مشكلات </a:t>
            </a:r>
            <a:r>
              <a:rPr lang="fa-IR" sz="3600" dirty="0">
                <a:solidFill>
                  <a:srgbClr val="FF0000"/>
                </a:solidFill>
              </a:rPr>
              <a:t>كم يارى </a:t>
            </a:r>
            <a:r>
              <a:rPr lang="fa-IR" sz="3600" dirty="0" smtClean="0">
                <a:solidFill>
                  <a:srgbClr val="FF0000"/>
                </a:solidFill>
              </a:rPr>
              <a:t>تراز خواص وجود ندارد.</a:t>
            </a:r>
          </a:p>
          <a:p>
            <a:r>
              <a:rPr lang="fa-IR" sz="3600" dirty="0">
                <a:solidFill>
                  <a:srgbClr val="FF0000"/>
                </a:solidFill>
              </a:rPr>
              <a:t>3-هنگام انصاف ناخشنودترتراز خواص وجود ندارد</a:t>
            </a:r>
            <a:r>
              <a:rPr lang="fa-IR" sz="3600" dirty="0" smtClean="0">
                <a:solidFill>
                  <a:srgbClr val="FF0000"/>
                </a:solidFill>
              </a:rPr>
              <a:t>.</a:t>
            </a:r>
          </a:p>
          <a:p>
            <a:r>
              <a:rPr lang="fa-IR" sz="3600" dirty="0" smtClean="0">
                <a:solidFill>
                  <a:srgbClr val="FF0000"/>
                </a:solidFill>
              </a:rPr>
              <a:t>4- </a:t>
            </a:r>
            <a:r>
              <a:rPr lang="fa-IR" sz="3600" dirty="0">
                <a:solidFill>
                  <a:srgbClr val="FF0000"/>
                </a:solidFill>
              </a:rPr>
              <a:t>در خواهش و خواسته با اصرارتر از خواص وجود ندارد</a:t>
            </a:r>
            <a:r>
              <a:rPr lang="fa-IR" sz="3600" dirty="0" smtClean="0">
                <a:solidFill>
                  <a:srgbClr val="FF0000"/>
                </a:solidFill>
              </a:rPr>
              <a:t>.</a:t>
            </a:r>
          </a:p>
          <a:p>
            <a:r>
              <a:rPr lang="fa-IR" sz="3600" dirty="0">
                <a:solidFill>
                  <a:srgbClr val="FF0000"/>
                </a:solidFill>
              </a:rPr>
              <a:t>5-در </a:t>
            </a:r>
            <a:r>
              <a:rPr lang="fa-IR" sz="3600" dirty="0" smtClean="0">
                <a:solidFill>
                  <a:srgbClr val="FF0000"/>
                </a:solidFill>
              </a:rPr>
              <a:t>هنگام بخشش </a:t>
            </a:r>
            <a:r>
              <a:rPr lang="fa-IR" sz="3600" dirty="0">
                <a:solidFill>
                  <a:srgbClr val="FF0000"/>
                </a:solidFill>
              </a:rPr>
              <a:t>كم سپاس تر از خواص وجود </a:t>
            </a:r>
            <a:r>
              <a:rPr lang="fa-IR" sz="3600" dirty="0" smtClean="0">
                <a:solidFill>
                  <a:srgbClr val="FF0000"/>
                </a:solidFill>
              </a:rPr>
              <a:t>ندارد.</a:t>
            </a:r>
          </a:p>
          <a:p>
            <a:r>
              <a:rPr lang="fa-IR" sz="3600" dirty="0">
                <a:solidFill>
                  <a:srgbClr val="FF0000"/>
                </a:solidFill>
              </a:rPr>
              <a:t>6-وقت منعِ از عطا ديرعذرپذيرتراز خواص وجود ندارد</a:t>
            </a:r>
            <a:r>
              <a:rPr lang="fa-IR" sz="3600" dirty="0" smtClean="0">
                <a:solidFill>
                  <a:srgbClr val="FF0000"/>
                </a:solidFill>
              </a:rPr>
              <a:t>.</a:t>
            </a:r>
          </a:p>
          <a:p>
            <a:r>
              <a:rPr lang="fa-IR" sz="3600" dirty="0">
                <a:solidFill>
                  <a:srgbClr val="FF0000"/>
                </a:solidFill>
              </a:rPr>
              <a:t>7-و در </a:t>
            </a:r>
            <a:r>
              <a:rPr lang="fa-IR" sz="3600" dirty="0" smtClean="0">
                <a:solidFill>
                  <a:srgbClr val="FF0000"/>
                </a:solidFill>
              </a:rPr>
              <a:t>حوادث روزگار </a:t>
            </a:r>
            <a:r>
              <a:rPr lang="fa-IR" sz="3600" dirty="0">
                <a:solidFill>
                  <a:srgbClr val="FF0000"/>
                </a:solidFill>
              </a:rPr>
              <a:t>بى صبرتر از خواص نيست.</a:t>
            </a:r>
          </a:p>
          <a:p>
            <a:endParaRPr lang="fa-IR" sz="3600" dirty="0" smtClean="0">
              <a:solidFill>
                <a:srgbClr val="FF0000"/>
              </a:solidFill>
            </a:endParaRPr>
          </a:p>
          <a:p>
            <a:endParaRPr lang="fa-IR" sz="3600" dirty="0" smtClean="0">
              <a:solidFill>
                <a:srgbClr val="FF0000"/>
              </a:solidFill>
            </a:endParaRPr>
          </a:p>
          <a:p>
            <a:endParaRPr lang="fa-IR" sz="3600" dirty="0">
              <a:solidFill>
                <a:srgbClr val="FF0000"/>
              </a:solidFill>
            </a:endParaRPr>
          </a:p>
        </p:txBody>
      </p:sp>
    </p:spTree>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fontScale="92500"/>
          </a:bodyPr>
          <a:lstStyle/>
          <a:p>
            <a:r>
              <a:rPr lang="fa-IR" sz="2800" dirty="0">
                <a:solidFill>
                  <a:srgbClr val="00B050"/>
                </a:solidFill>
              </a:rPr>
              <a:t>وَ لَيْسَ اَحَدٌ مِنَ الرَّعِيَّةِ اَثْقَلَ عَلَى الْوالى مَؤُونَةً فِى الرَّخاءِ، وَ اَقَلَّ مَعُونَةً لَهُ فِى الْبَلاءِ، وَ اَكْرَهَ لِلاِْنْصافِ، وَ اَسْاَلَ بِالاِْلْحافِ، وَ اَقَلَّ شُكْراً عِنْدَ الاِْعْطاءِ، وَ اَبْطَاَ عُذْراً عِنْدَ الْمَنْعِ، وَ اَضْعَفَ صَبْراً عِنْدَ مُلِمّاتِ الدَّهْرِ مِنْ اَهْلِ الخاصَّةِ. </a:t>
            </a:r>
          </a:p>
          <a:p>
            <a:pPr marL="0" indent="0">
              <a:buNone/>
            </a:pPr>
            <a:r>
              <a:rPr lang="fa-IR" sz="4000" dirty="0" smtClean="0"/>
              <a:t>و </a:t>
            </a:r>
            <a:r>
              <a:rPr lang="fa-IR" sz="4000" dirty="0"/>
              <a:t>به وقت آسانى و رفاه احدى از رعيّت بر والى پرخرج تر، و </a:t>
            </a:r>
            <a:r>
              <a:rPr lang="fa-IR" sz="4000" dirty="0" smtClean="0"/>
              <a:t>زمان</a:t>
            </a:r>
          </a:p>
          <a:p>
            <a:pPr marL="0" indent="0">
              <a:buNone/>
            </a:pPr>
            <a:r>
              <a:rPr lang="fa-IR" sz="4000" dirty="0" smtClean="0"/>
              <a:t>مشكلات </a:t>
            </a:r>
            <a:r>
              <a:rPr lang="fa-IR" sz="4000" dirty="0"/>
              <a:t>كم يارى تر، و هنگام انصاف ناخشنودتر، و در خواهش و خواسته با اصرارتر، و </a:t>
            </a:r>
            <a:r>
              <a:rPr lang="fa-IR" sz="4000" dirty="0" smtClean="0"/>
              <a:t>زمان بخشش </a:t>
            </a:r>
            <a:r>
              <a:rPr lang="fa-IR" sz="4000" dirty="0"/>
              <a:t>كم سپاس تر، و وقت منعِ از عطا ديرعذرپذيرتر، و در </a:t>
            </a:r>
            <a:r>
              <a:rPr lang="fa-IR" sz="4000" dirty="0" smtClean="0"/>
              <a:t>حوادث روزگار </a:t>
            </a:r>
            <a:r>
              <a:rPr lang="fa-IR" sz="4000" dirty="0"/>
              <a:t>بى صبرتر از خواص نيست.</a:t>
            </a:r>
          </a:p>
        </p:txBody>
      </p:sp>
    </p:spTree>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632798"/>
          </a:xfrm>
        </p:spPr>
        <p:txBody>
          <a:bodyPr>
            <a:normAutofit/>
          </a:bodyPr>
          <a:lstStyle/>
          <a:p>
            <a:pPr algn="ctr"/>
            <a:r>
              <a:rPr lang="fa-IR" dirty="0" smtClean="0">
                <a:solidFill>
                  <a:srgbClr val="FF0000"/>
                </a:solidFill>
              </a:rPr>
              <a:t>نشانه دیگر در تکریم ارباب رجوع پرهیز از عیب جویی از انهاست.</a:t>
            </a:r>
            <a:endParaRPr lang="fa-IR" dirty="0">
              <a:solidFill>
                <a:srgbClr val="FF0000"/>
              </a:solidFill>
            </a:endParaRPr>
          </a:p>
        </p:txBody>
      </p:sp>
      <p:sp>
        <p:nvSpPr>
          <p:cNvPr id="3" name="Content Placeholder 2"/>
          <p:cNvSpPr>
            <a:spLocks noGrp="1"/>
          </p:cNvSpPr>
          <p:nvPr>
            <p:ph idx="1"/>
          </p:nvPr>
        </p:nvSpPr>
        <p:spPr>
          <a:xfrm>
            <a:off x="457200" y="1714488"/>
            <a:ext cx="8229600" cy="4610112"/>
          </a:xfrm>
        </p:spPr>
        <p:txBody>
          <a:bodyPr>
            <a:normAutofit/>
          </a:bodyPr>
          <a:lstStyle/>
          <a:p>
            <a:r>
              <a:rPr lang="fa-IR" sz="3200" dirty="0">
                <a:solidFill>
                  <a:srgbClr val="92D050"/>
                </a:solidFill>
              </a:rPr>
              <a:t>وَلْيَكُنْ اَبْعَدُ رَعِيَّتِكَ مِنْكَ، وَ اَشْنَؤُهُمْ عِنْدَكَ اَطْلَبَهُمْ </a:t>
            </a:r>
            <a:r>
              <a:rPr lang="fa-IR" sz="3200" dirty="0" smtClean="0">
                <a:solidFill>
                  <a:srgbClr val="92D050"/>
                </a:solidFill>
              </a:rPr>
              <a:t>لِمَعائِبِ النّاسِ</a:t>
            </a:r>
            <a:r>
              <a:rPr lang="fa-IR" sz="3200" dirty="0">
                <a:solidFill>
                  <a:srgbClr val="92D050"/>
                </a:solidFill>
              </a:rPr>
              <a:t>، فَاِنَّ فِى النّاسِ عُيُوباً الْوالى اَحَقُّ مَنْ سَتَرَها، فَلاتَكْشِفَنَّ عَمّا غابَ عَنْكَ مِنْها، فَاِنَّما عَلَيْكَ تَطْهيرُ ما </a:t>
            </a:r>
            <a:r>
              <a:rPr lang="fa-IR" sz="3200" dirty="0" smtClean="0">
                <a:solidFill>
                  <a:srgbClr val="92D050"/>
                </a:solidFill>
              </a:rPr>
              <a:t>ظَهَرَلک.</a:t>
            </a:r>
            <a:endParaRPr lang="fa-IR" sz="3200" dirty="0">
              <a:solidFill>
                <a:srgbClr val="92D050"/>
              </a:solidFill>
            </a:endParaRPr>
          </a:p>
          <a:p>
            <a:r>
              <a:rPr lang="fa-IR" dirty="0"/>
              <a:t>بايد دورترين رعيّت تو از حريم تو، و در شدّت كينه تو نسبت به او كسى باشد كه در حق </a:t>
            </a:r>
            <a:r>
              <a:rPr lang="fa-IR" dirty="0" smtClean="0"/>
              <a:t>مردم عيبجوتر </a:t>
            </a:r>
            <a:r>
              <a:rPr lang="fa-IR" dirty="0"/>
              <a:t>است، زيرا در مردم عيوبى هست كه والى در پوشاندن آن عيوب از همه كس سزاوارتر است،</a:t>
            </a:r>
          </a:p>
          <a:p>
            <a:r>
              <a:rPr lang="fa-IR" dirty="0" smtClean="0"/>
              <a:t>پس </a:t>
            </a:r>
            <a:r>
              <a:rPr lang="fa-IR" dirty="0"/>
              <a:t>دررابطه باعيوبى كه ازمردم بر توپنهان است كنجكاوى مكن، چراكه فقط در آنچه از عيوب مردم نزدتو </a:t>
            </a:r>
            <a:r>
              <a:rPr lang="fa-IR" dirty="0" smtClean="0"/>
              <a:t>معلوم است </a:t>
            </a:r>
            <a:r>
              <a:rPr lang="fa-IR" dirty="0"/>
              <a:t>وظيفه اصلاح دارى، </a:t>
            </a:r>
          </a:p>
        </p:txBody>
      </p:sp>
    </p:spTree>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rgbClr val="FF0000"/>
                </a:solidFill>
              </a:rPr>
              <a:t>دسته بندی کلمات کليدی كرامت انساني</a:t>
            </a:r>
            <a:r>
              <a:rPr lang="fa-IR" dirty="0" smtClean="0"/>
              <a:t/>
            </a:r>
            <a:br>
              <a:rPr lang="fa-IR" dirty="0" smtClean="0"/>
            </a:br>
            <a:endParaRPr lang="fa-IR" dirty="0"/>
          </a:p>
        </p:txBody>
      </p:sp>
      <p:sp>
        <p:nvSpPr>
          <p:cNvPr id="3" name="Content Placeholder 2"/>
          <p:cNvSpPr>
            <a:spLocks noGrp="1"/>
          </p:cNvSpPr>
          <p:nvPr>
            <p:ph idx="1"/>
          </p:nvPr>
        </p:nvSpPr>
        <p:spPr>
          <a:xfrm>
            <a:off x="457200" y="1142984"/>
            <a:ext cx="8229600" cy="5181616"/>
          </a:xfrm>
        </p:spPr>
        <p:txBody>
          <a:bodyPr>
            <a:normAutofit/>
          </a:bodyPr>
          <a:lstStyle/>
          <a:p>
            <a:r>
              <a:rPr lang="fa-IR" sz="5400" dirty="0" smtClean="0"/>
              <a:t>کلمات کليدی كرامت انساني در چهار گروه قابل دسته بندی است:</a:t>
            </a:r>
            <a:br>
              <a:rPr lang="fa-IR" sz="5400" dirty="0" smtClean="0"/>
            </a:br>
            <a:r>
              <a:rPr lang="fa-IR" sz="5400" dirty="0" smtClean="0"/>
              <a:t>     - متغيرهای ذهني و رواني</a:t>
            </a:r>
            <a:br>
              <a:rPr lang="fa-IR" sz="5400" dirty="0" smtClean="0"/>
            </a:br>
            <a:r>
              <a:rPr lang="fa-IR" sz="5400" dirty="0" smtClean="0"/>
              <a:t>     - متغيرهای عملكردي</a:t>
            </a:r>
            <a:br>
              <a:rPr lang="fa-IR" sz="5400" dirty="0" smtClean="0"/>
            </a:br>
            <a:r>
              <a:rPr lang="fa-IR" sz="5400" dirty="0" smtClean="0"/>
              <a:t>     - متغيرهای رفتاري</a:t>
            </a:r>
            <a:br>
              <a:rPr lang="fa-IR" sz="5400" dirty="0" smtClean="0"/>
            </a:br>
            <a:r>
              <a:rPr lang="fa-IR" sz="5400" dirty="0" smtClean="0"/>
              <a:t>     - متغيرهای جسمي</a:t>
            </a:r>
            <a:endParaRPr lang="fa-IR" sz="5400" dirty="0"/>
          </a:p>
        </p:txBody>
      </p:sp>
    </p:spTree>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solidFill>
                  <a:srgbClr val="FF0000"/>
                </a:solidFill>
              </a:rPr>
              <a:t>نشانه دیگر در تکریم ارباب رجوع پرهیز از </a:t>
            </a:r>
            <a:r>
              <a:rPr lang="fa-IR" dirty="0" smtClean="0">
                <a:solidFill>
                  <a:srgbClr val="FF0000"/>
                </a:solidFill>
              </a:rPr>
              <a:t>اشکار ساختن عیوب انهاست</a:t>
            </a:r>
            <a:r>
              <a:rPr lang="fa-IR" dirty="0">
                <a:solidFill>
                  <a:srgbClr val="FF0000"/>
                </a:solidFill>
              </a:rPr>
              <a:t>.</a:t>
            </a:r>
          </a:p>
        </p:txBody>
      </p:sp>
      <p:sp>
        <p:nvSpPr>
          <p:cNvPr id="3" name="Content Placeholder 2"/>
          <p:cNvSpPr>
            <a:spLocks noGrp="1"/>
          </p:cNvSpPr>
          <p:nvPr>
            <p:ph idx="1"/>
          </p:nvPr>
        </p:nvSpPr>
        <p:spPr/>
        <p:txBody>
          <a:bodyPr>
            <a:normAutofit/>
          </a:bodyPr>
          <a:lstStyle/>
          <a:p>
            <a:r>
              <a:rPr lang="fa-IR" dirty="0"/>
              <a:t>، </a:t>
            </a:r>
            <a:r>
              <a:rPr lang="fa-IR" dirty="0">
                <a:solidFill>
                  <a:srgbClr val="00B050"/>
                </a:solidFill>
              </a:rPr>
              <a:t>وَ اللّهُ يَحْكُمُ عَلى ما غابَ عَنْكَ. فَاسْتُرِ الْعَوْرَةَ مَا اسْتَطَعْتَ، يَسْتُرِ اللّهُ مِنْكَ ما تُحِبُّ سَتْرَهُ مِنْ رَعِيَّتِكَ. اَطْلِقْ عَنِ النّاسِ عُقْدَةَ كُلِّ حِقْد، وَ اقْطَعْ عَنْكَ سَبَبَ كُلِّ </a:t>
            </a:r>
            <a:r>
              <a:rPr lang="fa-IR" dirty="0" smtClean="0">
                <a:solidFill>
                  <a:srgbClr val="00B050"/>
                </a:solidFill>
              </a:rPr>
              <a:t>ِوتْر</a:t>
            </a:r>
            <a:endParaRPr lang="fa-IR" dirty="0">
              <a:solidFill>
                <a:srgbClr val="00B050"/>
              </a:solidFill>
            </a:endParaRPr>
          </a:p>
          <a:p>
            <a:r>
              <a:rPr lang="fa-IR" dirty="0" smtClean="0"/>
              <a:t>و </a:t>
            </a:r>
            <a:r>
              <a:rPr lang="fa-IR" dirty="0"/>
              <a:t>نسبت به آنچه از عيوب رعيّت بر تو پنهان است خداوند داورى مى كند.</a:t>
            </a:r>
          </a:p>
          <a:p>
            <a:r>
              <a:rPr lang="fa-IR" dirty="0" smtClean="0"/>
              <a:t>پس </a:t>
            </a:r>
            <a:r>
              <a:rPr lang="fa-IR" dirty="0"/>
              <a:t>تا مى توانى عيوب مردم را بپوشان، تا خداوند عيوب تو را كه علاقه دارى از مردم پوشيده بماند</a:t>
            </a:r>
          </a:p>
          <a:p>
            <a:r>
              <a:rPr lang="fa-IR" dirty="0" smtClean="0"/>
              <a:t>پرده </a:t>
            </a:r>
            <a:r>
              <a:rPr lang="fa-IR" dirty="0"/>
              <a:t>پوشى كند. گره هر كينه اى كه از مردم به دل دارى بگشاى، و رشته هر انتقامى راقطع كن، </a:t>
            </a:r>
          </a:p>
          <a:p>
            <a:endParaRPr lang="fa-IR" dirty="0"/>
          </a:p>
        </p:txBody>
      </p:sp>
    </p:spTree>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fontScale="92500"/>
          </a:bodyPr>
          <a:lstStyle/>
          <a:p>
            <a:r>
              <a:rPr lang="fa-IR" sz="3600" dirty="0" smtClean="0">
                <a:solidFill>
                  <a:srgbClr val="00B050"/>
                </a:solidFill>
              </a:rPr>
              <a:t>، </a:t>
            </a:r>
            <a:r>
              <a:rPr lang="fa-IR" sz="3600" dirty="0">
                <a:solidFill>
                  <a:srgbClr val="00B050"/>
                </a:solidFill>
              </a:rPr>
              <a:t>وَ تَغابَ عَنْ كُلِّ ما لايَصِحُّ لَكَ، وَ لاتَعْجَلَنَّ اِلى تَصْديقِ ساع، فَاِنَّ السّاعِىَ غاشٌّ وَ اِنْ تَشَبَّهَ بِالنّاصِحينَ. </a:t>
            </a:r>
          </a:p>
          <a:p>
            <a:r>
              <a:rPr lang="fa-IR" sz="4800" dirty="0" smtClean="0">
                <a:solidFill>
                  <a:srgbClr val="C00000"/>
                </a:solidFill>
              </a:rPr>
              <a:t>دونشانه دیگردر تکریم ارباب رجوع:</a:t>
            </a:r>
            <a:endParaRPr lang="fa-IR" sz="4800" dirty="0">
              <a:solidFill>
                <a:srgbClr val="C00000"/>
              </a:solidFill>
            </a:endParaRPr>
          </a:p>
          <a:p>
            <a:r>
              <a:rPr lang="fa-IR" sz="4000" dirty="0" smtClean="0"/>
              <a:t>1-و </a:t>
            </a:r>
            <a:r>
              <a:rPr lang="fa-IR" sz="4000" dirty="0"/>
              <a:t>در هر چه از ديگران برايت ثابت نشده خود را به غفلت زن</a:t>
            </a:r>
            <a:r>
              <a:rPr lang="fa-IR" sz="4000" dirty="0" smtClean="0"/>
              <a:t>،</a:t>
            </a:r>
          </a:p>
          <a:p>
            <a:r>
              <a:rPr lang="fa-IR" sz="4000" dirty="0" smtClean="0"/>
              <a:t>2- </a:t>
            </a:r>
            <a:r>
              <a:rPr lang="fa-IR" sz="4000" dirty="0"/>
              <a:t>در باور كردن گفتار سخن چينان </a:t>
            </a:r>
            <a:r>
              <a:rPr lang="fa-IR" sz="4000" dirty="0" smtClean="0"/>
              <a:t>شتاب </a:t>
            </a:r>
            <a:r>
              <a:rPr lang="fa-IR" sz="4000" dirty="0"/>
              <a:t>مكن</a:t>
            </a:r>
            <a:r>
              <a:rPr lang="fa-IR" sz="4000" dirty="0" smtClean="0"/>
              <a:t>،</a:t>
            </a:r>
          </a:p>
          <a:p>
            <a:r>
              <a:rPr lang="fa-IR" sz="4000" dirty="0" smtClean="0"/>
              <a:t> </a:t>
            </a:r>
            <a:r>
              <a:rPr lang="fa-IR" sz="4000" dirty="0"/>
              <a:t>زيرا سخن چين خائن است گرچه خود را شبيه خيرخواهان نشان دهد.</a:t>
            </a:r>
          </a:p>
        </p:txBody>
      </p:sp>
    </p:spTree>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Content Placeholder 3"/>
          <p:cNvSpPr>
            <a:spLocks noGrp="1"/>
          </p:cNvSpPr>
          <p:nvPr>
            <p:ph idx="1"/>
          </p:nvPr>
        </p:nvSpPr>
        <p:spPr>
          <a:xfrm>
            <a:off x="457200" y="285728"/>
            <a:ext cx="8229600" cy="5840435"/>
          </a:xfrm>
        </p:spPr>
        <p:txBody>
          <a:bodyPr>
            <a:normAutofit lnSpcReduction="10000"/>
          </a:bodyPr>
          <a:lstStyle/>
          <a:p>
            <a:r>
              <a:rPr lang="fa-IR" sz="6000" dirty="0" smtClean="0">
                <a:solidFill>
                  <a:srgbClr val="C00000"/>
                </a:solidFill>
              </a:rPr>
              <a:t>تکریم انسان در كربلا :</a:t>
            </a:r>
          </a:p>
          <a:p>
            <a:r>
              <a:rPr lang="fa-IR" sz="3200" dirty="0" smtClean="0"/>
              <a:t>بر خلاف جبهه باطل که به انسان‌ها به عنوان ابزاری برای تامین خواسته‌ها و منافع خویش می‌نگرند، در جبهه حق، مومن ارزش و کرامت دارد. کرامتش هم نشات گرفته از ارزش حق است. انسان‌ها احترام دارند و به لحاظ ایمانشان مورد تکریم‌اند، معیار هم تقوا و ایمان و تعهد است نه رنگ و زبان و قبیله و نژاد و منطقه جغرافیایی. امام حسین علیه‌السلام در عاشورا، به یاران خویش عزت بخشید، آنان را با وفاترین یاوران حق نامید؛ خود را به بالین یکایک یاران شهیدش می‌رساند و سر آنان را بر دامن می‌گرفت. بین آنان تفاوت قائل نمی‌شد. هم بر بالین علی‌اکبر علیه السلام حاضر شد، هم بر بالین غلام خویش .</a:t>
            </a:r>
          </a:p>
          <a:p>
            <a:endParaRPr lang="fa-IR" dirty="0"/>
          </a:p>
        </p:txBody>
      </p:sp>
    </p:spTree>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85728"/>
            <a:ext cx="8229600" cy="5840435"/>
          </a:xfrm>
        </p:spPr>
        <p:txBody>
          <a:bodyPr>
            <a:normAutofit/>
          </a:bodyPr>
          <a:lstStyle/>
          <a:p>
            <a:r>
              <a:rPr lang="fa-IR" sz="6000" dirty="0" smtClean="0">
                <a:solidFill>
                  <a:srgbClr val="C00000"/>
                </a:solidFill>
              </a:rPr>
              <a:t>حس مواســـــا ت در کربلا</a:t>
            </a:r>
            <a:endParaRPr lang="fa-IR" dirty="0" smtClean="0"/>
          </a:p>
          <a:p>
            <a:r>
              <a:rPr lang="fa-IR" dirty="0" smtClean="0"/>
              <a:t>یکی از زیباترین خصلت‌های معاشرتی مواسات است؛ یعنی غمخواری و همدردی و یاری کردن دیگران. از ریشه «اسوه» است یعنی «دیگری را در مال و جان، همچون خود دیدن و دانستن، یا دیگری را بر خود مقدم قرار دادن، به دوستان و برادران دینی یاری و کمک مالی و جانی رساندن، غمخواری کردن کسی را به مال خود، برابر گردانیدن او را با خویش؛ ... شرکت دادن دیگری در کفاف رزق و معاش خویش؛... شخص در مورد جلب منافع و دفع مضار دیگران را همچون خود بشناسد. و ایثار آن است که آدمی دیگران را در دو مورد بالا بر خود مقدم بدارد.» انسان «مواسی» کسی است که با دیگران همدردی و همراهی دارد و خود را در رنج و غم دیگران شریک می‌داند و با مال و جان، از آنها دفاع می‌کند و میان خود و دیگران فرقی نمی‌گذارد . </a:t>
            </a:r>
          </a:p>
          <a:p>
            <a:endParaRPr lang="fa-IR" dirty="0"/>
          </a:p>
        </p:txBody>
      </p:sp>
    </p:spTree>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85728"/>
            <a:ext cx="8229600" cy="5840435"/>
          </a:xfrm>
        </p:spPr>
        <p:txBody>
          <a:bodyPr>
            <a:normAutofit/>
          </a:bodyPr>
          <a:lstStyle/>
          <a:p>
            <a:r>
              <a:rPr lang="fa-IR" dirty="0" smtClean="0"/>
              <a:t>در حماسه آفرینان عاشورا، این خصلت برجسته به وضوح دیده می‌شود و در مرحله بالاتر به «ایثار» می‌رسد. یاران امام نسبت به امام و اصحاب نسبت به یکدیگر این حالت را داشتند و از بذل هیچ ‌چیز مضایقه نداشتند و به این مواسات، افتخار می‌کردند </a:t>
            </a:r>
          </a:p>
          <a:p>
            <a:r>
              <a:rPr lang="fa-IR" dirty="0" smtClean="0"/>
              <a:t>سیدالشهدا علیه‌السلام در راه کربلا پس از برخورد با سپاه حر و گفتگوهای مفصل، سروده شاعری را بر زبان آورد که مضمونش چنین است: </a:t>
            </a:r>
          </a:p>
          <a:p>
            <a:r>
              <a:rPr lang="fa-IR" dirty="0" smtClean="0"/>
              <a:t>من به راه خود می‌روم. مرگ، برای جوانمردی که نیت خیر کند و جهاد کند و با مردان صالح، مواسات به جان داشته باشد، هیچ عار و ننگ نیست. </a:t>
            </a:r>
          </a:p>
          <a:p>
            <a:endParaRPr lang="fa-IR" dirty="0"/>
          </a:p>
        </p:txBody>
      </p:sp>
    </p:spTree>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fontScale="92500"/>
          </a:bodyPr>
          <a:lstStyle/>
          <a:p>
            <a:r>
              <a:rPr lang="fa-IR" sz="3200" dirty="0"/>
              <a:t>در شبی از شب‌های محرم نیز امام حسین علیه‌السلام در جمع یاران خویش، ضمن بیان این سخن که هر که می‌خواهد برگردد از تاریکی شب استفاده کند، فرمود: هر کس می‌رود برود ولی هر کس با ما، جانش مواسات داشته باشد، فردای قیامت در بهشت با ما خواهد بود و از خشم الهی خواهد رست: </a:t>
            </a:r>
            <a:endParaRPr lang="fa-IR" sz="3200" dirty="0" smtClean="0"/>
          </a:p>
          <a:p>
            <a:r>
              <a:rPr lang="fa-IR" sz="6600" dirty="0" smtClean="0">
                <a:solidFill>
                  <a:srgbClr val="00B050"/>
                </a:solidFill>
              </a:rPr>
              <a:t>«</a:t>
            </a:r>
            <a:r>
              <a:rPr lang="fa-IR" sz="6600" dirty="0">
                <a:solidFill>
                  <a:srgbClr val="00B050"/>
                </a:solidFill>
              </a:rPr>
              <a:t>مَن واسانا بِنَفسِهِ کانَ مَعَنا غَداً فِی الجَنانِ نَحبِیاً مِن غَضَبِ الرَّحمانِ.»</a:t>
            </a:r>
          </a:p>
        </p:txBody>
      </p:sp>
    </p:spTree>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9600" dirty="0" smtClean="0">
                <a:solidFill>
                  <a:srgbClr val="FF0000"/>
                </a:solidFill>
              </a:rPr>
              <a:t>ایثـــار در کربلا :</a:t>
            </a:r>
            <a:endParaRPr lang="fa-IR" sz="96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fa-IR" sz="4800" dirty="0" smtClean="0"/>
              <a:t>گذشتن از خواسته‌های خود و نیز چشم پوشیدن از آنچه مورد علاقه انسان است، به خاطر دیگری و در راه دیگری «ایثار» است. اوج ایثار، ایثار خون و جان است. ایثارگر، کسی است که حاضر باشد هستی و جان خود را برای دین خدا فدا کند، یا در راه رضای او از تمنیّات خویش بگذرد.</a:t>
            </a:r>
          </a:p>
          <a:p>
            <a:endParaRPr lang="fa-IR" dirty="0"/>
          </a:p>
        </p:txBody>
      </p:sp>
    </p:spTree>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blip>
          <a:stretch>
            <a:fillRect/>
          </a:stretch>
        </p:blipFill>
        <p:spPr>
          <a:xfrm>
            <a:off x="5000628" y="357166"/>
            <a:ext cx="3714776" cy="3214710"/>
          </a:xfrm>
        </p:spPr>
      </p:pic>
      <p:pic>
        <p:nvPicPr>
          <p:cNvPr id="5" name="Picture 4"/>
          <p:cNvPicPr>
            <a:picLocks noChangeAspect="1"/>
          </p:cNvPicPr>
          <p:nvPr/>
        </p:nvPicPr>
        <p:blipFill>
          <a:blip r:embed="rId3">
            <a:extLst/>
          </a:blip>
          <a:stretch>
            <a:fillRect/>
          </a:stretch>
        </p:blipFill>
        <p:spPr>
          <a:xfrm>
            <a:off x="500035" y="3786190"/>
            <a:ext cx="3643337" cy="2960707"/>
          </a:xfrm>
          <a:prstGeom prst="rect">
            <a:avLst/>
          </a:prstGeom>
        </p:spPr>
      </p:pic>
      <p:pic>
        <p:nvPicPr>
          <p:cNvPr id="6" name="Picture 5"/>
          <p:cNvPicPr>
            <a:picLocks noChangeAspect="1"/>
          </p:cNvPicPr>
          <p:nvPr/>
        </p:nvPicPr>
        <p:blipFill>
          <a:blip r:embed="rId4">
            <a:extLst/>
          </a:blip>
          <a:stretch>
            <a:fillRect/>
          </a:stretch>
        </p:blipFill>
        <p:spPr>
          <a:xfrm>
            <a:off x="4786314" y="3929066"/>
            <a:ext cx="3929090" cy="2571768"/>
          </a:xfrm>
          <a:prstGeom prst="rect">
            <a:avLst/>
          </a:prstGeom>
        </p:spPr>
      </p:pic>
      <p:pic>
        <p:nvPicPr>
          <p:cNvPr id="7" name="Picture 6"/>
          <p:cNvPicPr>
            <a:picLocks noChangeAspect="1"/>
          </p:cNvPicPr>
          <p:nvPr/>
        </p:nvPicPr>
        <p:blipFill>
          <a:blip r:embed="rId5">
            <a:extLst/>
          </a:blip>
          <a:stretch>
            <a:fillRect/>
          </a:stretch>
        </p:blipFill>
        <p:spPr>
          <a:xfrm>
            <a:off x="857224" y="1000108"/>
            <a:ext cx="3500462" cy="2700685"/>
          </a:xfrm>
          <a:prstGeom prst="rect">
            <a:avLst/>
          </a:prstGeom>
        </p:spPr>
      </p:pic>
    </p:spTree>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Autofit/>
          </a:bodyPr>
          <a:lstStyle/>
          <a:p>
            <a:r>
              <a:rPr lang="fa-IR" sz="6600" dirty="0" smtClean="0"/>
              <a:t>در بحث</a:t>
            </a:r>
            <a:r>
              <a:rPr lang="fa-IR" sz="6600" dirty="0" smtClean="0">
                <a:solidFill>
                  <a:srgbClr val="FF0000"/>
                </a:solidFill>
              </a:rPr>
              <a:t> تکریم ارباب رجوع </a:t>
            </a:r>
            <a:r>
              <a:rPr lang="fa-IR" sz="6600" dirty="0" smtClean="0"/>
              <a:t>باید بدانیم که با انسان روبرو هستیم، انسانی که خالق او برایش قدر ومنزلتی والا قرار داده است.</a:t>
            </a:r>
            <a:endParaRPr lang="fa-IR" sz="6600" dirty="0"/>
          </a:p>
        </p:txBody>
      </p:sp>
    </p:spTree>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8000" dirty="0">
                <a:solidFill>
                  <a:srgbClr val="FF0000"/>
                </a:solidFill>
              </a:rPr>
              <a:t>انسان و امتیازهای او در قرآن</a:t>
            </a:r>
          </a:p>
        </p:txBody>
      </p:sp>
      <p:sp>
        <p:nvSpPr>
          <p:cNvPr id="3" name="Content Placeholder 2"/>
          <p:cNvSpPr>
            <a:spLocks noGrp="1"/>
          </p:cNvSpPr>
          <p:nvPr>
            <p:ph idx="1"/>
          </p:nvPr>
        </p:nvSpPr>
        <p:spPr/>
        <p:txBody>
          <a:bodyPr>
            <a:noAutofit/>
          </a:bodyPr>
          <a:lstStyle/>
          <a:p>
            <a:r>
              <a:rPr lang="fa-IR" sz="4400" dirty="0"/>
              <a:t>1- خلیفه و جانشین خداوند در زمین </a:t>
            </a:r>
            <a:r>
              <a:rPr lang="fa-IR" sz="4400" dirty="0" smtClean="0"/>
              <a:t>است:</a:t>
            </a:r>
            <a:endParaRPr lang="fa-IR" sz="4400" dirty="0"/>
          </a:p>
          <a:p>
            <a:r>
              <a:rPr lang="fa-IR" sz="4400" dirty="0" smtClean="0"/>
              <a:t>وَإِذْ </a:t>
            </a:r>
            <a:r>
              <a:rPr lang="fa-IR" sz="4400" dirty="0"/>
              <a:t>قَالَ رَبُّكَ لِلْمَلَائِكَةِ </a:t>
            </a:r>
            <a:r>
              <a:rPr lang="fa-IR" sz="4400" dirty="0">
                <a:solidFill>
                  <a:srgbClr val="FF0000"/>
                </a:solidFill>
              </a:rPr>
              <a:t>إِنِّي جَاعِلٌ فِي الْأَرْضِ خَلِيفَةً </a:t>
            </a:r>
            <a:r>
              <a:rPr lang="fa-IR" sz="4400" dirty="0"/>
              <a:t>ۖ قَالُوا أَتَجْعَلُ فِيهَا مَن يُفْسِدُ فِيهَا وَيَسْفِكُ الدِّمَاءَ وَنَحْنُ نُسَبِّحُ بِحَمْدِكَ وَنُقَدِّسُ لَكَ ۖ قَالَ إِنِّي أَعْلَمُ مَا لَا تَعْلَمُونَ.(بقره/30)</a:t>
            </a:r>
          </a:p>
        </p:txBody>
      </p:sp>
    </p:spTree>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8900" dirty="0" smtClean="0">
                <a:solidFill>
                  <a:srgbClr val="FF0000"/>
                </a:solidFill>
              </a:rPr>
              <a:t>طراحی مدل كرامت انساني</a:t>
            </a:r>
            <a:r>
              <a:rPr lang="fa-IR" dirty="0" smtClean="0"/>
              <a:t/>
            </a:r>
            <a:br>
              <a:rPr lang="fa-IR" dirty="0" smtClean="0"/>
            </a:br>
            <a:endParaRPr lang="fa-IR" dirty="0"/>
          </a:p>
        </p:txBody>
      </p:sp>
      <p:sp>
        <p:nvSpPr>
          <p:cNvPr id="3" name="Content Placeholder 2"/>
          <p:cNvSpPr>
            <a:spLocks noGrp="1"/>
          </p:cNvSpPr>
          <p:nvPr>
            <p:ph idx="1"/>
          </p:nvPr>
        </p:nvSpPr>
        <p:spPr>
          <a:xfrm>
            <a:off x="457200" y="1071546"/>
            <a:ext cx="8229600" cy="5253054"/>
          </a:xfrm>
        </p:spPr>
        <p:txBody>
          <a:bodyPr>
            <a:normAutofit/>
          </a:bodyPr>
          <a:lstStyle/>
          <a:p>
            <a:r>
              <a:rPr lang="fa-IR" sz="4800" dirty="0" smtClean="0"/>
              <a:t>از ترکيب اين چهار گروه متغيرها که تحت عنوان معيارهای اصلی قلمداد شده و مبناي ارزيابي کارکنان يك سازمان برای صيانت از کرامت انسانی استفاده،میشود مدل کرامت انسانی به شکل زيررا می توان طراحی کرد.</a:t>
            </a:r>
          </a:p>
          <a:p>
            <a:endParaRPr lang="fa-IR" sz="4800" dirty="0"/>
          </a:p>
        </p:txBody>
      </p:sp>
    </p:spTree>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fontScale="92500"/>
          </a:bodyPr>
          <a:lstStyle/>
          <a:p>
            <a:r>
              <a:rPr lang="fa-IR" sz="5400" dirty="0">
                <a:solidFill>
                  <a:srgbClr val="FF0000"/>
                </a:solidFill>
              </a:rPr>
              <a:t>2- برترین ظرفیت علمی را دارد</a:t>
            </a:r>
            <a:r>
              <a:rPr lang="fa-IR" sz="5400" dirty="0" smtClean="0">
                <a:solidFill>
                  <a:srgbClr val="FF0000"/>
                </a:solidFill>
              </a:rPr>
              <a:t>.</a:t>
            </a:r>
            <a:endParaRPr lang="fa-IR" sz="5400" dirty="0">
              <a:solidFill>
                <a:srgbClr val="FF0000"/>
              </a:solidFill>
            </a:endParaRPr>
          </a:p>
          <a:p>
            <a:r>
              <a:rPr lang="fa-IR" sz="4400" dirty="0">
                <a:solidFill>
                  <a:srgbClr val="FF0000"/>
                </a:solidFill>
              </a:rPr>
              <a:t>وَعَلَّمَ آدَمَ الْأَسْمَاءَ كُلَّهَا </a:t>
            </a:r>
            <a:r>
              <a:rPr lang="fa-IR" sz="4400" dirty="0"/>
              <a:t>ثُمَّ عَرَضَهُمْ عَلَى الْمَلَائِكَةِ فَقَالَ أَنبِئُونِي بِأَسْمَاءِ هَـٰؤُلَاءِ إِن كُنتُمْ صَادِقِينَ </a:t>
            </a:r>
            <a:r>
              <a:rPr lang="fa-IR" sz="4400" dirty="0" smtClean="0"/>
              <a:t>*قَالُوا </a:t>
            </a:r>
            <a:r>
              <a:rPr lang="fa-IR" sz="4400" dirty="0"/>
              <a:t>سُبْحَانَكَ لَا عِلْمَ لَنَا إِلَّا مَا عَلَّمْتَنَا ۖ إِنَّكَ أَنتَ الْعَلِيمُ الْحَكِيمُ </a:t>
            </a:r>
            <a:r>
              <a:rPr lang="fa-IR" sz="4400" dirty="0" smtClean="0"/>
              <a:t>*قَالَ </a:t>
            </a:r>
            <a:r>
              <a:rPr lang="fa-IR" sz="4400" dirty="0"/>
              <a:t>يَا آدَمُ أَنبِئْهُم بِأَسْمَائِهِمْ ۖ فَلَمَّا أَنبَأَهُم بِأَسْمَائِهِمْ قَالَ أَلَمْ أَقُل لَّكُمْ إِنِّي أَعْلَمُ غَيْبَ السَّمَاوَاتِ وَالْأَرْضِ وَأَعْلَمُ مَا تُبْدُونَ وَمَا كُنتُمْ تَكْتُمُونَ (بقره/31و32و33)</a:t>
            </a:r>
          </a:p>
        </p:txBody>
      </p:sp>
    </p:spTree>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lnSpcReduction="10000"/>
          </a:bodyPr>
          <a:lstStyle/>
          <a:p>
            <a:r>
              <a:rPr lang="fa-IR" sz="8000" dirty="0">
                <a:solidFill>
                  <a:srgbClr val="FF0000"/>
                </a:solidFill>
              </a:rPr>
              <a:t>3- امانتدار الهی </a:t>
            </a:r>
            <a:r>
              <a:rPr lang="fa-IR" sz="8000" dirty="0" smtClean="0">
                <a:solidFill>
                  <a:srgbClr val="FF0000"/>
                </a:solidFill>
              </a:rPr>
              <a:t>است:</a:t>
            </a:r>
            <a:endParaRPr lang="fa-IR" sz="8000" dirty="0">
              <a:solidFill>
                <a:srgbClr val="FF0000"/>
              </a:solidFill>
            </a:endParaRPr>
          </a:p>
          <a:p>
            <a:r>
              <a:rPr lang="fa-IR" sz="6000" dirty="0"/>
              <a:t>إِنَّا </a:t>
            </a:r>
            <a:r>
              <a:rPr lang="fa-IR" sz="6000" dirty="0">
                <a:solidFill>
                  <a:srgbClr val="FF0000"/>
                </a:solidFill>
              </a:rPr>
              <a:t>عَرَضْنَا الْأَمَانَةَ </a:t>
            </a:r>
            <a:r>
              <a:rPr lang="fa-IR" sz="6000" dirty="0"/>
              <a:t>عَلَى السَّمَاوَاتِ وَالْأَرْضِ وَالْجِبَالِ فَأَبَيْنَ أَن يَحْمِلْنَهَا وَأَشْفَقْنَ مِنْهَا وَحَمَلَهَا الْإِنسَانُ ۖ إِنَّهُ كَانَ ظَلُومًا جَهُولًا .(احزاب/72)</a:t>
            </a:r>
          </a:p>
        </p:txBody>
      </p:sp>
    </p:spTree>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lnSpcReduction="10000"/>
          </a:bodyPr>
          <a:lstStyle/>
          <a:p>
            <a:r>
              <a:rPr lang="fa-IR" sz="6000" dirty="0">
                <a:solidFill>
                  <a:srgbClr val="FF0000"/>
                </a:solidFill>
              </a:rPr>
              <a:t>4- جهان کارگزار آدمی </a:t>
            </a:r>
            <a:r>
              <a:rPr lang="fa-IR" sz="6000" dirty="0" smtClean="0">
                <a:solidFill>
                  <a:srgbClr val="FF0000"/>
                </a:solidFill>
              </a:rPr>
              <a:t>است:</a:t>
            </a:r>
            <a:endParaRPr lang="fa-IR" sz="6000" dirty="0">
              <a:solidFill>
                <a:srgbClr val="FF0000"/>
              </a:solidFill>
            </a:endParaRPr>
          </a:p>
          <a:p>
            <a:r>
              <a:rPr lang="fa-IR" sz="5400" dirty="0"/>
              <a:t>أَلَمْ تَرَوْا </a:t>
            </a:r>
            <a:r>
              <a:rPr lang="fa-IR" sz="5400" dirty="0">
                <a:solidFill>
                  <a:srgbClr val="FF0000"/>
                </a:solidFill>
              </a:rPr>
              <a:t>أَنَّ اللَّـهَ سَخَّرَ لَكُم مَّا فِي السَّمَاوَاتِ وَمَا فِي الْأَرْضِ وَأَسْبَغَ عَلَيْكُمْ نِعَمَهُ ظَاهِرَةً وَبَاطِنَةً ۗ </a:t>
            </a:r>
            <a:r>
              <a:rPr lang="fa-IR" sz="5400" dirty="0"/>
              <a:t>وَمِنَ النَّاسِ مَن يُجَادِلُ فِي اللَّـهِ بِغَيْرِ عِلْمٍ وَلَا هُدًى وَلَا كِتَابٍ مُّنِيرٍ .(لقمان/20)</a:t>
            </a:r>
          </a:p>
        </p:txBody>
      </p:sp>
    </p:spTree>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lstStyle/>
          <a:p>
            <a:r>
              <a:rPr lang="fa-IR" sz="5400" dirty="0">
                <a:solidFill>
                  <a:srgbClr val="FF0000"/>
                </a:solidFill>
              </a:rPr>
              <a:t>5- انسان مسجود فرشتگان </a:t>
            </a:r>
            <a:r>
              <a:rPr lang="fa-IR" sz="5400" dirty="0" smtClean="0">
                <a:solidFill>
                  <a:srgbClr val="FF0000"/>
                </a:solidFill>
              </a:rPr>
              <a:t>است:</a:t>
            </a:r>
            <a:endParaRPr lang="fa-IR" sz="5400" dirty="0">
              <a:solidFill>
                <a:srgbClr val="FF0000"/>
              </a:solidFill>
            </a:endParaRPr>
          </a:p>
          <a:p>
            <a:r>
              <a:rPr lang="fa-IR" sz="7200" dirty="0"/>
              <a:t>وَإِذْ قُلْنَا لِلْمَلَائِكَةِ </a:t>
            </a:r>
            <a:r>
              <a:rPr lang="fa-IR" sz="7200" dirty="0">
                <a:solidFill>
                  <a:srgbClr val="FF0000"/>
                </a:solidFill>
              </a:rPr>
              <a:t>اسْجُدُوا لِآدَمَ </a:t>
            </a:r>
            <a:r>
              <a:rPr lang="fa-IR" sz="7200" dirty="0"/>
              <a:t>فَسَجَدُوا إِلَّا إِبْلِيسَ أَبَىٰ وَاسْتَكْبَرَ وَكَانَ مِنَ الْكَافِرِينَ .(بقره/34)</a:t>
            </a:r>
          </a:p>
        </p:txBody>
      </p:sp>
    </p:spTree>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422"/>
            <a:ext cx="8229600" cy="714380"/>
          </a:xfrm>
        </p:spPr>
        <p:txBody>
          <a:bodyPr>
            <a:normAutofit fontScale="90000"/>
          </a:bodyPr>
          <a:lstStyle/>
          <a:p>
            <a:pPr algn="ctr"/>
            <a:r>
              <a:rPr lang="fa-IR" sz="6700" dirty="0">
                <a:solidFill>
                  <a:srgbClr val="FF0000"/>
                </a:solidFill>
              </a:rPr>
              <a:t>6- انسان دارای کرامت ذاتی </a:t>
            </a:r>
            <a:r>
              <a:rPr lang="fa-IR" sz="6700" dirty="0" smtClean="0">
                <a:solidFill>
                  <a:srgbClr val="FF0000"/>
                </a:solidFill>
              </a:rPr>
              <a:t>است:</a:t>
            </a:r>
            <a:r>
              <a:rPr lang="fa-IR" dirty="0"/>
              <a:t/>
            </a:r>
            <a:br>
              <a:rPr lang="fa-IR" dirty="0"/>
            </a:br>
            <a:endParaRPr lang="fa-IR" dirty="0"/>
          </a:p>
        </p:txBody>
      </p:sp>
      <p:sp>
        <p:nvSpPr>
          <p:cNvPr id="3" name="Content Placeholder 2"/>
          <p:cNvSpPr>
            <a:spLocks noGrp="1"/>
          </p:cNvSpPr>
          <p:nvPr>
            <p:ph idx="1"/>
          </p:nvPr>
        </p:nvSpPr>
        <p:spPr>
          <a:xfrm>
            <a:off x="457200" y="1285860"/>
            <a:ext cx="8229600" cy="5038740"/>
          </a:xfrm>
        </p:spPr>
        <p:txBody>
          <a:bodyPr>
            <a:normAutofit lnSpcReduction="10000"/>
          </a:bodyPr>
          <a:lstStyle/>
          <a:p>
            <a:r>
              <a:rPr lang="fa-IR" dirty="0"/>
              <a:t> </a:t>
            </a:r>
            <a:r>
              <a:rPr lang="fa-IR" sz="6600" dirty="0">
                <a:solidFill>
                  <a:srgbClr val="00B0F0"/>
                </a:solidFill>
              </a:rPr>
              <a:t>وَلَقَدْ كَرَّمْنَا بَنِي آدَمَ </a:t>
            </a:r>
            <a:r>
              <a:rPr lang="fa-IR" sz="6600" dirty="0"/>
              <a:t>وَحَمَلْنَاهُمْ فِي الْبَرِّ وَالْبَحْرِ وَرَزَقْنَاهُم مِّنَ الطَّيِّبَاتِ وَ</a:t>
            </a:r>
            <a:r>
              <a:rPr lang="fa-IR" sz="6600" dirty="0">
                <a:solidFill>
                  <a:srgbClr val="00B0F0"/>
                </a:solidFill>
              </a:rPr>
              <a:t>فَضَّلْنَاهُمْ </a:t>
            </a:r>
            <a:r>
              <a:rPr lang="fa-IR" sz="6600" dirty="0"/>
              <a:t>عَلَىٰ كَثِيرٍ مِّمَّنْ خَلَقْنَا تَفْضِيلًا .(اسراء/70) </a:t>
            </a:r>
          </a:p>
        </p:txBody>
      </p:sp>
    </p:spTree>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418484"/>
          </a:xfrm>
        </p:spPr>
        <p:txBody>
          <a:bodyPr>
            <a:normAutofit/>
          </a:bodyPr>
          <a:lstStyle/>
          <a:p>
            <a:pPr algn="ctr"/>
            <a:r>
              <a:rPr lang="fa-IR" sz="6000" dirty="0" smtClean="0">
                <a:solidFill>
                  <a:srgbClr val="FF0000"/>
                </a:solidFill>
              </a:rPr>
              <a:t>انسان دارای کرامت اکتسابی است</a:t>
            </a:r>
            <a:endParaRPr lang="fa-IR" sz="6000" dirty="0">
              <a:solidFill>
                <a:srgbClr val="FF0000"/>
              </a:solidFill>
            </a:endParaRPr>
          </a:p>
        </p:txBody>
      </p:sp>
      <p:sp>
        <p:nvSpPr>
          <p:cNvPr id="3" name="Content Placeholder 2"/>
          <p:cNvSpPr>
            <a:spLocks noGrp="1"/>
          </p:cNvSpPr>
          <p:nvPr>
            <p:ph idx="1"/>
          </p:nvPr>
        </p:nvSpPr>
        <p:spPr>
          <a:xfrm>
            <a:off x="457200" y="1571612"/>
            <a:ext cx="8229600" cy="4752988"/>
          </a:xfrm>
        </p:spPr>
        <p:txBody>
          <a:bodyPr>
            <a:noAutofit/>
          </a:bodyPr>
          <a:lstStyle/>
          <a:p>
            <a:r>
              <a:rPr lang="fa-IR" sz="6600" dirty="0"/>
              <a:t>يَا أَيُّهَا النَّاسُ إِنَّا خَلَقْنَاكُم مِّن ذَكَرٍ وَأُنثَىٰ وَجَعَلْنَاكُمْ شُعُوبًا وَقَبَائِلَ لِتَعَارَفُوا ۚ </a:t>
            </a:r>
            <a:r>
              <a:rPr lang="fa-IR" sz="6600" dirty="0">
                <a:solidFill>
                  <a:srgbClr val="FF0000"/>
                </a:solidFill>
              </a:rPr>
              <a:t>إِنَّ أَكْرَمَكُمْ عِندَ اللَّـهِ أَتْقَاكُمْ ۚ </a:t>
            </a:r>
            <a:r>
              <a:rPr lang="fa-IR" sz="6600" dirty="0"/>
              <a:t>إِنَّ اللَّـهَ عَلِيمٌ خَبِيرٌ </a:t>
            </a:r>
            <a:r>
              <a:rPr lang="fa-IR" sz="2800" dirty="0" smtClean="0"/>
              <a:t>﴿الحجرات/١٣</a:t>
            </a:r>
            <a:r>
              <a:rPr lang="fa-IR" sz="2800" dirty="0"/>
              <a:t>﴾</a:t>
            </a:r>
          </a:p>
        </p:txBody>
      </p:sp>
    </p:spTree>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714356"/>
            <a:ext cx="8229600" cy="5610244"/>
          </a:xfrm>
        </p:spPr>
        <p:txBody>
          <a:bodyPr>
            <a:noAutofit/>
          </a:bodyPr>
          <a:lstStyle/>
          <a:p>
            <a:r>
              <a:rPr lang="fa-IR" sz="8000" dirty="0" smtClean="0">
                <a:solidFill>
                  <a:srgbClr val="FF0000"/>
                </a:solidFill>
              </a:rPr>
              <a:t>از طرفی ما وارباب رجوعمان انسانیم وانسان علاوه بر ارزشها ضعفها وکاستی هایی نیز دارد.</a:t>
            </a:r>
            <a:endParaRPr lang="fa-IR" sz="8000" dirty="0">
              <a:solidFill>
                <a:srgbClr val="FF0000"/>
              </a:solidFill>
            </a:endParaRPr>
          </a:p>
        </p:txBody>
      </p:sp>
    </p:spTree>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C000"/>
                </a:solidFill>
              </a:rPr>
              <a:t>ضعف ها و کاستی های انسان در قرآن</a:t>
            </a:r>
          </a:p>
        </p:txBody>
      </p:sp>
      <p:sp>
        <p:nvSpPr>
          <p:cNvPr id="3" name="Content Placeholder 2"/>
          <p:cNvSpPr>
            <a:spLocks noGrp="1"/>
          </p:cNvSpPr>
          <p:nvPr>
            <p:ph idx="1"/>
          </p:nvPr>
        </p:nvSpPr>
        <p:spPr/>
        <p:txBody>
          <a:bodyPr>
            <a:normAutofit/>
          </a:bodyPr>
          <a:lstStyle/>
          <a:p>
            <a:r>
              <a:rPr lang="fa-IR" sz="5400" dirty="0" smtClean="0">
                <a:solidFill>
                  <a:srgbClr val="FF0000"/>
                </a:solidFill>
              </a:rPr>
              <a:t>ستمگر </a:t>
            </a:r>
            <a:r>
              <a:rPr lang="fa-IR" sz="5400" dirty="0">
                <a:solidFill>
                  <a:srgbClr val="FF0000"/>
                </a:solidFill>
              </a:rPr>
              <a:t>و </a:t>
            </a:r>
            <a:r>
              <a:rPr lang="fa-IR" sz="5400" dirty="0" smtClean="0">
                <a:solidFill>
                  <a:srgbClr val="FF0000"/>
                </a:solidFill>
              </a:rPr>
              <a:t>نادان</a:t>
            </a:r>
            <a:endParaRPr lang="fa-IR" sz="5400" dirty="0">
              <a:solidFill>
                <a:srgbClr val="FF0000"/>
              </a:solidFill>
            </a:endParaRPr>
          </a:p>
          <a:p>
            <a:r>
              <a:rPr lang="fa-IR" sz="5400" dirty="0"/>
              <a:t>إِنَّا عَرَضْنَا الْأَمَانَةَ عَلَى السَّمَاوَاتِ وَالْأَرْضِ وَالْجِبَالِ فَأَبَيْنَ أَن يَحْمِلْنَهَا </a:t>
            </a:r>
            <a:r>
              <a:rPr lang="fa-IR" sz="5400" dirty="0" smtClean="0"/>
              <a:t>وَأَشْفَ،قْنَ </a:t>
            </a:r>
            <a:r>
              <a:rPr lang="fa-IR" sz="5400" dirty="0"/>
              <a:t>مِنْهَا وَحَمَلَهَا الْإِنسَانُ ۖ </a:t>
            </a:r>
            <a:r>
              <a:rPr lang="fa-IR" sz="5400" dirty="0">
                <a:solidFill>
                  <a:srgbClr val="FF0000"/>
                </a:solidFill>
              </a:rPr>
              <a:t>إِنَّهُ كَانَ ظَلُومًا </a:t>
            </a:r>
            <a:r>
              <a:rPr lang="fa-IR" sz="5400" dirty="0" smtClean="0">
                <a:solidFill>
                  <a:srgbClr val="FF0000"/>
                </a:solidFill>
              </a:rPr>
              <a:t>جَهُولً</a:t>
            </a:r>
            <a:r>
              <a:rPr lang="fa-IR" sz="5400" dirty="0"/>
              <a:t>ا( احزاب/72 ) </a:t>
            </a:r>
          </a:p>
        </p:txBody>
      </p:sp>
    </p:spTree>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Autofit/>
          </a:bodyPr>
          <a:lstStyle/>
          <a:p>
            <a:r>
              <a:rPr lang="fa-IR" sz="6000" dirty="0"/>
              <a:t>قرآن انسان را موجودی </a:t>
            </a:r>
            <a:r>
              <a:rPr lang="fa-IR" sz="6000" dirty="0" smtClean="0"/>
              <a:t>بسیار: </a:t>
            </a:r>
            <a:endParaRPr lang="fa-IR" sz="6000" dirty="0"/>
          </a:p>
          <a:p>
            <a:r>
              <a:rPr lang="fa-IR" sz="6000" dirty="0" smtClean="0">
                <a:solidFill>
                  <a:srgbClr val="FF0000"/>
                </a:solidFill>
              </a:rPr>
              <a:t>ناسپاس میداند.</a:t>
            </a:r>
          </a:p>
          <a:p>
            <a:r>
              <a:rPr lang="fa-IR" sz="6000" dirty="0"/>
              <a:t>وَهُوَ الَّذِي أَحْيَاكُمْ ثُمَّ يُمِيتُكُمْ ثُمَّ يُحْيِيكُمْ ۗ </a:t>
            </a:r>
            <a:r>
              <a:rPr lang="fa-IR" sz="6000" dirty="0">
                <a:solidFill>
                  <a:srgbClr val="FF0000"/>
                </a:solidFill>
              </a:rPr>
              <a:t>إِنَّ الْإِنسَانَ </a:t>
            </a:r>
            <a:r>
              <a:rPr lang="fa-IR" sz="6000" dirty="0" smtClean="0">
                <a:solidFill>
                  <a:srgbClr val="FF0000"/>
                </a:solidFill>
              </a:rPr>
              <a:t>لَكَفُورٌ</a:t>
            </a:r>
            <a:endParaRPr lang="fa-IR" sz="6000" dirty="0">
              <a:solidFill>
                <a:srgbClr val="FF0000"/>
              </a:solidFill>
            </a:endParaRPr>
          </a:p>
          <a:p>
            <a:r>
              <a:rPr lang="fa-IR" sz="6000" dirty="0"/>
              <a:t>( حج/ 66) </a:t>
            </a:r>
          </a:p>
        </p:txBody>
      </p:sp>
    </p:spTree>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fontScale="92500"/>
          </a:bodyPr>
          <a:lstStyle/>
          <a:p>
            <a:r>
              <a:rPr lang="fa-IR" sz="5400" dirty="0"/>
              <a:t>قرآن انسان را موجودی بسیار </a:t>
            </a:r>
            <a:r>
              <a:rPr lang="fa-IR" sz="5400" dirty="0" smtClean="0"/>
              <a:t>:</a:t>
            </a:r>
          </a:p>
          <a:p>
            <a:r>
              <a:rPr lang="fa-IR" sz="5400" dirty="0" smtClean="0">
                <a:solidFill>
                  <a:srgbClr val="FF0000"/>
                </a:solidFill>
              </a:rPr>
              <a:t>سرکش می داند.</a:t>
            </a:r>
            <a:endParaRPr lang="fa-IR" sz="5400" dirty="0">
              <a:solidFill>
                <a:srgbClr val="FF0000"/>
              </a:solidFill>
            </a:endParaRPr>
          </a:p>
          <a:p>
            <a:r>
              <a:rPr lang="fa-IR" sz="8800" dirty="0"/>
              <a:t>كَلَّا إِنَّ الْإِنسَانَ </a:t>
            </a:r>
            <a:r>
              <a:rPr lang="fa-IR" sz="8800" dirty="0">
                <a:solidFill>
                  <a:srgbClr val="FF0000"/>
                </a:solidFill>
              </a:rPr>
              <a:t>لَيَطْغَىٰ</a:t>
            </a:r>
            <a:r>
              <a:rPr lang="fa-IR" sz="8800" dirty="0"/>
              <a:t> </a:t>
            </a:r>
            <a:r>
              <a:rPr lang="fa-IR" sz="3000" dirty="0" smtClean="0"/>
              <a:t>﴿علق/٦</a:t>
            </a:r>
            <a:r>
              <a:rPr lang="fa-IR" sz="3000" dirty="0"/>
              <a:t>﴾</a:t>
            </a:r>
            <a:r>
              <a:rPr lang="fa-IR" sz="8800" dirty="0"/>
              <a:t> أَن رَّآهُ اسْتَغْنَىٰ </a:t>
            </a:r>
            <a:r>
              <a:rPr lang="fa-IR" sz="3000" dirty="0" smtClean="0"/>
              <a:t>﴿علق/7﴾</a:t>
            </a:r>
            <a:r>
              <a:rPr lang="fa-IR" sz="8800" dirty="0" smtClean="0"/>
              <a:t> </a:t>
            </a:r>
            <a:endParaRPr lang="fa-IR" sz="8800" dirty="0"/>
          </a:p>
        </p:txBody>
      </p:sp>
    </p:spTree>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71678"/>
          </a:xfrm>
        </p:spPr>
        <p:txBody>
          <a:bodyPr>
            <a:normAutofit fontScale="90000"/>
          </a:bodyPr>
          <a:lstStyle/>
          <a:p>
            <a:pPr algn="ctr"/>
            <a:r>
              <a:rPr lang="fa-IR" sz="10700" dirty="0" smtClean="0">
                <a:solidFill>
                  <a:srgbClr val="FF0000"/>
                </a:solidFill>
              </a:rPr>
              <a:t>مدل كرامت انسانی</a:t>
            </a:r>
            <a:r>
              <a:rPr lang="fa-IR" dirty="0" smtClean="0"/>
              <a:t/>
            </a:r>
            <a:br>
              <a:rPr lang="fa-IR" dirty="0" smtClean="0"/>
            </a:br>
            <a:endParaRPr lang="fa-IR" dirty="0"/>
          </a:p>
        </p:txBody>
      </p:sp>
      <p:pic>
        <p:nvPicPr>
          <p:cNvPr id="5122" name="Picture 2"/>
          <p:cNvPicPr>
            <a:picLocks noGrp="1" noChangeAspect="1" noChangeArrowheads="1"/>
          </p:cNvPicPr>
          <p:nvPr>
            <p:ph idx="1"/>
          </p:nvPr>
        </p:nvPicPr>
        <p:blipFill>
          <a:blip r:embed="rId2">
            <a:extLst/>
          </a:blip>
          <a:stretch>
            <a:fillRect/>
          </a:stretch>
        </p:blipFill>
        <p:spPr bwMode="auto">
          <a:xfrm>
            <a:off x="3143240" y="4000504"/>
            <a:ext cx="2928958" cy="2857496"/>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blip>
          <a:srcRect/>
          <a:stretch>
            <a:fillRect/>
          </a:stretch>
        </p:blipFill>
        <p:spPr bwMode="auto">
          <a:xfrm>
            <a:off x="3214679" y="928670"/>
            <a:ext cx="3000396" cy="3071835"/>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blip>
          <a:srcRect/>
          <a:stretch>
            <a:fillRect/>
          </a:stretch>
        </p:blipFill>
        <p:spPr bwMode="auto">
          <a:xfrm>
            <a:off x="4786314" y="2143116"/>
            <a:ext cx="3286148" cy="3000396"/>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blip>
          <a:srcRect/>
          <a:stretch>
            <a:fillRect/>
          </a:stretch>
        </p:blipFill>
        <p:spPr bwMode="auto">
          <a:xfrm>
            <a:off x="1500166" y="2000240"/>
            <a:ext cx="2857520" cy="3071834"/>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blip>
          <a:srcRect/>
          <a:stretch>
            <a:fillRect/>
          </a:stretch>
        </p:blipFill>
        <p:spPr bwMode="auto">
          <a:xfrm>
            <a:off x="3000364" y="4071942"/>
            <a:ext cx="3071834" cy="178595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a:bodyPr>
          <a:lstStyle/>
          <a:p>
            <a:r>
              <a:rPr lang="fa-IR" sz="6000" dirty="0"/>
              <a:t>قرآن انسان را موجودی </a:t>
            </a:r>
            <a:r>
              <a:rPr lang="fa-IR" sz="6000" dirty="0" smtClean="0"/>
              <a:t>بسیار:</a:t>
            </a:r>
            <a:endParaRPr lang="fa-IR" sz="6000" dirty="0"/>
          </a:p>
          <a:p>
            <a:r>
              <a:rPr lang="fa-IR" sz="6000" dirty="0" smtClean="0">
                <a:solidFill>
                  <a:srgbClr val="FF0000"/>
                </a:solidFill>
              </a:rPr>
              <a:t>تنگ نظرمیداند:</a:t>
            </a:r>
            <a:endParaRPr lang="fa-IR" sz="6000" dirty="0">
              <a:solidFill>
                <a:srgbClr val="FF0000"/>
              </a:solidFill>
            </a:endParaRPr>
          </a:p>
          <a:p>
            <a:r>
              <a:rPr lang="fa-IR" sz="6000" dirty="0"/>
              <a:t>قُل لَّوْ أَنتُمْ تَمْلِكُونَ خَزَائِنَ رَحْمَةِ رَبِّي إِذًا لَّأَمْسَكْتُمْ خَشْيَةَ الْإِنفَاقِ ۚ </a:t>
            </a:r>
            <a:r>
              <a:rPr lang="fa-IR" sz="6000" dirty="0">
                <a:solidFill>
                  <a:srgbClr val="FF0000"/>
                </a:solidFill>
              </a:rPr>
              <a:t>وَكَانَ الْإِنسَانُ قَتُورًا</a:t>
            </a:r>
            <a:r>
              <a:rPr lang="fa-IR" dirty="0"/>
              <a:t>( اسراء/ 100)</a:t>
            </a:r>
          </a:p>
        </p:txBody>
      </p:sp>
    </p:spTree>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lstStyle/>
          <a:p>
            <a:r>
              <a:rPr lang="fa-IR" sz="5400" dirty="0"/>
              <a:t>قرآن انسان را موجودی بسیار :</a:t>
            </a:r>
          </a:p>
          <a:p>
            <a:r>
              <a:rPr lang="fa-IR" sz="5400" dirty="0" smtClean="0">
                <a:solidFill>
                  <a:srgbClr val="FF0000"/>
                </a:solidFill>
              </a:rPr>
              <a:t>حریص، جزوع وبخیل می نامد:</a:t>
            </a:r>
            <a:endParaRPr lang="fa-IR" sz="5400" dirty="0">
              <a:solidFill>
                <a:srgbClr val="FF0000"/>
              </a:solidFill>
            </a:endParaRPr>
          </a:p>
          <a:p>
            <a:r>
              <a:rPr lang="fa-IR" sz="5400" dirty="0"/>
              <a:t>إِنَّ الْإِنسَانَ خُلِقَ هَلُوعًا </a:t>
            </a:r>
            <a:r>
              <a:rPr lang="fa-IR" sz="2800" dirty="0"/>
              <a:t>﴿١٩﴾ </a:t>
            </a:r>
            <a:r>
              <a:rPr lang="fa-IR" sz="5400" dirty="0"/>
              <a:t>إِذَا مَسَّهُ الشَّرُّ جَزُوعًا </a:t>
            </a:r>
            <a:r>
              <a:rPr lang="fa-IR" sz="2400" dirty="0"/>
              <a:t>﴿٢٠﴾ </a:t>
            </a:r>
            <a:r>
              <a:rPr lang="fa-IR" sz="5400" dirty="0"/>
              <a:t>وَإِذَا مَسَّهُ الْخَيْرُ مَنُوعًا </a:t>
            </a:r>
            <a:r>
              <a:rPr lang="fa-IR" dirty="0"/>
              <a:t>﴿( معارج) ٢١﴾ </a:t>
            </a:r>
          </a:p>
        </p:txBody>
      </p:sp>
    </p:spTree>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lstStyle/>
          <a:p>
            <a:r>
              <a:rPr lang="fa-IR" sz="5400" dirty="0"/>
              <a:t>قرآن انسان را موجودی بسیار :</a:t>
            </a:r>
          </a:p>
          <a:p>
            <a:r>
              <a:rPr lang="fa-IR" sz="5400" dirty="0" smtClean="0">
                <a:solidFill>
                  <a:srgbClr val="FF0000"/>
                </a:solidFill>
              </a:rPr>
              <a:t>عجول می داند:</a:t>
            </a:r>
            <a:endParaRPr lang="fa-IR" sz="5400" dirty="0">
              <a:solidFill>
                <a:srgbClr val="FF0000"/>
              </a:solidFill>
            </a:endParaRPr>
          </a:p>
          <a:p>
            <a:r>
              <a:rPr lang="fa-IR" sz="5400" dirty="0" smtClean="0"/>
              <a:t>وَيَدعُ </a:t>
            </a:r>
            <a:r>
              <a:rPr lang="fa-IR" sz="5400" dirty="0"/>
              <a:t>الْإِنسَانُ بِالشَّرِّ دُعَاءَهُ بِالْخَيْرِ ۖ </a:t>
            </a:r>
            <a:r>
              <a:rPr lang="fa-IR" sz="5400" dirty="0">
                <a:solidFill>
                  <a:srgbClr val="FF0000"/>
                </a:solidFill>
              </a:rPr>
              <a:t>وَكَانَ الْإِنسَانُ </a:t>
            </a:r>
            <a:r>
              <a:rPr lang="fa-IR" sz="5400" dirty="0" smtClean="0">
                <a:solidFill>
                  <a:srgbClr val="FF0000"/>
                </a:solidFill>
              </a:rPr>
              <a:t>عَجُولًا</a:t>
            </a:r>
          </a:p>
          <a:p>
            <a:r>
              <a:rPr lang="fa-IR" dirty="0"/>
              <a:t>( اسراء/ 11)ْ</a:t>
            </a:r>
          </a:p>
        </p:txBody>
      </p:sp>
    </p:spTree>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714356"/>
            <a:ext cx="8229600" cy="5610244"/>
          </a:xfrm>
        </p:spPr>
        <p:txBody>
          <a:bodyPr>
            <a:normAutofit fontScale="92500"/>
          </a:bodyPr>
          <a:lstStyle/>
          <a:p>
            <a:r>
              <a:rPr lang="fa-IR" sz="6600" dirty="0"/>
              <a:t>قرآن انسان را موجودی </a:t>
            </a:r>
            <a:r>
              <a:rPr lang="fa-IR" sz="6600" dirty="0" smtClean="0"/>
              <a:t>بسیار:</a:t>
            </a:r>
            <a:endParaRPr lang="fa-IR" sz="6600" dirty="0"/>
          </a:p>
          <a:p>
            <a:r>
              <a:rPr lang="fa-IR" sz="6600" dirty="0" smtClean="0">
                <a:solidFill>
                  <a:srgbClr val="FF0000"/>
                </a:solidFill>
              </a:rPr>
              <a:t>مجادله گرمی نامد:</a:t>
            </a:r>
          </a:p>
          <a:p>
            <a:r>
              <a:rPr lang="fa-IR" sz="6600" dirty="0"/>
              <a:t>وَلَقَدْ صَرَّفْنَا فِي هَـٰذَا الْقُرْآنِ لِلنَّاسِ مِن كُلِّ مَثَلٍ ۚ </a:t>
            </a:r>
            <a:r>
              <a:rPr lang="fa-IR" sz="6600" dirty="0">
                <a:solidFill>
                  <a:srgbClr val="FF0000"/>
                </a:solidFill>
              </a:rPr>
              <a:t>وَكَانَ الْإِنسَانُ أَكْثَرَ شَيْءٍ جَدَلًا</a:t>
            </a:r>
            <a:r>
              <a:rPr lang="fa-IR" sz="2800" dirty="0"/>
              <a:t>(کهف/54)</a:t>
            </a:r>
          </a:p>
        </p:txBody>
      </p:sp>
    </p:spTree>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714356"/>
            <a:ext cx="8229600" cy="5610244"/>
          </a:xfrm>
        </p:spPr>
        <p:txBody>
          <a:bodyPr>
            <a:noAutofit/>
          </a:bodyPr>
          <a:lstStyle/>
          <a:p>
            <a:pPr algn="ctr"/>
            <a:r>
              <a:rPr lang="fa-IR" sz="9600" dirty="0" smtClean="0">
                <a:solidFill>
                  <a:srgbClr val="FFC000"/>
                </a:solidFill>
              </a:rPr>
              <a:t>این رفتارهای ناپسند چه تاثیری در روند زندگی ما خواهد داشت؟</a:t>
            </a:r>
            <a:endParaRPr lang="fa-IR" sz="9600" dirty="0">
              <a:solidFill>
                <a:srgbClr val="FFC000"/>
              </a:solidFill>
            </a:endParaRPr>
          </a:p>
        </p:txBody>
      </p:sp>
    </p:spTree>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lnSpcReduction="10000"/>
          </a:bodyPr>
          <a:lstStyle/>
          <a:p>
            <a:r>
              <a:rPr lang="fa-IR" sz="3600" dirty="0" smtClean="0"/>
              <a:t>خداوند مى ‏فرمايد: </a:t>
            </a:r>
          </a:p>
          <a:p>
            <a:r>
              <a:rPr lang="fa-IR" sz="3600" dirty="0" smtClean="0"/>
              <a:t>    «وَ مَنْ أَعْرَضَ عَن ذِكْرِى فَإِنَّ لَهُ مَعِيشَةً ضَنكًا»(طه/124)</a:t>
            </a:r>
          </a:p>
          <a:p>
            <a:r>
              <a:rPr lang="fa-IR" sz="3600" dirty="0" smtClean="0"/>
              <a:t>    هر كس از ياد خدا و ارتباط با او اعراض كند در زندگى دچار تنگنا خواهد شد. اين تنگنا عبارت از همه مواردى مى ‏شود كه انسان را از حالت تعادل شخصيتى بيرون مى ‏برد و دچار بحران‏ هاى جسمى و روحى مى ‏نمايد. بنابراين تنها با بهره‏ گيرى از توحيد و ياد خداست كه بهداشت روانى و تعادل درونى و بيرونى در انسان پديد خواهد آمد.</a:t>
            </a:r>
          </a:p>
          <a:p>
            <a:endParaRPr lang="fa-IR" dirty="0"/>
          </a:p>
        </p:txBody>
      </p:sp>
    </p:spTree>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4"/>
                </a:solidFill>
              </a:rPr>
              <a:t>راهكارهاى قرآنى در بهداشت‏ روانى‏</a:t>
            </a:r>
            <a:endParaRPr lang="fa-IR" dirty="0">
              <a:solidFill>
                <a:schemeClr val="accent4"/>
              </a:solidFill>
            </a:endParaRPr>
          </a:p>
        </p:txBody>
      </p:sp>
      <p:sp>
        <p:nvSpPr>
          <p:cNvPr id="3" name="Content Placeholder 2"/>
          <p:cNvSpPr>
            <a:spLocks noGrp="1"/>
          </p:cNvSpPr>
          <p:nvPr>
            <p:ph idx="1"/>
          </p:nvPr>
        </p:nvSpPr>
        <p:spPr/>
        <p:txBody>
          <a:bodyPr>
            <a:normAutofit/>
          </a:bodyPr>
          <a:lstStyle/>
          <a:p>
            <a:r>
              <a:rPr lang="fa-IR" dirty="0" smtClean="0"/>
              <a:t>مناسب‏ ترين راه حل مشكل تضاد ميان جنبه ‏هاى جسمانى و روانى انسان، ايجاد هماهنگى ميان آن‏دو است. به اين معنا كه انسان در حدود شريعت نيازهاى جسمانى خود را ارضا كند و همزمان با آن به ارضاى نيازهاى روانى خويش نيز بپردازد. اگر انسان در زندگى به ميانه ‏روى و اعتدال و دورى از زياده ‏روى و افراط در ارضاى انگيزه ‏هاى جسمانى و روانى ملتزم باشد، ايجاد هماهنگى ميان نيازهاى جسم و روح كاملاً امكان‏ پذير است.</a:t>
            </a:r>
          </a:p>
          <a:p>
            <a:r>
              <a:rPr lang="fa-IR" dirty="0" smtClean="0"/>
              <a:t>     خداوند در اين‏ باره مى‏ فرمايد: </a:t>
            </a:r>
            <a:r>
              <a:rPr lang="fa-IR" dirty="0" smtClean="0">
                <a:solidFill>
                  <a:schemeClr val="accent4"/>
                </a:solidFill>
              </a:rPr>
              <a:t>«وَ ابْتَغِ فِيمَآ ءَاتَكَ اللَّهُ الدَّارَ الْأَخِرَةَ وَ لَا تَنسَ نَصِيبَكَ مِنَ الدُّنْيَا»(قصص/77) </a:t>
            </a:r>
            <a:r>
              <a:rPr lang="fa-IR" dirty="0" smtClean="0"/>
              <a:t>در آن‏چه خدا به تو داده سراى آخرت را جستجو كن و بهره ‏ات را از دنيا فراموش مكن.</a:t>
            </a:r>
          </a:p>
          <a:p>
            <a:endParaRPr lang="fa-IR" dirty="0"/>
          </a:p>
        </p:txBody>
      </p:sp>
    </p:spTree>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a:bodyPr>
          <a:lstStyle/>
          <a:p>
            <a:r>
              <a:rPr lang="fa-IR" sz="3200" dirty="0" smtClean="0"/>
              <a:t>از اين ‏رو، اسلام همواره درباره هماهنگى ميان گفتار و رفتار تأكيد ورزيده و آن را به عنوان عامل مهم در صحت و سلامت روانى فرد و جامعه مطرح ساخته است.</a:t>
            </a:r>
          </a:p>
          <a:p>
            <a:r>
              <a:rPr lang="fa-IR" sz="3200" dirty="0" smtClean="0"/>
              <a:t>خداوند درباره تضاد رفتارى و گفتارى و تأثيرات سوء آن مى‏فرمايد: </a:t>
            </a:r>
            <a:r>
              <a:rPr lang="fa-IR" sz="5400" dirty="0" smtClean="0">
                <a:solidFill>
                  <a:srgbClr val="FF0000"/>
                </a:solidFill>
              </a:rPr>
              <a:t>«لِمَ تَقُولُونَ مَا لَا تَفْعَلُونَ *كَبُرَ مَقْتًا عِندَ اللَّهِ أَن تَقُولُواْ مَا لَا تَفْعَلُون</a:t>
            </a:r>
            <a:r>
              <a:rPr lang="fa-IR" sz="2400" dirty="0" smtClean="0"/>
              <a:t> (صف/ 3) </a:t>
            </a:r>
          </a:p>
          <a:p>
            <a:r>
              <a:rPr lang="fa-IR" sz="3200" dirty="0" smtClean="0"/>
              <a:t>   چرا آن چه مى‏ گوييد عمل نمى‏ كنيد؟ بسيار گناه بزرگى است كه بگوييد آن چه را خود عمل نمى ‏كنيد».</a:t>
            </a:r>
          </a:p>
          <a:p>
            <a:endParaRPr lang="fa-IR" dirty="0"/>
          </a:p>
        </p:txBody>
      </p:sp>
    </p:spTree>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lnSpcReduction="10000"/>
          </a:bodyPr>
          <a:lstStyle/>
          <a:p>
            <a:r>
              <a:rPr lang="fa-IR" sz="4000" dirty="0" smtClean="0"/>
              <a:t>سفارش به صبر و بالا رفتن سطح مقاومت </a:t>
            </a:r>
          </a:p>
          <a:p>
            <a:r>
              <a:rPr lang="fa-IR" sz="4000" dirty="0" smtClean="0"/>
              <a:t>     قرآن کريم بارها انسانها را به شکيبايي فراخوانده و مي فرمايد: «واستعينوا بالصبر والصلاه» از شکيبايي و نماز ياري جوييد. و از سويي الگوهاي صبر همچون يعقوب، ايوب و... را در قرآن معرفي کرده است. قرآن به صابران مژده مي دهد که در هنگام سختي ها به ياد خدا باشند و آيه ي «استرجاع» (انا لله و انا اليه راجعون) را بر زبان جاري سازند.</a:t>
            </a:r>
            <a:r>
              <a:rPr lang="fa-IR" dirty="0" smtClean="0"/>
              <a:t/>
            </a:r>
            <a:br>
              <a:rPr lang="fa-IR" dirty="0" smtClean="0"/>
            </a:br>
            <a:endParaRPr lang="fa-IR" dirty="0" smtClean="0"/>
          </a:p>
          <a:p>
            <a:endParaRPr lang="fa-IR" dirty="0"/>
          </a:p>
        </p:txBody>
      </p:sp>
    </p:spTree>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a:bodyPr>
          <a:lstStyle/>
          <a:p>
            <a:r>
              <a:rPr lang="fa-IR" sz="4000" dirty="0"/>
              <a:t>اين سفارش ها و نويدهاي قرآني موجب مي شودکه انسان در حوادث زندگي خود را تنها احساس نکند. اگر انسان در برابر عوامل استرس زا و تضادهاي اجتماعي صبور و مقاوم نباشد، مشکلاتش پيچيده تر، و چه بسا مسئله کوچکي به معضل بزرگي تبديل مي شود. بنابراين اگر فرد در برابر مشکلات عجولانه رفتار نکند، فشار رواني کاهش مي يابد.</a:t>
            </a:r>
          </a:p>
        </p:txBody>
      </p:sp>
    </p:spTree>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8900" dirty="0" smtClean="0">
                <a:solidFill>
                  <a:srgbClr val="FF0000"/>
                </a:solidFill>
              </a:rPr>
              <a:t>1- متغيرهاي ذهني و رواني</a:t>
            </a:r>
            <a:r>
              <a:rPr lang="fa-IR" dirty="0" smtClean="0"/>
              <a:t/>
            </a:r>
            <a:br>
              <a:rPr lang="fa-IR" dirty="0" smtClean="0"/>
            </a:br>
            <a:endParaRPr lang="fa-IR" dirty="0"/>
          </a:p>
        </p:txBody>
      </p:sp>
      <p:sp>
        <p:nvSpPr>
          <p:cNvPr id="3" name="Content Placeholder 2"/>
          <p:cNvSpPr>
            <a:spLocks noGrp="1"/>
          </p:cNvSpPr>
          <p:nvPr>
            <p:ph idx="1"/>
          </p:nvPr>
        </p:nvSpPr>
        <p:spPr>
          <a:xfrm>
            <a:off x="457200" y="1285860"/>
            <a:ext cx="8229600" cy="5038740"/>
          </a:xfrm>
        </p:spPr>
        <p:txBody>
          <a:bodyPr>
            <a:noAutofit/>
          </a:bodyPr>
          <a:lstStyle/>
          <a:p>
            <a:r>
              <a:rPr lang="fa-IR" sz="4800" dirty="0" smtClean="0"/>
              <a:t>تعريف: انسان با كرامت، از خوش بيني و خوش خلقي منطقي خود نسبت به ديگران اطمينان حاصل مي كند و در ضمن از انتقادات ديگران در جهت توسعه توانمنديهاي خود استفاده نموده و در مورد خطا هاي ديگران گذشت مي كند.</a:t>
            </a:r>
          </a:p>
          <a:p>
            <a:endParaRPr lang="fa-IR" sz="4800" dirty="0"/>
          </a:p>
        </p:txBody>
      </p:sp>
    </p:spTree>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rgbClr val="FF0000"/>
                </a:solidFill>
              </a:rPr>
              <a:t>راهکارهاي تأمين بهداشت رواني در حوزه اجتماع از ديدگاه قرآن</a:t>
            </a:r>
            <a:endParaRPr lang="fa-IR" dirty="0">
              <a:solidFill>
                <a:srgbClr val="FF0000"/>
              </a:solidFill>
            </a:endParaRPr>
          </a:p>
        </p:txBody>
      </p:sp>
      <p:sp>
        <p:nvSpPr>
          <p:cNvPr id="3" name="Content Placeholder 2"/>
          <p:cNvSpPr>
            <a:spLocks noGrp="1"/>
          </p:cNvSpPr>
          <p:nvPr>
            <p:ph idx="1"/>
          </p:nvPr>
        </p:nvSpPr>
        <p:spPr/>
        <p:txBody>
          <a:bodyPr>
            <a:normAutofit/>
          </a:bodyPr>
          <a:lstStyle/>
          <a:p>
            <a:r>
              <a:rPr lang="fa-IR" dirty="0" smtClean="0"/>
              <a:t>قرآن کريم به روابط اجتماعي سالم انسانها توجه کرده و سفارش هايي در اين باب دارد که زمينه ساز روابط بهتر مسلمانان و پيوندهاي عاطفي و حمايتي در اجتماع است. بدين صورت  که فشارهاي رواني مردم را مي کاهد و بهداشت رواني آنان را تقويت و يا تأمين مي کند:</a:t>
            </a:r>
          </a:p>
          <a:p>
            <a:pPr marL="0" indent="0">
              <a:buNone/>
            </a:pPr>
            <a:r>
              <a:rPr lang="fa-IR" dirty="0" smtClean="0"/>
              <a:t/>
            </a:r>
            <a:br>
              <a:rPr lang="fa-IR" dirty="0" smtClean="0"/>
            </a:br>
            <a:r>
              <a:rPr lang="fa-IR" dirty="0" smtClean="0"/>
              <a:t>1- حمايت اقتصادي از اقشار آسيب پذير: قرآن در اين مورد به انفاق، خمس و زکات سفارش کرده که موارد مصرف آن غالباً اقشار آسيب پذير جامعه هستند. در واقع حمايت از آنان موجب کاهش فشار اقتصادي و رواني بر آنان و کاهش بزه کاري در جامعه مي شود. </a:t>
            </a:r>
            <a:endParaRPr lang="fa-IR" dirty="0"/>
          </a:p>
        </p:txBody>
      </p:sp>
    </p:spTree>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lnSpcReduction="10000"/>
          </a:bodyPr>
          <a:lstStyle/>
          <a:p>
            <a:r>
              <a:rPr lang="fa-IR" dirty="0">
                <a:solidFill>
                  <a:schemeClr val="accent4"/>
                </a:solidFill>
              </a:rPr>
              <a:t>وَاعْلَمُوا أَنَّمَا غَنِمْتُم مِّن شَيْءٍ فَأَنَّ لِلَّـهِ خُمُسَهُ وَلِلرَّسُولِ وَلِذِي الْقُرْبَىٰ وَالْيَتَامَىٰ وَالْمَسَاكِينِ وَابْنِ السَّبِيلِ إِن كُنتُمْ آمَنتُم بِاللَّـهِ وَمَا أَنزَلْنَا عَلَىٰ عَبْدِنَا يَوْمَ الْفُرْقَانِ يَوْمَ الْتَقَى الْجَمْعَانِ ۗ وَاللَّـهُ عَلَىٰ كُلِّ شَيْءٍ </a:t>
            </a:r>
            <a:r>
              <a:rPr lang="fa-IR" dirty="0" smtClean="0">
                <a:solidFill>
                  <a:schemeClr val="accent4"/>
                </a:solidFill>
              </a:rPr>
              <a:t>قَدیر(الانفال/٤١</a:t>
            </a:r>
            <a:r>
              <a:rPr lang="fa-IR" dirty="0">
                <a:solidFill>
                  <a:schemeClr val="accent4"/>
                </a:solidFill>
              </a:rPr>
              <a:t>﴾ </a:t>
            </a:r>
            <a:endParaRPr lang="fa-IR" dirty="0" smtClean="0">
              <a:solidFill>
                <a:schemeClr val="accent4"/>
              </a:solidFill>
            </a:endParaRPr>
          </a:p>
          <a:p>
            <a:r>
              <a:rPr lang="fa-IR" sz="4000" dirty="0"/>
              <a:t>بدانید هرگونه غنیمتی به دست آورید، خمس آن برای خدا، و برای پیامبر، و برای ذی‌القربی و یتیمان و مسکینان و واماندگان در راه (از آنها) است، اگر به خدا و آنچه بر بنده خود در روز جدایی حق از باطل، روز درگیری دو گروه (باایمان و بی‌ایمان) [= روز جنگ بدر] نازل کردیم، ایمان آورده‌اید؛ و خداوند بر هر چیزی تواناست!</a:t>
            </a:r>
          </a:p>
        </p:txBody>
      </p:sp>
    </p:spTree>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143000"/>
          </a:xfrm>
        </p:spPr>
        <p:txBody>
          <a:bodyPr/>
          <a:lstStyle/>
          <a:p>
            <a:endParaRPr lang="fa-IR"/>
          </a:p>
        </p:txBody>
      </p:sp>
      <p:sp>
        <p:nvSpPr>
          <p:cNvPr id="3" name="Content Placeholder 2"/>
          <p:cNvSpPr>
            <a:spLocks noGrp="1"/>
          </p:cNvSpPr>
          <p:nvPr>
            <p:ph idx="1"/>
          </p:nvPr>
        </p:nvSpPr>
        <p:spPr>
          <a:xfrm>
            <a:off x="457200" y="642918"/>
            <a:ext cx="8229600" cy="5681682"/>
          </a:xfrm>
        </p:spPr>
        <p:txBody>
          <a:bodyPr/>
          <a:lstStyle/>
          <a:p>
            <a:r>
              <a:rPr lang="fa-IR" dirty="0">
                <a:solidFill>
                  <a:srgbClr val="0070C0"/>
                </a:solidFill>
              </a:rPr>
              <a:t>يَسْأَلُونَكَ مَاذَا يُنفِقُونَ ۖ قُلْ مَا أَنفَقْتُم مِّنْ خَيْرٍ فَلِلْوَالِدَيْنِ وَالْأَقْرَبِينَ وَالْيَتَامَىٰ وَالْمَسَاكِينِ وَابْنِ السَّبِيلِ ۗ وَمَا تَفْعَلُوا مِنْ خَيْرٍ فَإِنَّ اللَّـهَ بِهِ عَلِيمٌ </a:t>
            </a:r>
            <a:r>
              <a:rPr lang="fa-IR" dirty="0" smtClean="0">
                <a:solidFill>
                  <a:srgbClr val="0070C0"/>
                </a:solidFill>
              </a:rPr>
              <a:t>﴿البقره/٢١٥﴾</a:t>
            </a:r>
          </a:p>
          <a:p>
            <a:r>
              <a:rPr lang="fa-IR" dirty="0"/>
              <a:t> </a:t>
            </a:r>
            <a:r>
              <a:rPr lang="fa-IR" sz="4000" dirty="0"/>
              <a:t>از تو سؤال می‌کنند چه چیز انفاق کنند؟ بگو: «هر خیر و نیکی (و سرمایه سودمند مادی و معنوی) که انفاق می‌کنید، باید برای پدر و مادر و نزدیکان و یتیمان و مستمندان و درماندگان در راه باشد.» و هر کار خیری که انجام دهید، خداوند از آن آگاه است. (لازم نیست تظاهر کنید، او می‌داند).</a:t>
            </a:r>
          </a:p>
        </p:txBody>
      </p:sp>
    </p:spTree>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lnSpcReduction="10000"/>
          </a:bodyPr>
          <a:lstStyle/>
          <a:p>
            <a:r>
              <a:rPr lang="fa-IR" sz="4400" dirty="0"/>
              <a:t>لَّيْسَ الْبِرَّ أَن تُوَلُّوا وُجُوهَكُمْ قِبَلَ الْمَشْرِقِ وَالْمَغْرِبِ وَلَـٰكِنَّ الْبِرَّ مَنْ آمَنَ بِاللَّـهِ وَالْيَوْمِ الْآخِرِ وَالْمَلَائِكَةِ وَالْكِتَابِ وَالنَّبِيِّينَ وَآتَى الْمَالَ عَلَىٰ حُبِّهِ ذَوِي الْقُرْبَىٰ وَالْيَتَامَىٰ وَالْمَسَاكِينَ وَابْنَ السَّبِيلِ وَالسَّائِلِينَ وَفِي الرِّقَابِ وَأَقَامَ الصَّلَاةَ وَآتَى الزَّكَاةَ وَالْمُوفُونَ بِعَهْدِهِمْ إِذَا عَاهَدُوا ۖ وَالصَّابِرِينَ فِي الْبَأْسَاءِ وَالضَّرَّاءِ وَحِينَ الْبَأْسِ ۗ أُولَـٰئِكَ الَّذِينَ صَدَقُوا ۖ وَأُولَـٰئِكَ هُمُ الْمُتَّقُونَ </a:t>
            </a:r>
            <a:r>
              <a:rPr lang="fa-IR" dirty="0" smtClean="0"/>
              <a:t>﴿البقره/١77) </a:t>
            </a:r>
            <a:endParaRPr lang="fa-IR" dirty="0"/>
          </a:p>
        </p:txBody>
      </p:sp>
    </p:spTree>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642918"/>
            <a:ext cx="8229600" cy="5681682"/>
          </a:xfrm>
        </p:spPr>
        <p:txBody>
          <a:bodyPr>
            <a:normAutofit/>
          </a:bodyPr>
          <a:lstStyle/>
          <a:p>
            <a:r>
              <a:rPr lang="fa-IR" sz="2800" dirty="0"/>
              <a:t>نیکی، (تنها) این نیست که (به هنگام نماز،) رویِ خود را به سوی مشرق و (یا) مغرب کنید؛ (و تمام گفتگوی شما، در باره قبله و تغییر آن باشد؛ و همه وقت خود را مصروف آن سازید؛) بلکه نیکی (و نیکوکار) کسی است که به خدا، و روز رستاخیز، و فرشتگان، و کتاب (آسمانی)، و پیامبران، ایمان آورده؛ و مال (خود) را، با همه علاقه‌ای که به آن دارد، به خویشاوندان و یتیمان و مسکینان و واماندگان در راه و سائلان و بردگان، انفاق می‌کند؛ نماز را برپا می‌دارد و زکات را می‌پردازد؛ و (همچنین) کسانی که به عهد خود -به هنگامی که عهد بستند-وفا می‌کنند؛ و در برابر محرومیتها و بیماریها و در میدان جنگ، استقامت به خرج می‌دهند؛ اینها کسانی هستند که راست می‌گویند؛ و (گفتارشان با اعتقادشان هماهنگ است؛) و اینها هستند پرهیزکاران! </a:t>
            </a:r>
          </a:p>
        </p:txBody>
      </p:sp>
    </p:spTree>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rmAutofit/>
          </a:bodyPr>
          <a:lstStyle/>
          <a:p>
            <a:r>
              <a:rPr lang="fa-IR" dirty="0" smtClean="0"/>
              <a:t>حمايت از يتيمان: </a:t>
            </a:r>
            <a:r>
              <a:rPr lang="fa-IR" dirty="0"/>
              <a:t>فَأَمَّا الْيَتِيمَ فَلَا تَقْهَرْ ﴿٩/ضحی﴾حال که چنین است یتیم را تحقیر مکن، قرآن </a:t>
            </a:r>
            <a:r>
              <a:rPr lang="fa-IR" dirty="0" smtClean="0"/>
              <a:t>کريم به کرات درباره ي حمايت از يتيمان سفارش نموده و مردم را از خوردن مال يتيمان بازداشته است. </a:t>
            </a:r>
            <a:r>
              <a:rPr lang="fa-IR" dirty="0"/>
              <a:t>وَلَا تَقْرَبُوا مَالَ الْيَتِيمِ إِلَّا بِالَّتِي هِيَ أَحْسَنُ حَتَّىٰ يَبْلُغَ أَشُدَّهُ ۖ وَأَوْفُوا الْكَيْلَ وَالْمِيزَانَ بِالْقِسْطِ ۖ لَا نُكَلِّفُ نَفْسًا إِلَّا وُسْعَهَا ۖ وَإِذَا قُلْتُمْ فَاعْدِلُوا وَلَوْ كَانَ ذَا قُرْبَىٰ ۖ وَبِعَهْدِ اللَّـهِ أَوْفُوا ۚ ذَٰلِكُمْ وَصَّاكُم بِهِ لَعَلَّكُمْ تَذَكَّرُونَ ﴿الانعام/١٥٢﴾و به مال یتیم، جز به بهترین صورت (و برای اصلاح)، نزدیک نشوید، تا به حد رشد خود برسد! و حق پیمانه و وزن را بعدالت ادا کنید! -هیچ کس را، جز بمقدار تواناییش، تکلیف نمی‌کنیم- و هنگامی که سخنی می‌گویید، عدالت را رعایت نمایید، حتی اگر در مورد نزدیکان (شما) بوده باشد و به پیمان خدا وفا کنید، این چیزی است که خداوند شما را به آن سفارش می‌کند، تا متذکّر شوید</a:t>
            </a:r>
            <a:r>
              <a:rPr lang="fa-IR" dirty="0" smtClean="0"/>
              <a:t>!</a:t>
            </a:r>
            <a:endParaRPr lang="fa-IR" dirty="0"/>
          </a:p>
        </p:txBody>
      </p:sp>
    </p:spTree>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500042"/>
            <a:ext cx="8229600" cy="5824558"/>
          </a:xfrm>
        </p:spPr>
        <p:txBody>
          <a:bodyPr>
            <a:normAutofit lnSpcReduction="10000"/>
          </a:bodyPr>
          <a:lstStyle/>
          <a:p>
            <a:r>
              <a:rPr lang="fa-IR" sz="6000" dirty="0"/>
              <a:t>حمايت از کودکان بي سرپرست موجب کاهش اضطراب آنان و تأمين زندگي آينده و در نتيجه سبب کاهش انحراف و بزهکاري در جامعه مي </a:t>
            </a:r>
            <a:r>
              <a:rPr lang="fa-IR" sz="6000" dirty="0" smtClean="0"/>
              <a:t>شود</a:t>
            </a:r>
            <a:r>
              <a:rPr lang="fa-IR" sz="6000" dirty="0"/>
              <a:t>.</a:t>
            </a:r>
          </a:p>
          <a:p>
            <a:r>
              <a:rPr lang="fa-IR" sz="3600" dirty="0"/>
              <a:t>      </a:t>
            </a:r>
          </a:p>
          <a:p>
            <a:endParaRPr lang="fa-IR" dirty="0"/>
          </a:p>
        </p:txBody>
      </p:sp>
    </p:spTree>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Autofit/>
          </a:bodyPr>
          <a:lstStyle/>
          <a:p>
            <a:r>
              <a:rPr lang="fa-IR" sz="4000" dirty="0"/>
              <a:t>3- انسان مأمور به وظيفه است نه نتيجه: «خداوند هيچ کسي را جز به قدر توانايي اش تکليف نمي کند.» </a:t>
            </a:r>
            <a:r>
              <a:rPr lang="fa-IR" sz="4000" dirty="0">
                <a:solidFill>
                  <a:schemeClr val="accent5"/>
                </a:solidFill>
              </a:rPr>
              <a:t>لَا يُكَلِّفُ اللَّـهُ نَفْسًا إِلَّا وُسْعَهَا ۚ لَهَا مَا كَسَبَتْ وَعَلَيْهَا مَا اكْتَسَبَتْ </a:t>
            </a:r>
            <a:r>
              <a:rPr lang="fa-IR" sz="4000" dirty="0" smtClean="0"/>
              <a:t>﴿البقره/٢٨٦</a:t>
            </a:r>
            <a:r>
              <a:rPr lang="fa-IR" sz="4000" dirty="0"/>
              <a:t>﴾  يکي از عوامل فشار رواني هنگامي است که انسان نتواند وظيفه خود را انجام دهد و قرآن وظيفه انسان را به اندازه توانايي او مي شمارد و او را از اين دغدغه و فشار رواني رهايي مي بخشد. از اين رو، انسان مسلمان در برابر شکست ها هرگز مأيوس نمي شود.</a:t>
            </a:r>
          </a:p>
        </p:txBody>
      </p:sp>
    </p:spTree>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714356"/>
            <a:ext cx="8229600" cy="5610244"/>
          </a:xfrm>
        </p:spPr>
        <p:txBody>
          <a:bodyPr>
            <a:noAutofit/>
          </a:bodyPr>
          <a:lstStyle/>
          <a:p>
            <a:r>
              <a:rPr lang="fa-IR" sz="3600" dirty="0" smtClean="0"/>
              <a:t>حسن ظن به مردم: بدبيني به يکديگر يکي از مواردي است که موجب فشار رواني مي شود. از همين روي، قرآن کريم «گمانه زني بدبينانه» را سرزنش مي کند و حتي برخي گمان هاي بد را گناه مي شمارد. </a:t>
            </a:r>
            <a:r>
              <a:rPr lang="fa-IR" sz="3600" dirty="0">
                <a:solidFill>
                  <a:schemeClr val="accent5"/>
                </a:solidFill>
              </a:rPr>
              <a:t>يَا أَيُّهَا الَّذِينَ آمَنُوا اجْتَنِبُوا كَثِيرًا مِّنَ الظَّنِّ إِنَّ بَعْضَ الظَّنِّ </a:t>
            </a:r>
            <a:r>
              <a:rPr lang="fa-IR" sz="3600" dirty="0" smtClean="0">
                <a:solidFill>
                  <a:schemeClr val="accent5"/>
                </a:solidFill>
              </a:rPr>
              <a:t>إِثْمٌ</a:t>
            </a:r>
            <a:r>
              <a:rPr lang="fa-IR" sz="2000" dirty="0" smtClean="0"/>
              <a:t>﴿١٢/الحجرات﴾</a:t>
            </a:r>
            <a:r>
              <a:rPr lang="fa-IR" sz="3600" dirty="0" smtClean="0"/>
              <a:t> </a:t>
            </a:r>
            <a:br>
              <a:rPr lang="fa-IR" sz="3600" dirty="0" smtClean="0"/>
            </a:br>
            <a:r>
              <a:rPr lang="fa-IR" sz="3600" dirty="0" smtClean="0"/>
              <a:t>در حديثي از امام علي(ع) چنين نقل شده است: «حسن ظن مايه راحتي دل و سلامت دين است.» اين عمل موجب مي شود که مردم در اجتماع احساس آرامش و امنيت کنند. </a:t>
            </a:r>
            <a:endParaRPr lang="fa-IR" sz="3600" dirty="0"/>
          </a:p>
        </p:txBody>
      </p:sp>
    </p:spTree>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10466"/>
          </a:xfrm>
        </p:spPr>
        <p:txBody>
          <a:bodyPr>
            <a:normAutofit fontScale="90000"/>
          </a:bodyPr>
          <a:lstStyle/>
          <a:p>
            <a:r>
              <a:rPr lang="fa-IR" sz="10700" dirty="0" smtClean="0">
                <a:solidFill>
                  <a:srgbClr val="FF0000"/>
                </a:solidFill>
              </a:rPr>
              <a:t>پاسخ گويي</a:t>
            </a:r>
            <a:r>
              <a:rPr lang="fa-IR" dirty="0" smtClean="0">
                <a:solidFill>
                  <a:srgbClr val="FF0000"/>
                </a:solidFill>
              </a:rPr>
              <a:t> </a:t>
            </a:r>
            <a:r>
              <a:rPr lang="en-US" dirty="0" smtClean="0"/>
              <a:t>Accountability)</a:t>
            </a:r>
            <a:br>
              <a:rPr lang="en-US" dirty="0" smtClean="0"/>
            </a:br>
            <a:endParaRPr lang="fa-IR" dirty="0"/>
          </a:p>
        </p:txBody>
      </p:sp>
      <p:sp>
        <p:nvSpPr>
          <p:cNvPr id="3" name="Content Placeholder 2"/>
          <p:cNvSpPr>
            <a:spLocks noGrp="1"/>
          </p:cNvSpPr>
          <p:nvPr>
            <p:ph idx="1"/>
          </p:nvPr>
        </p:nvSpPr>
        <p:spPr>
          <a:xfrm>
            <a:off x="457200" y="1214422"/>
            <a:ext cx="8229600" cy="5110178"/>
          </a:xfrm>
        </p:spPr>
        <p:txBody>
          <a:bodyPr/>
          <a:lstStyle/>
          <a:p>
            <a:r>
              <a:rPr lang="fa-IR" sz="4400" dirty="0" smtClean="0"/>
              <a:t>مراد ازپاسخگويي مسئوليت‌پذيري و گزارش‌دهي‌دستگاه‌ها پيرامون عملكرد و وظايفي كه مورد غفلت واقع شده مي باشد.</a:t>
            </a:r>
          </a:p>
          <a:p>
            <a:r>
              <a:rPr lang="fa-IR" sz="4400" dirty="0" smtClean="0"/>
              <a:t>پاسخگويي در برگيرنده گزارش‌دهي عملكرد است.</a:t>
            </a:r>
          </a:p>
          <a:p>
            <a:r>
              <a:rPr lang="fa-IR" sz="4400" dirty="0" smtClean="0"/>
              <a:t>پاسخگويي يعني شهروند مداري</a:t>
            </a:r>
          </a:p>
          <a:p>
            <a:endParaRPr lang="fa-IR" dirty="0"/>
          </a:p>
        </p:txBody>
      </p:sp>
    </p:spTree>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10700" dirty="0" smtClean="0">
                <a:solidFill>
                  <a:srgbClr val="FF0000"/>
                </a:solidFill>
              </a:rPr>
              <a:t>2- متغيرهاي رفتاری</a:t>
            </a:r>
            <a:r>
              <a:rPr lang="fa-IR" dirty="0" smtClean="0"/>
              <a:t/>
            </a:r>
            <a:br>
              <a:rPr lang="fa-IR" dirty="0" smtClean="0"/>
            </a:br>
            <a:endParaRPr lang="fa-IR" dirty="0"/>
          </a:p>
        </p:txBody>
      </p:sp>
      <p:sp>
        <p:nvSpPr>
          <p:cNvPr id="3" name="Content Placeholder 2"/>
          <p:cNvSpPr>
            <a:spLocks noGrp="1"/>
          </p:cNvSpPr>
          <p:nvPr>
            <p:ph idx="1"/>
          </p:nvPr>
        </p:nvSpPr>
        <p:spPr>
          <a:xfrm>
            <a:off x="457200" y="1071546"/>
            <a:ext cx="8229600" cy="5253054"/>
          </a:xfrm>
        </p:spPr>
        <p:txBody>
          <a:bodyPr>
            <a:noAutofit/>
          </a:bodyPr>
          <a:lstStyle/>
          <a:p>
            <a:r>
              <a:rPr lang="fa-IR" sz="4000" dirty="0" smtClean="0"/>
              <a:t>تعريف: انسان با كرامت، در رفتار هاي خود در مقابل ديگران و قوانين، با عدالت عمل كرده و نسبت به امانت داري خود در برابر اموال معنوي و مادي اطمينان ايجاد مي كند. انسان با كرامت، با صداقت در برابر وظايف محوله از سوي سازمان مسئوليت مي پذيرد و در تمامي مراحل انجام وظايف شرافت و پاكدامني را حفظ مي نمايد.</a:t>
            </a:r>
          </a:p>
          <a:p>
            <a:endParaRPr lang="fa-IR" sz="4000" dirty="0"/>
          </a:p>
        </p:txBody>
      </p:sp>
    </p:spTree>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39028"/>
          </a:xfrm>
        </p:spPr>
        <p:txBody>
          <a:bodyPr>
            <a:normAutofit fontScale="90000"/>
          </a:bodyPr>
          <a:lstStyle/>
          <a:p>
            <a:r>
              <a:rPr lang="fa-IR" sz="10700" dirty="0" smtClean="0">
                <a:solidFill>
                  <a:srgbClr val="FF0000"/>
                </a:solidFill>
              </a:rPr>
              <a:t>شفافيت</a:t>
            </a:r>
            <a:r>
              <a:rPr lang="fa-IR" sz="10700" dirty="0" smtClean="0"/>
              <a:t> </a:t>
            </a:r>
            <a:r>
              <a:rPr lang="fa-IR" dirty="0" smtClean="0"/>
              <a:t>(</a:t>
            </a:r>
            <a:r>
              <a:rPr lang="en-US" dirty="0" smtClean="0"/>
              <a:t>Transparency)</a:t>
            </a:r>
            <a:br>
              <a:rPr lang="en-US" dirty="0" smtClean="0"/>
            </a:br>
            <a:endParaRPr lang="fa-IR" dirty="0"/>
          </a:p>
        </p:txBody>
      </p:sp>
      <p:sp>
        <p:nvSpPr>
          <p:cNvPr id="3" name="Content Placeholder 2"/>
          <p:cNvSpPr>
            <a:spLocks noGrp="1"/>
          </p:cNvSpPr>
          <p:nvPr>
            <p:ph idx="1"/>
          </p:nvPr>
        </p:nvSpPr>
        <p:spPr>
          <a:xfrm>
            <a:off x="457200" y="1142984"/>
            <a:ext cx="8229600" cy="5181616"/>
          </a:xfrm>
        </p:spPr>
        <p:txBody>
          <a:bodyPr>
            <a:normAutofit lnSpcReduction="10000"/>
          </a:bodyPr>
          <a:lstStyle/>
          <a:p>
            <a:r>
              <a:rPr lang="fa-IR" sz="4000" dirty="0" smtClean="0"/>
              <a:t>منظور از شفافيت، افزايش آگاهي مردم از تصميمات و ساز و كارهاي داخلي دولت است. بدين معني كه افراد از سياست‌ها واقدامات دولت آگاهي و در هنگام بروز مشكلات يا داشتن شكايات از اينكه به كجا مراجعه كنند اطلاع كافي داشته باشند.</a:t>
            </a:r>
          </a:p>
          <a:p>
            <a:r>
              <a:rPr lang="fa-IR" sz="4000" dirty="0" smtClean="0"/>
              <a:t>براي ايجاد رابطه مطلوب بين دولت و مردم و تحقق هدف فوق رعايت اصول (حق آگاه شدن ) و ( آزادي اطلاعات) ضروري است.</a:t>
            </a:r>
          </a:p>
          <a:p>
            <a:endParaRPr lang="fa-IR" dirty="0"/>
          </a:p>
        </p:txBody>
      </p:sp>
    </p:spTree>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 name="Content Placeholder 4"/>
          <p:cNvPicPr>
            <a:picLocks noGrp="1" noChangeAspect="1"/>
          </p:cNvPicPr>
          <p:nvPr>
            <p:ph idx="1"/>
          </p:nvPr>
        </p:nvPicPr>
        <p:blipFill>
          <a:blip r:embed="rId2"/>
          <a:stretch>
            <a:fillRect/>
          </a:stretch>
        </p:blipFill>
        <p:spPr>
          <a:xfrm>
            <a:off x="1" y="260648"/>
            <a:ext cx="9036496" cy="6480719"/>
          </a:xfrm>
          <a:prstGeom prst="rect">
            <a:avLst/>
          </a:prstGeom>
        </p:spPr>
      </p:pic>
    </p:spTree>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10700" dirty="0" smtClean="0">
                <a:solidFill>
                  <a:srgbClr val="FF0000"/>
                </a:solidFill>
              </a:rPr>
              <a:t>3- متغيرهاي عملکردی</a:t>
            </a:r>
            <a:r>
              <a:rPr lang="fa-IR" dirty="0" smtClean="0"/>
              <a:t/>
            </a:r>
            <a:br>
              <a:rPr lang="fa-IR" dirty="0" smtClean="0"/>
            </a:br>
            <a:endParaRPr lang="fa-IR" dirty="0"/>
          </a:p>
        </p:txBody>
      </p:sp>
      <p:sp>
        <p:nvSpPr>
          <p:cNvPr id="3" name="Content Placeholder 2"/>
          <p:cNvSpPr>
            <a:spLocks noGrp="1"/>
          </p:cNvSpPr>
          <p:nvPr>
            <p:ph idx="1"/>
          </p:nvPr>
        </p:nvSpPr>
        <p:spPr>
          <a:xfrm>
            <a:off x="457200" y="1071546"/>
            <a:ext cx="8229600" cy="5253054"/>
          </a:xfrm>
        </p:spPr>
        <p:txBody>
          <a:bodyPr>
            <a:normAutofit/>
          </a:bodyPr>
          <a:lstStyle/>
          <a:p>
            <a:r>
              <a:rPr lang="fa-IR" sz="4800" dirty="0" smtClean="0"/>
              <a:t>تعريف: انسان با كرامت، با توسعه نظم (بطور نظام مند) در تمام سطوح فعاليتهاي سازماني خود، تلاش مي كند تا از علم و دانش لازم در وظايف خود برخوردار باشد تا بتواند با خلاقيت و نوآوري با تدبيردر ارتباط باخود ودیگران عمل نمايد.</a:t>
            </a:r>
          </a:p>
          <a:p>
            <a:endParaRPr lang="fa-IR" sz="4800" dirty="0"/>
          </a:p>
        </p:txBody>
      </p:sp>
    </p:spTree>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2009-01-24T07:57:33Z</outs:dateTime>
      <outs:isPinned>true</outs:isPinned>
    </outs:relatedDate>
    <outs:relatedDate>
      <outs:type>2</outs:type>
      <outs:displayName>Created</outs:displayName>
      <outs:dateTime>2009-01-15T07:31:53Z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fatemeh</outs:displayName>
          <outs:accountName/>
        </outs:relatedPerson>
      </outs:people>
      <outs:source>0</outs:source>
      <outs:isPinned>true</outs:isPinned>
    </outs:relatedPeopleItem>
    <outs:relatedPeopleItem>
      <outs:category>Last modified by</outs:category>
      <outs:people>
        <outs:relatedPerson>
          <outs:displayName>fatemeh</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7F284333-A163-493A-9594-AAEF6EE6B4E5}">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Flow</Template>
  <TotalTime>449</TotalTime>
  <Words>4659</Words>
  <Application>Microsoft Office PowerPoint</Application>
  <PresentationFormat>On-screen Show (4:3)</PresentationFormat>
  <Paragraphs>212</Paragraphs>
  <Slides>81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Calibri</vt:lpstr>
      <vt:lpstr>Constantia</vt:lpstr>
      <vt:lpstr>Majalla UI</vt:lpstr>
      <vt:lpstr>Traditional Arabic</vt:lpstr>
      <vt:lpstr>Wingdings 2</vt:lpstr>
      <vt:lpstr>Flow</vt:lpstr>
      <vt:lpstr>تکریم ارباب رجوع</vt:lpstr>
      <vt:lpstr>كرامت انساني</vt:lpstr>
      <vt:lpstr>كلمات كليدي كرامت انساني </vt:lpstr>
      <vt:lpstr>دسته بندی کلمات کليدی كرامت انساني </vt:lpstr>
      <vt:lpstr>طراحی مدل كرامت انساني </vt:lpstr>
      <vt:lpstr>مدل كرامت انسانی </vt:lpstr>
      <vt:lpstr>1- متغيرهاي ذهني و رواني </vt:lpstr>
      <vt:lpstr>2- متغيرهاي رفتاری </vt:lpstr>
      <vt:lpstr>3- متغيرهاي عملکردی </vt:lpstr>
      <vt:lpstr>4- متغيرهاي جسمی </vt:lpstr>
      <vt:lpstr>PowerPoint Presentation</vt:lpstr>
      <vt:lpstr>PowerPoint Presentation</vt:lpstr>
      <vt:lpstr>سوء تدبیر نشانه ای بر عدم کرامت کارگزاران</vt:lpstr>
      <vt:lpstr>PowerPoint Presentation</vt:lpstr>
      <vt:lpstr>PowerPoint Presentation</vt:lpstr>
      <vt:lpstr>PowerPoint Presentation</vt:lpstr>
      <vt:lpstr>نکاتی از نامه 53 نهج البلاغه در باب تکریم ارباب رجوع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نشانه دیگر در تکریم ارباب رجوع پرهیز از عیب جویی از انهاست.</vt:lpstr>
      <vt:lpstr>نشانه دیگر در تکریم ارباب رجوع پرهیز از اشکار ساختن عیوب انهاست.</vt:lpstr>
      <vt:lpstr>PowerPoint Presentation</vt:lpstr>
      <vt:lpstr>PowerPoint Presentation</vt:lpstr>
      <vt:lpstr>PowerPoint Presentation</vt:lpstr>
      <vt:lpstr>PowerPoint Presentation</vt:lpstr>
      <vt:lpstr>PowerPoint Presentation</vt:lpstr>
      <vt:lpstr>ایثـــار در کربلا :</vt:lpstr>
      <vt:lpstr>PowerPoint Presentation</vt:lpstr>
      <vt:lpstr>PowerPoint Presentation</vt:lpstr>
      <vt:lpstr>انسان و امتیازهای او در قرآن</vt:lpstr>
      <vt:lpstr>PowerPoint Presentation</vt:lpstr>
      <vt:lpstr>PowerPoint Presentation</vt:lpstr>
      <vt:lpstr>PowerPoint Presentation</vt:lpstr>
      <vt:lpstr>PowerPoint Presentation</vt:lpstr>
      <vt:lpstr>6- انسان دارای کرامت ذاتی است: </vt:lpstr>
      <vt:lpstr>انسان دارای کرامت اکتسابی است</vt:lpstr>
      <vt:lpstr>PowerPoint Presentation</vt:lpstr>
      <vt:lpstr>ضعف ها و کاستی های انسان در قرآن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راهكارهاى قرآنى در بهداشت‏ روانى‏</vt:lpstr>
      <vt:lpstr>PowerPoint Presentation</vt:lpstr>
      <vt:lpstr>PowerPoint Presentation</vt:lpstr>
      <vt:lpstr>PowerPoint Presentation</vt:lpstr>
      <vt:lpstr>راهکارهاي تأمين بهداشت رواني در حوزه اجتماع از ديدگاه قرآن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پاسخ گويي Accountability) </vt:lpstr>
      <vt:lpstr>شفافيت (Transparency)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تکریم ارباب رجوع</dc:title>
  <dc:creator>fatemeh</dc:creator>
  <cp:lastModifiedBy>fatemeh</cp:lastModifiedBy>
  <cp:revision>69</cp:revision>
  <dcterms:created xsi:type="dcterms:W3CDTF">2009-01-15T07:31:53Z</dcterms:created>
  <dcterms:modified xsi:type="dcterms:W3CDTF">2014-06-07T19:30:12Z</dcterms:modified>
</cp:coreProperties>
</file>