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2" r:id="rId2"/>
    <p:sldId id="256" r:id="rId3"/>
    <p:sldId id="257" r:id="rId4"/>
    <p:sldId id="258" r:id="rId5"/>
    <p:sldId id="259" r:id="rId6"/>
    <p:sldId id="260" r:id="rId7"/>
    <p:sldId id="261" r:id="rId8"/>
    <p:sldId id="293" r:id="rId9"/>
    <p:sldId id="263" r:id="rId10"/>
    <p:sldId id="264" r:id="rId11"/>
    <p:sldId id="294" r:id="rId12"/>
    <p:sldId id="295" r:id="rId13"/>
    <p:sldId id="268" r:id="rId14"/>
    <p:sldId id="269" r:id="rId15"/>
    <p:sldId id="270" r:id="rId16"/>
    <p:sldId id="296" r:id="rId17"/>
    <p:sldId id="273" r:id="rId18"/>
    <p:sldId id="274" r:id="rId19"/>
    <p:sldId id="297" r:id="rId20"/>
    <p:sldId id="275" r:id="rId21"/>
    <p:sldId id="276" r:id="rId22"/>
    <p:sldId id="277" r:id="rId23"/>
    <p:sldId id="278" r:id="rId24"/>
    <p:sldId id="299" r:id="rId25"/>
    <p:sldId id="298" r:id="rId26"/>
    <p:sldId id="279" r:id="rId27"/>
    <p:sldId id="280" r:id="rId28"/>
    <p:sldId id="300" r:id="rId29"/>
    <p:sldId id="301" r:id="rId30"/>
    <p:sldId id="281" r:id="rId31"/>
    <p:sldId id="302" r:id="rId32"/>
    <p:sldId id="303" r:id="rId33"/>
    <p:sldId id="304" r:id="rId34"/>
    <p:sldId id="305" r:id="rId35"/>
    <p:sldId id="282" r:id="rId36"/>
    <p:sldId id="306" r:id="rId37"/>
    <p:sldId id="307" r:id="rId38"/>
    <p:sldId id="283" r:id="rId39"/>
    <p:sldId id="308" r:id="rId40"/>
    <p:sldId id="309" r:id="rId41"/>
    <p:sldId id="285" r:id="rId42"/>
    <p:sldId id="310" r:id="rId43"/>
    <p:sldId id="311" r:id="rId44"/>
    <p:sldId id="312" r:id="rId45"/>
    <p:sldId id="286" r:id="rId46"/>
    <p:sldId id="313" r:id="rId47"/>
    <p:sldId id="314" r:id="rId48"/>
    <p:sldId id="287" r:id="rId49"/>
    <p:sldId id="315" r:id="rId50"/>
    <p:sldId id="316" r:id="rId51"/>
    <p:sldId id="288" r:id="rId52"/>
    <p:sldId id="317" r:id="rId53"/>
    <p:sldId id="318" r:id="rId54"/>
    <p:sldId id="289" r:id="rId55"/>
    <p:sldId id="319" r:id="rId56"/>
    <p:sldId id="290" r:id="rId57"/>
    <p:sldId id="320" r:id="rId58"/>
    <p:sldId id="291" r:id="rId59"/>
    <p:sldId id="292" r:id="rId60"/>
    <p:sldId id="321" r:id="rId61"/>
    <p:sldId id="323" r:id="rId6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EF"/>
    <a:srgbClr val="8E0000"/>
    <a:srgbClr val="2A2AFE"/>
    <a:srgbClr val="00FF00"/>
    <a:srgbClr val="00FFFF"/>
    <a:srgbClr val="66FFFF"/>
    <a:srgbClr val="00CC00"/>
    <a:srgbClr val="FFFF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F4B08-6C03-48F1-AEE5-8512B75D0AB1}" type="datetimeFigureOut">
              <a:rPr lang="fa-IR" smtClean="0"/>
              <a:pPr/>
              <a:t>11/29/1434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3BE3-DE5D-4955-81B4-FDBCBEFB3C5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50"/>
                </a:solidFill>
                <a:cs typeface="2  Elham" pitchFamily="2" charset="-78"/>
              </a:rPr>
              <a:t>بسم الله الرحمن الرحيم</a:t>
            </a:r>
            <a:br>
              <a:rPr lang="fa-IR" dirty="0" smtClean="0">
                <a:solidFill>
                  <a:srgbClr val="00B050"/>
                </a:solidFill>
                <a:cs typeface="2  Elham" pitchFamily="2" charset="-78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857256"/>
          </a:xfrm>
        </p:spPr>
        <p:txBody>
          <a:bodyPr/>
          <a:lstStyle/>
          <a:p>
            <a:r>
              <a:rPr lang="fa-IR" dirty="0" smtClean="0">
                <a:solidFill>
                  <a:srgbClr val="00B050"/>
                </a:solidFill>
                <a:cs typeface="2  Elham" pitchFamily="2" charset="-78"/>
              </a:rPr>
              <a:t>بسم الله الرحمن الرحيم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6600" dirty="0" smtClean="0">
                <a:solidFill>
                  <a:srgbClr val="00B050"/>
                </a:solidFill>
                <a:cs typeface="2  Elham" pitchFamily="2" charset="-78"/>
              </a:rPr>
              <a:t>بسم الله الرحمن الرحيم</a:t>
            </a:r>
            <a:endParaRPr lang="fa-IR" sz="6600" dirty="0">
              <a:solidFill>
                <a:srgbClr val="00B050"/>
              </a:solidFill>
              <a:cs typeface="2  El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2514226199989514190215225133671166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6" y="-24"/>
            <a:ext cx="8858280" cy="6858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3860"/>
            <a:ext cx="8229600" cy="1011222"/>
          </a:xfrm>
        </p:spPr>
        <p:txBody>
          <a:bodyPr>
            <a:noAutofit/>
          </a:bodyPr>
          <a:lstStyle/>
          <a:p>
            <a:r>
              <a:rPr lang="fa-I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>عوامل مرتبط با زندگی </a:t>
            </a:r>
            <a:r>
              <a:rPr lang="fa-I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>مشترک</a:t>
            </a:r>
            <a:endParaRPr lang="fa-IR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lg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931"/>
            <a:ext cx="9144000" cy="686993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00296" y="2857496"/>
            <a:ext cx="7143704" cy="4000504"/>
          </a:xfrm>
        </p:spPr>
        <p:txBody>
          <a:bodyPr>
            <a:normAutofit/>
          </a:bodyPr>
          <a:lstStyle/>
          <a:p>
            <a:pPr mar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8E0000"/>
                </a:solidFill>
                <a:cs typeface="2  Titr" pitchFamily="2" charset="-78"/>
              </a:rPr>
              <a:t> </a:t>
            </a:r>
            <a:r>
              <a:rPr lang="fa-IR" b="1" dirty="0">
                <a:solidFill>
                  <a:srgbClr val="8E0000"/>
                </a:solidFill>
                <a:cs typeface="2  Titr" pitchFamily="2" charset="-78"/>
              </a:rPr>
              <a:t>بررسی و تحقیق و انتخاب </a:t>
            </a:r>
            <a:r>
              <a:rPr lang="fa-IR" b="1" dirty="0" smtClean="0">
                <a:solidFill>
                  <a:srgbClr val="8E0000"/>
                </a:solidFill>
                <a:cs typeface="2  Titr" pitchFamily="2" charset="-78"/>
              </a:rPr>
              <a:t>همسر</a:t>
            </a:r>
          </a:p>
          <a:p>
            <a:pPr marL="0">
              <a:lnSpc>
                <a:spcPct val="20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8E0000"/>
                </a:solidFill>
                <a:cs typeface="2  Titr" pitchFamily="2" charset="-78"/>
              </a:rPr>
              <a:t>خواستگاری</a:t>
            </a:r>
            <a:r>
              <a:rPr lang="fa-IR" b="1" dirty="0">
                <a:solidFill>
                  <a:srgbClr val="8E0000"/>
                </a:solidFill>
                <a:cs typeface="2  Titr" pitchFamily="2" charset="-78"/>
              </a:rPr>
              <a:t>، قراردادها و خریدها</a:t>
            </a:r>
            <a:r>
              <a:rPr lang="en-US" b="1" dirty="0">
                <a:solidFill>
                  <a:srgbClr val="8E0000"/>
                </a:solidFill>
                <a:cs typeface="2  Titr" pitchFamily="2" charset="-78"/>
              </a:rPr>
              <a:t> 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14290"/>
            <a:ext cx="9144000" cy="150019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2  Titr" pitchFamily="2" charset="-78"/>
              </a:rPr>
              <a:t>قبل از ازدواج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c31l68euwlralvzqp9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32" y="295276"/>
            <a:ext cx="9144000" cy="63339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indent="-342900" algn="ctr">
              <a:spcBef>
                <a:spcPct val="20000"/>
              </a:spcBef>
            </a:pPr>
            <a:r>
              <a:rPr lang="fa-IR" sz="6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>بعد از ازدواج </a:t>
            </a:r>
            <a:endParaRPr lang="en-US" sz="6000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57686" y="1785926"/>
            <a:ext cx="4786346" cy="542926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  <a:defRPr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روابط زناشویی و جنسی زوجین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بارداری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کارکردن خانمها خارج ازمنزل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آشپزی و</a:t>
            </a:r>
            <a:r>
              <a:rPr lang="en-US" sz="3000" b="1" dirty="0" smtClean="0">
                <a:solidFill>
                  <a:srgbClr val="00FF00"/>
                </a:solidFill>
                <a:cs typeface="2  Titr" pitchFamily="2" charset="-78"/>
              </a:rPr>
              <a:t> </a:t>
            </a: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خانه داری</a:t>
            </a:r>
          </a:p>
          <a:p>
            <a:pPr>
              <a:buFont typeface="Wingdings" pitchFamily="2" charset="2"/>
              <a:buChar char="ü"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انتخاب و تغییر محل سکونت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رفتار با والدین همسر</a:t>
            </a:r>
          </a:p>
          <a:p>
            <a:pPr lvl="0">
              <a:buFont typeface="Wingdings" pitchFamily="2" charset="2"/>
              <a:buChar char="ü"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خرید اثاثیه و دکوراسیون منزل</a:t>
            </a:r>
          </a:p>
          <a:p>
            <a:pPr>
              <a:buNone/>
            </a:pPr>
            <a:endParaRPr lang="fa-IR" sz="3000" dirty="0">
              <a:solidFill>
                <a:srgbClr val="00FF00"/>
              </a:solidFill>
              <a:cs typeface="2  Titr" pitchFamily="2" charset="-7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285784" y="1924416"/>
            <a:ext cx="4357718" cy="53622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خرید مایحتاج خانه</a:t>
            </a:r>
          </a:p>
          <a:p>
            <a:pPr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مسافرت و میهمانی وتفریح</a:t>
            </a:r>
          </a:p>
          <a:p>
            <a:pPr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روابط اجتماعی و دوستانه </a:t>
            </a:r>
            <a:endParaRPr lang="en-US" sz="3000" b="1" dirty="0" smtClean="0">
              <a:solidFill>
                <a:srgbClr val="00FF00"/>
              </a:solidFill>
              <a:cs typeface="2  Titr" pitchFamily="2" charset="-78"/>
            </a:endParaRPr>
          </a:p>
          <a:p>
            <a:pPr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تربیت</a:t>
            </a:r>
            <a:r>
              <a:rPr lang="en-US" sz="3000" b="1" dirty="0" smtClean="0">
                <a:solidFill>
                  <a:srgbClr val="00FF00"/>
                </a:solidFill>
                <a:cs typeface="2  Titr" pitchFamily="2" charset="-78"/>
              </a:rPr>
              <a:t> </a:t>
            </a: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فرزند </a:t>
            </a:r>
            <a:endParaRPr lang="en-US" sz="3000" b="1" dirty="0" smtClean="0">
              <a:solidFill>
                <a:srgbClr val="00FF00"/>
              </a:solidFill>
              <a:cs typeface="2  Titr" pitchFamily="2" charset="-78"/>
            </a:endParaRPr>
          </a:p>
          <a:p>
            <a:pPr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تحصیل فرزندان</a:t>
            </a:r>
          </a:p>
          <a:p>
            <a:pPr lvl="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fa-IR" sz="3000" b="1" dirty="0" smtClean="0">
                <a:solidFill>
                  <a:srgbClr val="00FF00"/>
                </a:solidFill>
                <a:cs typeface="2  Titr" pitchFamily="2" charset="-78"/>
              </a:rPr>
              <a:t>ازدواج فرزندان </a:t>
            </a:r>
            <a:endParaRPr lang="en-US" sz="3000" b="1" dirty="0" smtClean="0">
              <a:solidFill>
                <a:srgbClr val="00FF00"/>
              </a:solidFill>
              <a:cs typeface="2  Titr" pitchFamily="2" charset="-78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fa-IR" sz="3000" dirty="0">
              <a:solidFill>
                <a:srgbClr val="00FF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03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4"/>
            <a:ext cx="8229600" cy="1143000"/>
          </a:xfrm>
        </p:spPr>
        <p:txBody>
          <a:bodyPr>
            <a:noAutofit/>
          </a:bodyPr>
          <a:lstStyle/>
          <a:p>
            <a:r>
              <a:rPr lang="fa-IR" sz="8000" dirty="0" smtClean="0">
                <a:solidFill>
                  <a:srgbClr val="CCFF66"/>
                </a:solidFill>
                <a:cs typeface="2  Titr" pitchFamily="2" charset="-78"/>
              </a:rPr>
              <a:t>مراقب پازل زندگيتان باشيد از مدار عشق خارج نشود</a:t>
            </a:r>
            <a:endParaRPr lang="fa-IR" sz="8000" dirty="0">
              <a:solidFill>
                <a:srgbClr val="CCFF66"/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4kwju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1143000"/>
          </a:xfrm>
        </p:spPr>
        <p:txBody>
          <a:bodyPr>
            <a:noAutofit/>
          </a:bodyPr>
          <a:lstStyle/>
          <a:p>
            <a:r>
              <a:rPr lang="fa-IR" sz="8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>عوامل مؤثر در خوشبختی خانواده</a:t>
            </a:r>
            <a:r>
              <a:rPr lang="en-US" sz="8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/>
            </a:r>
            <a:br>
              <a:rPr lang="en-US" sz="8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</a:br>
            <a:endParaRPr lang="fa-IR" sz="8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14kwju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5400" b="1" dirty="0">
                <a:solidFill>
                  <a:srgbClr val="0101EF"/>
                </a:solidFill>
                <a:cs typeface="2  Mitra" pitchFamily="2" charset="-78"/>
              </a:rPr>
              <a:t>عمل به احکام الهی </a:t>
            </a:r>
            <a:endParaRPr lang="en-US" sz="5400" b="1" dirty="0">
              <a:solidFill>
                <a:srgbClr val="0101EF"/>
              </a:solidFill>
              <a:cs typeface="2  Mitra" pitchFamily="2" charset="-7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5400" b="1" dirty="0">
                <a:solidFill>
                  <a:srgbClr val="0101EF"/>
                </a:solidFill>
                <a:cs typeface="2  Mitra" pitchFamily="2" charset="-78"/>
              </a:rPr>
              <a:t> </a:t>
            </a:r>
            <a:r>
              <a:rPr lang="fa-IR" sz="5400" b="1" dirty="0">
                <a:solidFill>
                  <a:srgbClr val="0101EF"/>
                </a:solidFill>
                <a:cs typeface="2  Mitra" pitchFamily="2" charset="-78"/>
              </a:rPr>
              <a:t>مثبت فکر کردن</a:t>
            </a:r>
            <a:r>
              <a:rPr lang="en-US" sz="5400" b="1" dirty="0">
                <a:solidFill>
                  <a:srgbClr val="0101EF"/>
                </a:solidFill>
                <a:cs typeface="2  Mitra" pitchFamily="2" charset="-78"/>
              </a:rPr>
              <a:t>  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5400" b="1" dirty="0">
                <a:solidFill>
                  <a:srgbClr val="0101EF"/>
                </a:solidFill>
                <a:cs typeface="2  Mitra" pitchFamily="2" charset="-78"/>
              </a:rPr>
              <a:t>داشتن برنامه ریزی مناسب </a:t>
            </a:r>
            <a:endParaRPr lang="en-US" sz="5400" b="1" dirty="0">
              <a:solidFill>
                <a:srgbClr val="0101EF"/>
              </a:solidFill>
              <a:cs typeface="2  Mitra" pitchFamily="2" charset="-7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5400" b="1" dirty="0">
                <a:solidFill>
                  <a:srgbClr val="0101EF"/>
                </a:solidFill>
                <a:cs typeface="2  Mitra" pitchFamily="2" charset="-78"/>
              </a:rPr>
              <a:t>دوستان خوب </a:t>
            </a:r>
            <a:endParaRPr lang="en-US" sz="5400" b="1" dirty="0">
              <a:solidFill>
                <a:srgbClr val="0101EF"/>
              </a:solidFill>
              <a:cs typeface="2  Mitra" pitchFamily="2" charset="-7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5400" b="1" dirty="0">
                <a:solidFill>
                  <a:srgbClr val="0101EF"/>
                </a:solidFill>
                <a:cs typeface="2  Mitra" pitchFamily="2" charset="-78"/>
              </a:rPr>
              <a:t>فرزندان سالم و صالح </a:t>
            </a:r>
            <a:endParaRPr lang="en-US" sz="5400" b="1" dirty="0">
              <a:solidFill>
                <a:srgbClr val="0101EF"/>
              </a:solidFill>
              <a:cs typeface="2  Mitra" pitchFamily="2" charset="-7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5400" b="1" dirty="0">
                <a:solidFill>
                  <a:srgbClr val="0101EF"/>
                </a:solidFill>
                <a:cs typeface="2  Mitra" pitchFamily="2" charset="-78"/>
              </a:rPr>
              <a:t>ملاحظه و </a:t>
            </a:r>
            <a:r>
              <a:rPr lang="fa-IR" sz="5400" b="1" dirty="0" smtClean="0">
                <a:solidFill>
                  <a:srgbClr val="0101EF"/>
                </a:solidFill>
                <a:cs typeface="2  Mitra" pitchFamily="2" charset="-78"/>
              </a:rPr>
              <a:t>انصاف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5400" b="1" dirty="0" smtClean="0">
                <a:solidFill>
                  <a:srgbClr val="0101EF"/>
                </a:solidFill>
                <a:cs typeface="2  Mitra" pitchFamily="2" charset="-78"/>
              </a:rPr>
              <a:t>منطقی بودن </a:t>
            </a:r>
            <a:endParaRPr lang="en-US" sz="5400" b="1" dirty="0" smtClean="0">
              <a:solidFill>
                <a:srgbClr val="0101EF"/>
              </a:solidFill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4kwju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" y="-24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a-IR" sz="6000" b="1" dirty="0" smtClean="0">
                <a:solidFill>
                  <a:srgbClr val="0101EF"/>
                </a:solidFill>
                <a:cs typeface="2  Mitra" pitchFamily="2" charset="-78"/>
              </a:rPr>
              <a:t>کار و تلاش </a:t>
            </a:r>
            <a:endParaRPr lang="en-US" sz="6000" b="1" dirty="0" smtClean="0">
              <a:solidFill>
                <a:srgbClr val="0101EF"/>
              </a:solidFill>
              <a:cs typeface="2  Mitra" pitchFamily="2" charset="-78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a-IR" sz="6000" b="1" dirty="0" smtClean="0">
                <a:solidFill>
                  <a:srgbClr val="0101EF"/>
                </a:solidFill>
                <a:cs typeface="2  Mitra" pitchFamily="2" charset="-78"/>
              </a:rPr>
              <a:t>دعا و توکل بر خداوند </a:t>
            </a:r>
            <a:endParaRPr lang="en-US" sz="6000" b="1" dirty="0" smtClean="0">
              <a:solidFill>
                <a:srgbClr val="0101EF"/>
              </a:solidFill>
              <a:cs typeface="2  Mitra" pitchFamily="2" charset="-78"/>
            </a:endParaRP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a-IR" sz="6000" b="1" dirty="0" smtClean="0">
                <a:solidFill>
                  <a:srgbClr val="0101EF"/>
                </a:solidFill>
                <a:cs typeface="2  Mitra" pitchFamily="2" charset="-78"/>
              </a:rPr>
              <a:t>نشاط و شادمانی</a:t>
            </a:r>
            <a:r>
              <a:rPr lang="en-US" sz="6000" b="1" dirty="0" smtClean="0">
                <a:solidFill>
                  <a:srgbClr val="0101EF"/>
                </a:solidFill>
                <a:cs typeface="2  Mitra" pitchFamily="2" charset="-78"/>
              </a:rPr>
              <a:t> </a:t>
            </a:r>
          </a:p>
          <a:p>
            <a:pPr marL="342900" lvl="0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a-IR" sz="6000" b="1" dirty="0" smtClean="0">
                <a:solidFill>
                  <a:srgbClr val="0101EF"/>
                </a:solidFill>
                <a:cs typeface="2  Mitra" pitchFamily="2" charset="-78"/>
              </a:rPr>
              <a:t>مشورت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a-IR" sz="6000" b="1" dirty="0" smtClean="0">
                <a:solidFill>
                  <a:srgbClr val="0101EF"/>
                </a:solidFill>
                <a:cs typeface="2  Mitra" pitchFamily="2" charset="-78"/>
              </a:rPr>
              <a:t>انس و الفت با قرآن و عترت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a-IR" sz="6000" b="1" dirty="0" smtClean="0">
                <a:solidFill>
                  <a:srgbClr val="0101EF"/>
                </a:solidFill>
                <a:cs typeface="2  Mitra" pitchFamily="2" charset="-78"/>
              </a:rPr>
              <a:t>عشق ورزیدن</a:t>
            </a:r>
            <a:r>
              <a:rPr lang="en-US" sz="6000" b="1" dirty="0" smtClean="0">
                <a:solidFill>
                  <a:srgbClr val="0101EF"/>
                </a:solidFill>
                <a:cs typeface="2  Mitra" pitchFamily="2" charset="-78"/>
              </a:rPr>
              <a:t>  </a:t>
            </a:r>
            <a:r>
              <a:rPr lang="fa-IR" sz="6000" b="1" dirty="0" smtClean="0">
                <a:solidFill>
                  <a:srgbClr val="0101EF"/>
                </a:solidFill>
                <a:cs typeface="2  Mitra" pitchFamily="2" charset="-78"/>
              </a:rPr>
              <a:t>به خانواده </a:t>
            </a:r>
            <a:endParaRPr lang="en-US" sz="6000" b="1" dirty="0" smtClean="0">
              <a:solidFill>
                <a:srgbClr val="0101EF"/>
              </a:solidFill>
              <a:cs typeface="2  Mitra" pitchFamily="2" charset="-78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fa-IR" sz="6000" b="1" dirty="0" smtClean="0">
                <a:solidFill>
                  <a:srgbClr val="0101EF"/>
                </a:solidFill>
                <a:cs typeface="2  Mitra" pitchFamily="2" charset="-78"/>
              </a:rPr>
              <a:t>اعتماد و اطمینان متقابل</a:t>
            </a:r>
          </a:p>
          <a:p>
            <a:pPr marL="342900" marR="0" lvl="0" indent="-342900" algn="r" defTabSz="914400" rtl="1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101EF"/>
              </a:solidFill>
              <a:effectLst/>
              <a:uLnTx/>
              <a:uFillTx/>
              <a:latin typeface="+mn-lt"/>
              <a:ea typeface="+mn-ea"/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Dear-User\My Documents\My Pictures\JCAO4V3ZSCA19ET8WCARE8VK2CA51BW3JCAQR7KR2CA5OQ2QECA7YTRJBCA2ZKCAWCARUEB4LCAUG1TN7CA9OVH81CAXG819TCA24CY2UCATETOS8CAWC43DGCASBSGORCAT1M84RCAKFECYQCACRGXV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003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2  Titr" pitchFamily="2" charset="-78"/>
              </a:rPr>
              <a:t>عوامل مؤثر در بدبختی خانواده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2  Titr" pitchFamily="2" charset="-78"/>
              </a:rPr>
              <a:t/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2  Titr" pitchFamily="2" charset="-78"/>
              </a:rPr>
            </a:br>
            <a:endParaRPr kumimoji="0" lang="fa-IR" sz="80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2  Titr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C:\Documents and Settings\Dear-User\My Documents\My Pictures\JCAO4V3ZSCA19ET8WCARE8VK2CA51BW3JCAQR7KR2CA5OQ2QECA7YTRJBCA2ZKCAWCARUEB4LCAUG1TN7CA9OVH81CAXG819TCA24CY2UCATETOS8CAWC43DGCASBSGORCAT1M84RCAKFECYQCACRGXVT.jpg"/>
          <p:cNvPicPr>
            <a:picLocks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4800" b="1" dirty="0" smtClean="0">
                <a:cs typeface="2  Mitra" pitchFamily="2" charset="-78"/>
              </a:rPr>
              <a:t>عمل نکردن به دستورات خداوند </a:t>
            </a:r>
            <a:endParaRPr lang="en-US" sz="48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4800" b="1" dirty="0" smtClean="0">
                <a:cs typeface="2  Mitra" pitchFamily="2" charset="-78"/>
              </a:rPr>
              <a:t>تن پروری و شکم پرستی </a:t>
            </a:r>
            <a:endParaRPr lang="en-US" sz="48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4800" b="1" dirty="0" smtClean="0">
                <a:cs typeface="2  Mitra" pitchFamily="2" charset="-78"/>
              </a:rPr>
              <a:t>بی برنامگی </a:t>
            </a:r>
            <a:endParaRPr lang="en-US" sz="48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4800" b="1" dirty="0" smtClean="0">
                <a:cs typeface="2  Mitra" pitchFamily="2" charset="-78"/>
              </a:rPr>
              <a:t>مـُدگرایی و چشم و هم چشمی </a:t>
            </a:r>
            <a:endParaRPr lang="en-US" sz="48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4800" b="1" dirty="0" smtClean="0">
                <a:cs typeface="2  Mitra" pitchFamily="2" charset="-78"/>
              </a:rPr>
              <a:t>دخالت های بی مورد دیگران </a:t>
            </a:r>
            <a:endParaRPr lang="en-US" sz="48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4800" b="1" dirty="0" smtClean="0">
                <a:cs typeface="2  Mitra" pitchFamily="2" charset="-78"/>
              </a:rPr>
              <a:t>زخم زبان و تنش (داخلی و خارجی)</a:t>
            </a:r>
            <a:r>
              <a:rPr lang="en-US" sz="4800" b="1" dirty="0" smtClean="0">
                <a:cs typeface="2  Mitra" pitchFamily="2" charset="-78"/>
              </a:rPr>
              <a:t> 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4800" b="1" dirty="0" smtClean="0">
                <a:cs typeface="2  Mitra" pitchFamily="2" charset="-78"/>
              </a:rPr>
              <a:t>لجبازی و یکدندگی (تکروی)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C:\Documents and Settings\Dear-User\My Documents\My Pictures\JCAO4V3ZSCA19ET8WCARE8VK2CA51BW3JCAQR7KR2CA5OQ2QECA7YTRJBCA2ZKCAWCARUEB4LCAUG1TN7CA9OVH81CAXG819TCA24CY2UCATETOS8CAWC43DGCASBSGORCAT1M84RCAKFECYQCACRGXVT.jpg"/>
          <p:cNvPicPr>
            <a:picLocks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en-US" sz="5000" b="1" dirty="0" smtClean="0">
                <a:cs typeface="2  Mitra" pitchFamily="2" charset="-78"/>
              </a:rPr>
              <a:t> </a:t>
            </a:r>
            <a:r>
              <a:rPr lang="fa-IR" sz="5000" b="1" dirty="0" smtClean="0">
                <a:cs typeface="2  Mitra" pitchFamily="2" charset="-78"/>
              </a:rPr>
              <a:t>اعتیاد</a:t>
            </a:r>
            <a:r>
              <a:rPr lang="en-US" sz="5000" b="1" dirty="0" smtClean="0">
                <a:cs typeface="2  Mitra" pitchFamily="2" charset="-78"/>
              </a:rPr>
              <a:t>  </a:t>
            </a: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5000" b="1" dirty="0" smtClean="0">
                <a:cs typeface="2  Mitra" pitchFamily="2" charset="-78"/>
              </a:rPr>
              <a:t>بی بند و باری و فساد اخلاقی </a:t>
            </a:r>
            <a:endParaRPr lang="en-US" sz="50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5000" b="1" dirty="0" smtClean="0">
                <a:cs typeface="2  Mitra" pitchFamily="2" charset="-78"/>
              </a:rPr>
              <a:t>بیکاری و بی عاری </a:t>
            </a:r>
            <a:endParaRPr lang="en-US" sz="50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5000" b="1" dirty="0" smtClean="0">
                <a:cs typeface="2  Mitra" pitchFamily="2" charset="-78"/>
              </a:rPr>
              <a:t>دورنگی و دورویی (نفاق و دروغگویی)</a:t>
            </a:r>
            <a:endParaRPr lang="en-US" sz="50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5000" b="1" dirty="0" smtClean="0">
                <a:cs typeface="2  Mitra" pitchFamily="2" charset="-78"/>
              </a:rPr>
              <a:t>منفی فکر کردن </a:t>
            </a:r>
            <a:endParaRPr lang="en-US" sz="50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5000" b="1" dirty="0" smtClean="0">
                <a:cs typeface="2  Mitra" pitchFamily="2" charset="-78"/>
              </a:rPr>
              <a:t>همسایه ناباب </a:t>
            </a:r>
            <a:endParaRPr lang="en-US" sz="50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fa-IR" sz="5000" b="1" dirty="0" smtClean="0">
                <a:cs typeface="2  Mitra" pitchFamily="2" charset="-78"/>
              </a:rPr>
              <a:t>یأس و ناامیدی </a:t>
            </a:r>
            <a:endParaRPr lang="en-US" sz="5000" b="1" dirty="0" smtClean="0">
              <a:cs typeface="2  Mitra" pitchFamily="2" charset="-78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ü"/>
            </a:pPr>
            <a:endParaRPr kumimoji="0" lang="en-US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ear-User\My Documents\My Pictures\n00143409-r-b-000[1]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358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2918"/>
            <a:ext cx="9358346" cy="43577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8800" b="1" dirty="0">
                <a:solidFill>
                  <a:srgbClr val="00FF00"/>
                </a:solidFill>
                <a:cs typeface="2  Titr" pitchFamily="2" charset="-78"/>
              </a:rPr>
              <a:t>توصیه هایی برای </a:t>
            </a:r>
            <a:r>
              <a:rPr lang="fa-IR" sz="8800" b="1" dirty="0" smtClean="0">
                <a:solidFill>
                  <a:srgbClr val="00FF00"/>
                </a:solidFill>
                <a:cs typeface="2  Titr" pitchFamily="2" charset="-78"/>
              </a:rPr>
              <a:t>یک</a:t>
            </a:r>
            <a:r>
              <a:rPr lang="en-US" sz="8800" b="1" dirty="0" smtClean="0">
                <a:solidFill>
                  <a:srgbClr val="00FF00"/>
                </a:solidFill>
                <a:cs typeface="2  Titr" pitchFamily="2" charset="-78"/>
              </a:rPr>
              <a:t/>
            </a:r>
            <a:br>
              <a:rPr lang="en-US" sz="8800" b="1" dirty="0" smtClean="0">
                <a:solidFill>
                  <a:srgbClr val="00FF00"/>
                </a:solidFill>
                <a:cs typeface="2  Titr" pitchFamily="2" charset="-78"/>
              </a:rPr>
            </a:br>
            <a:r>
              <a:rPr lang="fa-IR" sz="11500" b="1" dirty="0" smtClean="0">
                <a:solidFill>
                  <a:srgbClr val="00FF00"/>
                </a:solidFill>
                <a:cs typeface="2  Titr" pitchFamily="2" charset="-78"/>
              </a:rPr>
              <a:t>زندگی</a:t>
            </a:r>
            <a:r>
              <a:rPr lang="en-US" sz="11500" b="1" dirty="0" smtClean="0">
                <a:solidFill>
                  <a:srgbClr val="00FF00"/>
                </a:solidFill>
                <a:cs typeface="2  Titr" pitchFamily="2" charset="-78"/>
              </a:rPr>
              <a:t> </a:t>
            </a:r>
            <a:r>
              <a:rPr lang="fa-IR" sz="11500" b="1" dirty="0" smtClean="0">
                <a:solidFill>
                  <a:srgbClr val="00FF00"/>
                </a:solidFill>
                <a:cs typeface="2  Titr" pitchFamily="2" charset="-78"/>
              </a:rPr>
              <a:t>خوشبخت</a:t>
            </a:r>
            <a:endParaRPr lang="fa-IR" sz="8800" dirty="0">
              <a:solidFill>
                <a:srgbClr val="00FF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4628"/>
            <a:ext cx="8229600" cy="1143000"/>
          </a:xfrm>
        </p:spPr>
        <p:txBody>
          <a:bodyPr>
            <a:noAutofit/>
          </a:bodyPr>
          <a:lstStyle/>
          <a:p>
            <a:r>
              <a:rPr lang="fa-IR" sz="6000" b="1" dirty="0">
                <a:solidFill>
                  <a:srgbClr val="00FF00"/>
                </a:solidFill>
                <a:cs typeface="2  Titr" pitchFamily="2" charset="-78"/>
              </a:rPr>
              <a:t>توصیه هایی برای داشتن یک زندگی خوشبخت</a:t>
            </a:r>
            <a:r>
              <a:rPr lang="en-US" sz="6000" dirty="0">
                <a:solidFill>
                  <a:srgbClr val="00FF00"/>
                </a:solidFill>
                <a:cs typeface="2  Titr" pitchFamily="2" charset="-78"/>
              </a:rPr>
              <a:t/>
            </a:r>
            <a:br>
              <a:rPr lang="en-US" sz="6000" dirty="0">
                <a:solidFill>
                  <a:srgbClr val="00FF00"/>
                </a:solidFill>
                <a:cs typeface="2  Titr" pitchFamily="2" charset="-78"/>
              </a:rPr>
            </a:br>
            <a:endParaRPr lang="fa-IR" sz="6000" dirty="0">
              <a:solidFill>
                <a:srgbClr val="00FF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ctr">
              <a:lnSpc>
                <a:spcPct val="150000"/>
              </a:lnSpc>
              <a:buNone/>
            </a:pPr>
            <a:r>
              <a:rPr lang="fa-IR" sz="6600" dirty="0">
                <a:solidFill>
                  <a:srgbClr val="C00000"/>
                </a:solidFill>
                <a:cs typeface="2  Titr" pitchFamily="2" charset="-78"/>
              </a:rPr>
              <a:t>از بزرگ نمایی تلاش های خود پرهیز کنید، چون همسر شما هم تلاش های فراوانی برای زندگی مشترک </a:t>
            </a:r>
            <a:r>
              <a:rPr lang="fa-IR" sz="6600" dirty="0" smtClean="0">
                <a:solidFill>
                  <a:srgbClr val="C00000"/>
                </a:solidFill>
                <a:cs typeface="2  Titr" pitchFamily="2" charset="-78"/>
              </a:rPr>
              <a:t>دارد.</a:t>
            </a:r>
            <a:endParaRPr lang="fa-IR" sz="6600" dirty="0">
              <a:solidFill>
                <a:srgbClr val="C000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ctr">
              <a:lnSpc>
                <a:spcPct val="150000"/>
              </a:lnSpc>
              <a:buNone/>
            </a:pPr>
            <a:r>
              <a:rPr lang="fa-IR" sz="6600" dirty="0">
                <a:solidFill>
                  <a:srgbClr val="0101EF"/>
                </a:solidFill>
                <a:cs typeface="2  Titr" pitchFamily="2" charset="-78"/>
              </a:rPr>
              <a:t>موفقیت فرزندان شما و ایجاد فضایی مطلوب برای زندگی جمعی، به تلاش های متقابل زوجین بستگی </a:t>
            </a:r>
            <a:r>
              <a:rPr lang="fa-IR" sz="6600" dirty="0" smtClean="0">
                <a:solidFill>
                  <a:srgbClr val="0101EF"/>
                </a:solidFill>
                <a:cs typeface="2  Titr" pitchFamily="2" charset="-78"/>
              </a:rPr>
              <a:t>دارد.</a:t>
            </a:r>
            <a:endParaRPr lang="fa-IR" sz="6600" dirty="0">
              <a:solidFill>
                <a:srgbClr val="0101EF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fa-IR" sz="6000" dirty="0">
                <a:solidFill>
                  <a:srgbClr val="0101EF"/>
                </a:solidFill>
                <a:cs typeface="2  Titr" pitchFamily="2" charset="-78"/>
              </a:rPr>
              <a:t>در حضور فرزندان از کلمات و عباراتی که بار محبت آمیز و موفقیت آمیز دارند استفاده کنید، </a:t>
            </a:r>
            <a:r>
              <a:rPr lang="fa-IR" sz="6000" dirty="0" smtClean="0">
                <a:solidFill>
                  <a:srgbClr val="FF0000"/>
                </a:solidFill>
                <a:cs typeface="2  Titr" pitchFamily="2" charset="-78"/>
              </a:rPr>
              <a:t>مانند:</a:t>
            </a:r>
          </a:p>
          <a:p>
            <a:pPr marL="0" algn="just">
              <a:buNone/>
            </a:pPr>
            <a:r>
              <a:rPr lang="fa-IR" sz="6000" dirty="0" smtClean="0">
                <a:solidFill>
                  <a:srgbClr val="8E0000"/>
                </a:solidFill>
                <a:cs typeface="2  Arash" pitchFamily="2" charset="-78"/>
              </a:rPr>
              <a:t>خواهش </a:t>
            </a:r>
            <a:r>
              <a:rPr lang="fa-IR" sz="6000" dirty="0">
                <a:solidFill>
                  <a:srgbClr val="8E0000"/>
                </a:solidFill>
                <a:cs typeface="2  Arash" pitchFamily="2" charset="-78"/>
              </a:rPr>
              <a:t>می کنم – خسته نباشید- عزیزم- بسیار </a:t>
            </a:r>
            <a:r>
              <a:rPr lang="fa-IR" sz="6000" dirty="0" smtClean="0">
                <a:solidFill>
                  <a:srgbClr val="8E0000"/>
                </a:solidFill>
                <a:cs typeface="2  Arash" pitchFamily="2" charset="-78"/>
              </a:rPr>
              <a:t>خوب- آفرین – جانم</a:t>
            </a:r>
            <a:r>
              <a:rPr lang="en-US" sz="6000" dirty="0" smtClean="0">
                <a:solidFill>
                  <a:srgbClr val="8E0000"/>
                </a:solidFill>
                <a:cs typeface="2  Arash" pitchFamily="2" charset="-78"/>
              </a:rPr>
              <a:t>-</a:t>
            </a:r>
            <a:r>
              <a:rPr lang="fa-IR" sz="6000" dirty="0" smtClean="0">
                <a:solidFill>
                  <a:srgbClr val="8E0000"/>
                </a:solidFill>
                <a:cs typeface="2  Arash" pitchFamily="2" charset="-78"/>
              </a:rPr>
              <a:t> دست </a:t>
            </a:r>
            <a:r>
              <a:rPr lang="fa-IR" sz="6000" dirty="0">
                <a:solidFill>
                  <a:srgbClr val="8E0000"/>
                </a:solidFill>
                <a:cs typeface="2  Arash" pitchFamily="2" charset="-78"/>
              </a:rPr>
              <a:t>شما درد </a:t>
            </a:r>
            <a:r>
              <a:rPr lang="fa-IR" sz="6000" dirty="0" smtClean="0">
                <a:solidFill>
                  <a:srgbClr val="8E0000"/>
                </a:solidFill>
                <a:cs typeface="2  Arash" pitchFamily="2" charset="-78"/>
              </a:rPr>
              <a:t>نکند-موفق باشی</a:t>
            </a:r>
            <a:r>
              <a:rPr lang="en-US" sz="6000" dirty="0" smtClean="0">
                <a:solidFill>
                  <a:srgbClr val="8E0000"/>
                </a:solidFill>
                <a:cs typeface="2  Arash" pitchFamily="2" charset="-78"/>
              </a:rPr>
              <a:t> </a:t>
            </a:r>
            <a:r>
              <a:rPr lang="fa-IR" sz="6000" dirty="0" smtClean="0">
                <a:solidFill>
                  <a:srgbClr val="8E0000"/>
                </a:solidFill>
                <a:cs typeface="2  Arash" pitchFamily="2" charset="-78"/>
              </a:rPr>
              <a:t>و...</a:t>
            </a:r>
            <a:r>
              <a:rPr lang="fa-IR" sz="6000" dirty="0" smtClean="0">
                <a:solidFill>
                  <a:srgbClr val="8E0000"/>
                </a:solidFill>
                <a:cs typeface="2  Titr" pitchFamily="2" charset="-78"/>
              </a:rPr>
              <a:t> </a:t>
            </a:r>
            <a:endParaRPr lang="fa-IR" sz="6000" dirty="0">
              <a:solidFill>
                <a:srgbClr val="8E00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>
                <a:alpha val="69000"/>
              </a:srgbClr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algn="ctr">
              <a:lnSpc>
                <a:spcPct val="150000"/>
              </a:lnSpc>
              <a:buNone/>
            </a:pPr>
            <a:r>
              <a:rPr lang="fa-IR" sz="6000" dirty="0">
                <a:solidFill>
                  <a:srgbClr val="0101EF"/>
                </a:solidFill>
                <a:cs typeface="2  Titr" pitchFamily="2" charset="-78"/>
              </a:rPr>
              <a:t>قدرت والدین در خانه نباید تضعیف شود و به ویژه اقتدار پدر باید بر سر خانواده باشد تا سنگ بر روی سنگ بند </a:t>
            </a:r>
            <a:r>
              <a:rPr lang="fa-IR" sz="6000" dirty="0" smtClean="0">
                <a:solidFill>
                  <a:srgbClr val="0101EF"/>
                </a:solidFill>
                <a:cs typeface="2  Titr" pitchFamily="2" charset="-78"/>
              </a:rPr>
              <a:t>شود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fa-IR" sz="5400" dirty="0" smtClean="0">
                <a:solidFill>
                  <a:srgbClr val="002060"/>
                </a:solidFill>
                <a:cs typeface="2  Titr" pitchFamily="2" charset="-78"/>
              </a:rPr>
              <a:t>( </a:t>
            </a:r>
            <a:r>
              <a:rPr lang="fa-IR" sz="5400" dirty="0">
                <a:solidFill>
                  <a:srgbClr val="002060"/>
                </a:solidFill>
                <a:cs typeface="2  Titr" pitchFamily="2" charset="-78"/>
              </a:rPr>
              <a:t>با ملاحظه اعتدال و </a:t>
            </a:r>
            <a:r>
              <a:rPr lang="fa-IR" sz="5400" dirty="0" smtClean="0">
                <a:solidFill>
                  <a:srgbClr val="002060"/>
                </a:solidFill>
                <a:cs typeface="2  Titr" pitchFamily="2" charset="-78"/>
              </a:rPr>
              <a:t>انصاف)</a:t>
            </a:r>
            <a:endParaRPr lang="fa-IR" sz="5400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892252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06"/>
            <a:ext cx="9144000" cy="4585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57628"/>
            <a:ext cx="9144000" cy="2857496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fa-IR" sz="4400" dirty="0" smtClean="0">
                <a:solidFill>
                  <a:srgbClr val="0101EF"/>
                </a:solidFill>
                <a:cs typeface="2  Titr" pitchFamily="2" charset="-78"/>
              </a:rPr>
              <a:t>رفتار </a:t>
            </a:r>
            <a:r>
              <a:rPr lang="fa-IR" sz="4400" dirty="0">
                <a:solidFill>
                  <a:srgbClr val="0101EF"/>
                </a:solidFill>
                <a:cs typeface="2  Titr" pitchFamily="2" charset="-78"/>
              </a:rPr>
              <a:t>زوجین با هم ، الگوی رفتاری فرزندان با والدین است، پس فرزندانی با هویت و شخصیت مطلوب پرورش </a:t>
            </a:r>
            <a:r>
              <a:rPr lang="fa-IR" sz="4400" dirty="0" smtClean="0">
                <a:solidFill>
                  <a:srgbClr val="0101EF"/>
                </a:solidFill>
                <a:cs typeface="2  Titr" pitchFamily="2" charset="-78"/>
              </a:rPr>
              <a:t>دهید.</a:t>
            </a:r>
            <a:endParaRPr lang="fa-IR" sz="4400" dirty="0">
              <a:solidFill>
                <a:srgbClr val="0101EF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892252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86998"/>
            <a:ext cx="9144000" cy="4585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14686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fa-IR" sz="4800" dirty="0" smtClean="0">
                <a:solidFill>
                  <a:srgbClr val="8E0000"/>
                </a:solidFill>
                <a:cs typeface="2  Titr" pitchFamily="2" charset="-78"/>
              </a:rPr>
              <a:t>فرزندان </a:t>
            </a:r>
            <a:r>
              <a:rPr lang="fa-IR" sz="4800" dirty="0">
                <a:solidFill>
                  <a:srgbClr val="8E0000"/>
                </a:solidFill>
                <a:cs typeface="2  Titr" pitchFamily="2" charset="-78"/>
              </a:rPr>
              <a:t>هنگامی که بزرگ و مستقل شوند، رفتار پدر و مادر را نقد می </a:t>
            </a:r>
            <a:r>
              <a:rPr lang="fa-IR" sz="4800" dirty="0" smtClean="0">
                <a:solidFill>
                  <a:srgbClr val="8E0000"/>
                </a:solidFill>
                <a:cs typeface="2  Titr" pitchFamily="2" charset="-78"/>
              </a:rPr>
              <a:t>کنند </a:t>
            </a:r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a-IR" sz="4800" dirty="0" smtClean="0">
                <a:solidFill>
                  <a:srgbClr val="0101EF"/>
                </a:solidFill>
                <a:cs typeface="2  Homa" pitchFamily="2" charset="-78"/>
              </a:rPr>
              <a:t>پس </a:t>
            </a:r>
            <a:r>
              <a:rPr lang="fa-IR" sz="4800" dirty="0">
                <a:solidFill>
                  <a:srgbClr val="0101EF"/>
                </a:solidFill>
                <a:cs typeface="2  Homa" pitchFamily="2" charset="-78"/>
              </a:rPr>
              <a:t>مراقب باشید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8643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fa-IR" sz="8800" dirty="0" smtClean="0">
                <a:solidFill>
                  <a:srgbClr val="8E0000"/>
                </a:solidFill>
                <a:cs typeface="2  Titr" pitchFamily="2" charset="-78"/>
              </a:rPr>
              <a:t>بار </a:t>
            </a:r>
            <a:r>
              <a:rPr lang="fa-IR" sz="8800" dirty="0">
                <a:solidFill>
                  <a:srgbClr val="8E0000"/>
                </a:solidFill>
                <a:cs typeface="2  Titr" pitchFamily="2" charset="-78"/>
              </a:rPr>
              <a:t>زندگی را به تنهایی نمی توان به دوش کشید پس لجاجت و سرسختی نکنید</a:t>
            </a:r>
            <a:r>
              <a:rPr lang="en-US" sz="8800" dirty="0">
                <a:solidFill>
                  <a:srgbClr val="8E000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8800" dirty="0" smtClean="0">
                <a:solidFill>
                  <a:srgbClr val="002060"/>
                </a:solidFill>
                <a:cs typeface="2  Titr" pitchFamily="2" charset="-78"/>
              </a:rPr>
              <a:t>در </a:t>
            </a:r>
            <a:r>
              <a:rPr lang="fa-IR" sz="8800" dirty="0">
                <a:solidFill>
                  <a:srgbClr val="002060"/>
                </a:solidFill>
                <a:cs typeface="2  Titr" pitchFamily="2" charset="-78"/>
              </a:rPr>
              <a:t>امر ادامه تحصیل و توسعه فکری و معنوی همسر خود بکوشید</a:t>
            </a:r>
            <a:r>
              <a:rPr lang="en-US" sz="8800" dirty="0">
                <a:solidFill>
                  <a:srgbClr val="00206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892252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4585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786190"/>
            <a:ext cx="8143932" cy="3071810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fa-IR" sz="6600" dirty="0" smtClean="0">
                <a:solidFill>
                  <a:srgbClr val="7030A0"/>
                </a:solidFill>
                <a:cs typeface="2  Titr" pitchFamily="2" charset="-78"/>
              </a:rPr>
              <a:t>تحقیر </a:t>
            </a:r>
            <a:r>
              <a:rPr lang="fa-IR" sz="6600" dirty="0">
                <a:solidFill>
                  <a:srgbClr val="7030A0"/>
                </a:solidFill>
                <a:cs typeface="2  Titr" pitchFamily="2" charset="-78"/>
              </a:rPr>
              <a:t>کردن همسر در میان فرزندان به نفع نظام خانواده نیست</a:t>
            </a:r>
            <a:r>
              <a:rPr lang="en-US" sz="6600" dirty="0">
                <a:solidFill>
                  <a:srgbClr val="7030A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0" descr="http://img.tebyan.net/big/1383/12/1893014219625020414623739692427233111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2857488" cy="1143000"/>
          </a:xfrm>
        </p:spPr>
        <p:txBody>
          <a:bodyPr>
            <a:noAutofit/>
          </a:bodyPr>
          <a:lstStyle/>
          <a:p>
            <a:r>
              <a:rPr lang="fa-IR" sz="7200" dirty="0" smtClean="0">
                <a:solidFill>
                  <a:srgbClr val="002060"/>
                </a:solidFill>
                <a:cs typeface="2  Mahsa" pitchFamily="2" charset="-78"/>
              </a:rPr>
              <a:t>فريادگر</a:t>
            </a:r>
            <a:r>
              <a:rPr lang="en-US" sz="7200" dirty="0" smtClean="0">
                <a:solidFill>
                  <a:srgbClr val="002060"/>
                </a:solidFill>
                <a:cs typeface="2  Mahsa" pitchFamily="2" charset="-78"/>
              </a:rPr>
              <a:t/>
            </a:r>
            <a:br>
              <a:rPr lang="en-US" sz="7200" dirty="0" smtClean="0">
                <a:solidFill>
                  <a:srgbClr val="002060"/>
                </a:solidFill>
                <a:cs typeface="2  Mahsa" pitchFamily="2" charset="-78"/>
              </a:rPr>
            </a:br>
            <a:r>
              <a:rPr lang="fa-IR" sz="11500" dirty="0" smtClean="0">
                <a:solidFill>
                  <a:srgbClr val="00B050"/>
                </a:solidFill>
                <a:cs typeface="2  Mahsa" pitchFamily="2" charset="-78"/>
              </a:rPr>
              <a:t>محبّت</a:t>
            </a:r>
            <a:r>
              <a:rPr lang="en-US" sz="13800" dirty="0" smtClean="0">
                <a:solidFill>
                  <a:srgbClr val="00B050"/>
                </a:solidFill>
                <a:cs typeface="2  Mahsa" pitchFamily="2" charset="-78"/>
              </a:rPr>
              <a:t/>
            </a:r>
            <a:br>
              <a:rPr lang="en-US" sz="13800" dirty="0" smtClean="0">
                <a:solidFill>
                  <a:srgbClr val="00B050"/>
                </a:solidFill>
                <a:cs typeface="2  Mahsa" pitchFamily="2" charset="-78"/>
              </a:rPr>
            </a:br>
            <a:r>
              <a:rPr lang="fa-IR" sz="7200" dirty="0" smtClean="0">
                <a:solidFill>
                  <a:srgbClr val="002060"/>
                </a:solidFill>
                <a:cs typeface="2  Mahsa" pitchFamily="2" charset="-78"/>
              </a:rPr>
              <a:t>باشيد</a:t>
            </a:r>
            <a:endParaRPr lang="fa-IR" sz="7200" dirty="0">
              <a:solidFill>
                <a:srgbClr val="002060"/>
              </a:solidFill>
              <a:cs typeface="2  Mahsa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4"/>
            <a:ext cx="9144000" cy="68580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7200" dirty="0">
                <a:solidFill>
                  <a:srgbClr val="FF0000"/>
                </a:solidFill>
                <a:cs typeface="2  Titr" pitchFamily="2" charset="-78"/>
              </a:rPr>
              <a:t>خرافات و حرف این و آن را از محیط خانه دور کنید</a:t>
            </a:r>
            <a:r>
              <a:rPr lang="en-US" sz="7200" dirty="0">
                <a:solidFill>
                  <a:srgbClr val="FF000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643422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6600" dirty="0" smtClean="0">
                <a:solidFill>
                  <a:srgbClr val="FFFF00"/>
                </a:solidFill>
                <a:cs typeface="2  Titr" pitchFamily="2" charset="-78"/>
              </a:rPr>
              <a:t>خواسته </a:t>
            </a:r>
            <a:r>
              <a:rPr lang="fa-IR" sz="6600" dirty="0">
                <a:solidFill>
                  <a:srgbClr val="FFFF00"/>
                </a:solidFill>
                <a:cs typeface="2  Titr" pitchFamily="2" charset="-78"/>
              </a:rPr>
              <a:t>ها، تمایلات و نیازهای همسرتان را کشف کنید</a:t>
            </a:r>
            <a:r>
              <a:rPr lang="en-US" sz="6600" dirty="0">
                <a:solidFill>
                  <a:srgbClr val="FFFF0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7200" dirty="0" smtClean="0">
                <a:solidFill>
                  <a:srgbClr val="66FFFF"/>
                </a:solidFill>
                <a:cs typeface="2  Titr" pitchFamily="2" charset="-78"/>
              </a:rPr>
              <a:t>منطق</a:t>
            </a:r>
            <a:r>
              <a:rPr lang="fa-IR" sz="4800" dirty="0">
                <a:solidFill>
                  <a:srgbClr val="66FFFF"/>
                </a:solidFill>
                <a:cs typeface="2  Titr" pitchFamily="2" charset="-78"/>
              </a:rPr>
              <a:t>، تنها تیغی است که هیچ گاه کـُند نمی شود، بیایید همواره منطقی باشیم</a:t>
            </a:r>
            <a:r>
              <a:rPr lang="en-US" sz="4800" dirty="0">
                <a:solidFill>
                  <a:srgbClr val="66FFFF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6000" dirty="0" smtClean="0">
                <a:solidFill>
                  <a:srgbClr val="002060"/>
                </a:solidFill>
                <a:cs typeface="2  Titr" pitchFamily="2" charset="-78"/>
              </a:rPr>
              <a:t>همان </a:t>
            </a:r>
            <a:r>
              <a:rPr lang="fa-IR" sz="6000" dirty="0">
                <a:solidFill>
                  <a:srgbClr val="002060"/>
                </a:solidFill>
                <a:cs typeface="2  Titr" pitchFamily="2" charset="-78"/>
              </a:rPr>
              <a:t>قدر که شما دوستانی برای گفتگو و رفت و آمد دارید، همسرتان هم دارد: </a:t>
            </a:r>
            <a:endParaRPr lang="en-US" sz="6000" dirty="0" smtClean="0">
              <a:solidFill>
                <a:srgbClr val="002060"/>
              </a:solidFill>
              <a:cs typeface="2  Titr" pitchFamily="2" charset="-78"/>
            </a:endParaRPr>
          </a:p>
          <a:p>
            <a:pPr marL="0" algn="ctr">
              <a:buNone/>
            </a:pPr>
            <a:r>
              <a:rPr lang="fa-IR" sz="6000" dirty="0" smtClean="0">
                <a:solidFill>
                  <a:srgbClr val="C00000"/>
                </a:solidFill>
                <a:cs typeface="2  Koodak" pitchFamily="2" charset="-78"/>
              </a:rPr>
              <a:t>پس </a:t>
            </a:r>
            <a:r>
              <a:rPr lang="fa-IR" sz="6000" dirty="0">
                <a:solidFill>
                  <a:srgbClr val="C00000"/>
                </a:solidFill>
                <a:cs typeface="2  Koodak" pitchFamily="2" charset="-78"/>
              </a:rPr>
              <a:t>سعی کنید در این زمینه تعادل و</a:t>
            </a:r>
            <a:r>
              <a:rPr lang="en-US" sz="6000" dirty="0">
                <a:solidFill>
                  <a:srgbClr val="C00000"/>
                </a:solidFill>
                <a:cs typeface="2  Koodak" pitchFamily="2" charset="-78"/>
              </a:rPr>
              <a:t> </a:t>
            </a:r>
            <a:r>
              <a:rPr lang="fa-IR" sz="6000" dirty="0">
                <a:solidFill>
                  <a:srgbClr val="C00000"/>
                </a:solidFill>
                <a:cs typeface="2  Koodak" pitchFamily="2" charset="-78"/>
              </a:rPr>
              <a:t>تفاهم</a:t>
            </a:r>
            <a:r>
              <a:rPr lang="en-US" sz="6000" dirty="0">
                <a:solidFill>
                  <a:srgbClr val="C00000"/>
                </a:solidFill>
                <a:cs typeface="2  Koodak" pitchFamily="2" charset="-78"/>
              </a:rPr>
              <a:t>  </a:t>
            </a:r>
            <a:r>
              <a:rPr lang="fa-IR" sz="6000" dirty="0">
                <a:solidFill>
                  <a:srgbClr val="C00000"/>
                </a:solidFill>
                <a:cs typeface="2  Koodak" pitchFamily="2" charset="-78"/>
              </a:rPr>
              <a:t>برقرار باشد</a:t>
            </a:r>
            <a:r>
              <a:rPr lang="en-US" sz="6000" dirty="0">
                <a:solidFill>
                  <a:srgbClr val="C00000"/>
                </a:solidFill>
                <a:cs typeface="2  Koodak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ctr">
              <a:lnSpc>
                <a:spcPct val="150000"/>
              </a:lnSpc>
              <a:buNone/>
            </a:pPr>
            <a:r>
              <a:rPr lang="fa-IR" sz="6000" dirty="0" smtClean="0">
                <a:solidFill>
                  <a:srgbClr val="002060"/>
                </a:solidFill>
                <a:cs typeface="2  Titr" pitchFamily="2" charset="-78"/>
              </a:rPr>
              <a:t>ساختار </a:t>
            </a:r>
            <a:r>
              <a:rPr lang="fa-IR" sz="6000" dirty="0">
                <a:solidFill>
                  <a:srgbClr val="002060"/>
                </a:solidFill>
                <a:cs typeface="2  Titr" pitchFamily="2" charset="-78"/>
              </a:rPr>
              <a:t>جسمی و روحی زن و مرد با یکدیگر تفاوت دارد. شناخت این تفاوت ها، کنار آمدن با زندگی را برای ما راحت می </a:t>
            </a:r>
            <a:r>
              <a:rPr lang="fa-IR" sz="6000" dirty="0" smtClean="0">
                <a:solidFill>
                  <a:srgbClr val="002060"/>
                </a:solidFill>
                <a:cs typeface="2  Titr" pitchFamily="2" charset="-78"/>
              </a:rPr>
              <a:t>سازد</a:t>
            </a:r>
            <a:r>
              <a:rPr lang="en-US" sz="6000" dirty="0" smtClean="0">
                <a:solidFill>
                  <a:srgbClr val="002060"/>
                </a:solidFill>
                <a:cs typeface="2  Titr" pitchFamily="2" charset="-78"/>
              </a:rPr>
              <a:t>.</a:t>
            </a:r>
            <a:endParaRPr lang="fa-IR" sz="6000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fa-IR" sz="6600" dirty="0">
                <a:solidFill>
                  <a:srgbClr val="8E0000"/>
                </a:solidFill>
                <a:cs typeface="2  Titr" pitchFamily="2" charset="-78"/>
              </a:rPr>
              <a:t>مسائل و مشکلات خانه را طوری به همسرتان بازگو کنید که منجر به نتیجه ای تلخ </a:t>
            </a:r>
            <a:r>
              <a:rPr lang="fa-IR" sz="6600" dirty="0" smtClean="0">
                <a:solidFill>
                  <a:srgbClr val="8E0000"/>
                </a:solidFill>
                <a:cs typeface="2  Titr" pitchFamily="2" charset="-78"/>
              </a:rPr>
              <a:t>نشود</a:t>
            </a:r>
            <a:r>
              <a:rPr lang="en-US" sz="6600" dirty="0" smtClean="0">
                <a:solidFill>
                  <a:srgbClr val="8E0000"/>
                </a:solidFill>
                <a:cs typeface="2  Titr" pitchFamily="2" charset="-78"/>
              </a:rPr>
              <a:t>.</a:t>
            </a:r>
            <a:endParaRPr lang="en-US" sz="6600" dirty="0">
              <a:solidFill>
                <a:srgbClr val="8E00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fa-IR" sz="5400" dirty="0" smtClean="0">
                <a:solidFill>
                  <a:srgbClr val="FFC000"/>
                </a:solidFill>
                <a:cs typeface="2  Titr" pitchFamily="2" charset="-78"/>
              </a:rPr>
              <a:t>کارهای </a:t>
            </a:r>
            <a:r>
              <a:rPr lang="fa-IR" sz="5400" dirty="0">
                <a:solidFill>
                  <a:srgbClr val="FFC000"/>
                </a:solidFill>
                <a:cs typeface="2  Titr" pitchFamily="2" charset="-78"/>
              </a:rPr>
              <a:t>منزل را تا قبل از آنکه همسرتان به خانه بیابد انجام دهید تا زمان بیشتری را در کنار او </a:t>
            </a:r>
            <a:r>
              <a:rPr lang="fa-IR" sz="5400" dirty="0" smtClean="0">
                <a:solidFill>
                  <a:srgbClr val="FFC000"/>
                </a:solidFill>
                <a:cs typeface="2  Titr" pitchFamily="2" charset="-78"/>
              </a:rPr>
              <a:t>باشید</a:t>
            </a:r>
            <a:r>
              <a:rPr lang="en-US" sz="5400" dirty="0" smtClean="0">
                <a:solidFill>
                  <a:srgbClr val="FFC000"/>
                </a:solidFill>
                <a:cs typeface="2  Titr" pitchFamily="2" charset="-78"/>
              </a:rPr>
              <a:t>.</a:t>
            </a:r>
            <a:endParaRPr lang="en-US" sz="5400" dirty="0">
              <a:solidFill>
                <a:srgbClr val="FFC0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fa-IR" sz="4400" dirty="0" smtClean="0">
                <a:solidFill>
                  <a:srgbClr val="0101EF"/>
                </a:solidFill>
                <a:cs typeface="2  Titr" pitchFamily="2" charset="-78"/>
              </a:rPr>
              <a:t>خانه </a:t>
            </a:r>
            <a:r>
              <a:rPr lang="fa-IR" sz="4400" dirty="0">
                <a:solidFill>
                  <a:srgbClr val="0101EF"/>
                </a:solidFill>
                <a:cs typeface="2  Titr" pitchFamily="2" charset="-78"/>
              </a:rPr>
              <a:t>برای مرد باید محل آرامش و محبت و عشق باشد، این خانه را هر روز برای او بسازید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6000" dirty="0">
                <a:solidFill>
                  <a:srgbClr val="FFFF00"/>
                </a:solidFill>
                <a:cs typeface="2  Titr" pitchFamily="2" charset="-78"/>
              </a:rPr>
              <a:t>خودتان شوخی شوخی برای همسرتان، دردسر درست نکنید</a:t>
            </a:r>
            <a:r>
              <a:rPr lang="en-US" sz="6000" dirty="0">
                <a:solidFill>
                  <a:srgbClr val="FFFF0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6600" dirty="0" smtClean="0">
                <a:solidFill>
                  <a:srgbClr val="FFFF00"/>
                </a:solidFill>
                <a:cs typeface="2  Titr" pitchFamily="2" charset="-78"/>
              </a:rPr>
              <a:t>در </a:t>
            </a:r>
            <a:r>
              <a:rPr lang="fa-IR" sz="6600" dirty="0">
                <a:solidFill>
                  <a:srgbClr val="FFFF00"/>
                </a:solidFill>
                <a:cs typeface="2  Titr" pitchFamily="2" charset="-78"/>
              </a:rPr>
              <a:t>بیرون رفتن از خانه، مسافرت ها، تفریحات و... مراقب نگاه های آلوده </a:t>
            </a:r>
            <a:r>
              <a:rPr lang="fa-IR" sz="6600" dirty="0" smtClean="0">
                <a:solidFill>
                  <a:srgbClr val="FFFF00"/>
                </a:solidFill>
                <a:cs typeface="2  Titr" pitchFamily="2" charset="-78"/>
              </a:rPr>
              <a:t>باشید</a:t>
            </a:r>
            <a:endParaRPr lang="en-US" sz="6600" dirty="0">
              <a:solidFill>
                <a:srgbClr val="FFFF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ear-User\My Documents\My Pictures\n00143409-r-b-000[1].jpg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fa-IR" sz="6600" b="1" dirty="0" smtClean="0">
                <a:solidFill>
                  <a:srgbClr val="00B050"/>
                </a:solidFill>
                <a:cs typeface="2  Mitra" pitchFamily="2" charset="-78"/>
              </a:rPr>
              <a:t>خانواده</a:t>
            </a:r>
            <a:r>
              <a:rPr lang="fa-IR" sz="5400" dirty="0" smtClean="0">
                <a:solidFill>
                  <a:srgbClr val="002060"/>
                </a:solidFill>
                <a:cs typeface="2  Mitra" pitchFamily="2" charset="-78"/>
              </a:rPr>
              <a:t>، </a:t>
            </a:r>
            <a:r>
              <a:rPr lang="fa-IR" sz="5400" dirty="0">
                <a:solidFill>
                  <a:srgbClr val="002060"/>
                </a:solidFill>
                <a:cs typeface="2  Mitra" pitchFamily="2" charset="-78"/>
              </a:rPr>
              <a:t>نهادی مقدس است که هسته اولیه آن از پیوند </a:t>
            </a:r>
            <a:r>
              <a:rPr lang="fa-IR" sz="6600" b="1" dirty="0" smtClean="0">
                <a:solidFill>
                  <a:srgbClr val="00B050"/>
                </a:solidFill>
                <a:cs typeface="2  Mitra" pitchFamily="2" charset="-78"/>
              </a:rPr>
              <a:t>ازدواج</a:t>
            </a:r>
            <a:r>
              <a:rPr lang="fa-IR" sz="5400" dirty="0" smtClean="0">
                <a:solidFill>
                  <a:srgbClr val="002060"/>
                </a:solidFill>
                <a:cs typeface="2  Mitra" pitchFamily="2" charset="-78"/>
              </a:rPr>
              <a:t>زن </a:t>
            </a:r>
            <a:r>
              <a:rPr lang="fa-IR" sz="5400" dirty="0">
                <a:solidFill>
                  <a:srgbClr val="002060"/>
                </a:solidFill>
                <a:cs typeface="2  Mitra" pitchFamily="2" charset="-78"/>
              </a:rPr>
              <a:t>و مرد، شکل می گیرد. این دو موجود هر کدام با سرشت و ویژگی های منحصر به فردشان، طرحی نو </a:t>
            </a:r>
            <a:r>
              <a:rPr lang="fa-IR" sz="5400" dirty="0" smtClean="0">
                <a:solidFill>
                  <a:srgbClr val="002060"/>
                </a:solidFill>
                <a:cs typeface="2  Mitra" pitchFamily="2" charset="-78"/>
              </a:rPr>
              <a:t>درمی اندازند </a:t>
            </a:r>
            <a:r>
              <a:rPr lang="fa-IR" sz="5400" dirty="0">
                <a:solidFill>
                  <a:srgbClr val="002060"/>
                </a:solidFill>
                <a:cs typeface="2  Mitra" pitchFamily="2" charset="-78"/>
              </a:rPr>
              <a:t>تا در کنار یکدیگر، مسیر حیات خویش را به گونه ای مشترک و با حال و هوایی متفاوت از زمان مجرد طی نمایند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92919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7200" dirty="0" smtClean="0">
                <a:solidFill>
                  <a:srgbClr val="0101EF"/>
                </a:solidFill>
                <a:cs typeface="2  Titr" pitchFamily="2" charset="-78"/>
              </a:rPr>
              <a:t>در </a:t>
            </a:r>
            <a:r>
              <a:rPr lang="fa-IR" sz="7200" dirty="0">
                <a:solidFill>
                  <a:srgbClr val="0101EF"/>
                </a:solidFill>
                <a:cs typeface="2  Titr" pitchFamily="2" charset="-78"/>
              </a:rPr>
              <a:t>حد ضرورت، با غریبه ها ارتباط کلامی داشته باشید ، نه </a:t>
            </a:r>
            <a:r>
              <a:rPr lang="fa-IR" sz="7200" dirty="0" smtClean="0">
                <a:solidFill>
                  <a:srgbClr val="0101EF"/>
                </a:solidFill>
                <a:cs typeface="2  Titr" pitchFamily="2" charset="-78"/>
              </a:rPr>
              <a:t>بیشتر</a:t>
            </a:r>
            <a:endParaRPr lang="en-US" sz="7200" dirty="0">
              <a:solidFill>
                <a:srgbClr val="0101EF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42966"/>
            <a:ext cx="9144000" cy="5286388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fa-IR" sz="3600" dirty="0" smtClean="0">
              <a:solidFill>
                <a:srgbClr val="8E0000"/>
              </a:solidFill>
              <a:cs typeface="2  Titr" pitchFamily="2" charset="-78"/>
            </a:endParaRPr>
          </a:p>
          <a:p>
            <a:pPr marL="0" algn="just">
              <a:buNone/>
            </a:pPr>
            <a:r>
              <a:rPr lang="fa-IR" sz="3600" dirty="0">
                <a:solidFill>
                  <a:srgbClr val="8E0000"/>
                </a:solidFill>
                <a:cs typeface="2  Titr" pitchFamily="2" charset="-78"/>
              </a:rPr>
              <a:t>زندگی خوب داشتن را می توان از کسانی یاد گرفت که زندگی شان تباه شده است</a:t>
            </a:r>
            <a:r>
              <a:rPr lang="en-US" sz="3600" dirty="0">
                <a:solidFill>
                  <a:srgbClr val="8E000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85842"/>
            <a:ext cx="9144000" cy="6858000"/>
          </a:xfrm>
        </p:spPr>
        <p:txBody>
          <a:bodyPr>
            <a:normAutofit/>
          </a:bodyPr>
          <a:lstStyle/>
          <a:p>
            <a:pPr marL="0" algn="just">
              <a:buNone/>
            </a:pPr>
            <a:endParaRPr lang="fa-IR" sz="4800" dirty="0" smtClean="0">
              <a:solidFill>
                <a:srgbClr val="8E0000"/>
              </a:solidFill>
              <a:cs typeface="2  Titr" pitchFamily="2" charset="-78"/>
            </a:endParaRPr>
          </a:p>
          <a:p>
            <a:pPr marL="0" algn="ctr">
              <a:buNone/>
            </a:pPr>
            <a:r>
              <a:rPr lang="fa-IR" sz="4800" dirty="0" smtClean="0">
                <a:solidFill>
                  <a:srgbClr val="8E0000"/>
                </a:solidFill>
                <a:cs typeface="2  Titr" pitchFamily="2" charset="-78"/>
              </a:rPr>
              <a:t>زوجین </a:t>
            </a:r>
            <a:r>
              <a:rPr lang="fa-IR" sz="4800" dirty="0">
                <a:solidFill>
                  <a:srgbClr val="8E0000"/>
                </a:solidFill>
                <a:cs typeface="2  Titr" pitchFamily="2" charset="-78"/>
              </a:rPr>
              <a:t>باید خاصیت "</a:t>
            </a:r>
            <a:r>
              <a:rPr lang="fa-IR" sz="6600" dirty="0">
                <a:solidFill>
                  <a:srgbClr val="8E0000"/>
                </a:solidFill>
                <a:cs typeface="2  Titr" pitchFamily="2" charset="-78"/>
              </a:rPr>
              <a:t>هم پوشانی</a:t>
            </a:r>
            <a:r>
              <a:rPr lang="fa-IR" sz="4800" dirty="0">
                <a:solidFill>
                  <a:srgbClr val="8E0000"/>
                </a:solidFill>
                <a:cs typeface="2  Titr" pitchFamily="2" charset="-78"/>
              </a:rPr>
              <a:t>" داشته باشند، یعنی یکدیگر را کامل کنند</a:t>
            </a:r>
            <a:r>
              <a:rPr lang="en-US" sz="4800" dirty="0">
                <a:solidFill>
                  <a:srgbClr val="8E000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fa-IR" sz="4800" dirty="0" smtClean="0">
              <a:solidFill>
                <a:srgbClr val="002060"/>
              </a:solidFill>
              <a:cs typeface="2  Titr" pitchFamily="2" charset="-78"/>
            </a:endParaRPr>
          </a:p>
          <a:p>
            <a:pPr marL="0" algn="ctr">
              <a:buNone/>
            </a:pPr>
            <a:r>
              <a:rPr lang="fa-IR" sz="4800" dirty="0" smtClean="0">
                <a:solidFill>
                  <a:srgbClr val="002060"/>
                </a:solidFill>
                <a:cs typeface="2  Titr" pitchFamily="2" charset="-78"/>
              </a:rPr>
              <a:t>از </a:t>
            </a:r>
            <a:r>
              <a:rPr lang="fa-IR" sz="4800" dirty="0">
                <a:solidFill>
                  <a:srgbClr val="002060"/>
                </a:solidFill>
                <a:cs typeface="2  Titr" pitchFamily="2" charset="-78"/>
              </a:rPr>
              <a:t>نوشتن فیلمنامه (سناریو) در ذهنتان، برای مقابله با همسرتان پرهیز کنید</a:t>
            </a:r>
            <a:r>
              <a:rPr lang="en-US" sz="4800" dirty="0">
                <a:solidFill>
                  <a:srgbClr val="00206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fa-IR" sz="4800" dirty="0" smtClean="0">
              <a:solidFill>
                <a:srgbClr val="00FFFF"/>
              </a:solidFill>
              <a:cs typeface="2  Titr" pitchFamily="2" charset="-78"/>
            </a:endParaRPr>
          </a:p>
          <a:p>
            <a:pPr marL="0" algn="ctr">
              <a:buNone/>
            </a:pPr>
            <a:r>
              <a:rPr lang="fa-IR" sz="4800" dirty="0" smtClean="0">
                <a:solidFill>
                  <a:srgbClr val="00FFFF"/>
                </a:solidFill>
                <a:cs typeface="2  Titr" pitchFamily="2" charset="-78"/>
              </a:rPr>
              <a:t>پر </a:t>
            </a:r>
            <a:r>
              <a:rPr lang="fa-IR" sz="4800" dirty="0">
                <a:solidFill>
                  <a:srgbClr val="00FFFF"/>
                </a:solidFill>
                <a:cs typeface="2  Titr" pitchFamily="2" charset="-78"/>
              </a:rPr>
              <a:t>کردن ذهن از مسائل، حرف ها، عقده ها و کمبودها، دردی را دوا نمی کند. ذهن خود را زلال و بی کینه </a:t>
            </a:r>
            <a:r>
              <a:rPr lang="fa-IR" sz="4800" dirty="0" smtClean="0">
                <a:solidFill>
                  <a:srgbClr val="00FFFF"/>
                </a:solidFill>
                <a:cs typeface="2  Titr" pitchFamily="2" charset="-78"/>
              </a:rPr>
              <a:t>کنید</a:t>
            </a:r>
            <a:r>
              <a:rPr lang="en-US" sz="4800" dirty="0" smtClean="0">
                <a:solidFill>
                  <a:srgbClr val="00FFFF"/>
                </a:solidFill>
                <a:cs typeface="2  Titr" pitchFamily="2" charset="-78"/>
              </a:rPr>
              <a:t>.</a:t>
            </a:r>
            <a:endParaRPr lang="fa-IR" sz="4800" dirty="0">
              <a:solidFill>
                <a:srgbClr val="00FFFF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4800" dirty="0">
                <a:solidFill>
                  <a:srgbClr val="FFFF00"/>
                </a:solidFill>
                <a:cs typeface="2  Titr" pitchFamily="2" charset="-78"/>
              </a:rPr>
              <a:t>تحکیم مبانی اعتقادی و پایبندی به اصول اخلاقی و مذهبی، کار اول شماست</a:t>
            </a:r>
            <a:r>
              <a:rPr lang="en-US" sz="4800" dirty="0">
                <a:solidFill>
                  <a:srgbClr val="FFFF0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892252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2684"/>
            <a:ext cx="9144000" cy="4585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57496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5400" dirty="0" smtClean="0">
                <a:solidFill>
                  <a:srgbClr val="7030A0"/>
                </a:solidFill>
                <a:cs typeface="2  Titr" pitchFamily="2" charset="-78"/>
              </a:rPr>
              <a:t>اجازه </a:t>
            </a:r>
            <a:r>
              <a:rPr lang="fa-IR" sz="5400" dirty="0">
                <a:solidFill>
                  <a:srgbClr val="7030A0"/>
                </a:solidFill>
                <a:cs typeface="2  Titr" pitchFamily="2" charset="-78"/>
              </a:rPr>
              <a:t>تعرض و بی حرمتی به افراد خانواده خود را ندهید. حریم خانواده باید ایمن ترین جا برای شما باشد</a:t>
            </a:r>
            <a:r>
              <a:rPr lang="en-US" sz="5400" dirty="0">
                <a:solidFill>
                  <a:srgbClr val="7030A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4800" dirty="0" smtClean="0">
                <a:solidFill>
                  <a:srgbClr val="00FF00"/>
                </a:solidFill>
                <a:cs typeface="2  Titr" pitchFamily="2" charset="-78"/>
              </a:rPr>
              <a:t>ممکن </a:t>
            </a:r>
            <a:r>
              <a:rPr lang="fa-IR" sz="4800" dirty="0">
                <a:solidFill>
                  <a:srgbClr val="00FF00"/>
                </a:solidFill>
                <a:cs typeface="2  Titr" pitchFamily="2" charset="-78"/>
              </a:rPr>
              <a:t>است همسر شما گاهی رفتارهای عجیب و غریب از خود بروز دهد، سعی کنید با آن منطقی برخورد نمایید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4400" dirty="0">
                <a:solidFill>
                  <a:srgbClr val="00FF00"/>
                </a:solidFill>
                <a:cs typeface="2  Titr" pitchFamily="2" charset="-78"/>
              </a:rPr>
              <a:t>آراستگی و آرایش ظاهری نقش مهمی در دلبستگی زوجین به یکدیگر دارد</a:t>
            </a:r>
            <a:r>
              <a:rPr lang="en-US" sz="4400" dirty="0">
                <a:solidFill>
                  <a:srgbClr val="00FF00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5400" dirty="0" smtClean="0">
                <a:solidFill>
                  <a:srgbClr val="0101EF"/>
                </a:solidFill>
                <a:cs typeface="2  Titr" pitchFamily="2" charset="-78"/>
              </a:rPr>
              <a:t>موقع </a:t>
            </a:r>
            <a:r>
              <a:rPr lang="fa-IR" sz="5400" dirty="0">
                <a:solidFill>
                  <a:srgbClr val="0101EF"/>
                </a:solidFill>
                <a:cs typeface="2  Titr" pitchFamily="2" charset="-78"/>
              </a:rPr>
              <a:t>بروز اختلاف و ناراحتی، ببینید اصلاً بر سر چه با هم اختلاف دارید چون اغلب ناراحتی ها بر سر مسائل هیچ و پوچ و بیخودی است</a:t>
            </a:r>
            <a:r>
              <a:rPr lang="en-US" sz="5400" dirty="0">
                <a:solidFill>
                  <a:srgbClr val="0101EF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Dear-User\My Documents\My Pictures\n00143409-r-b-000[1].jpg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3375043"/>
            <a:ext cx="3500462" cy="2411411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fa-IR" sz="4000" b="1" dirty="0" smtClean="0">
                <a:solidFill>
                  <a:srgbClr val="0070C0"/>
                </a:solidFill>
                <a:cs typeface="2  Mitra" pitchFamily="2" charset="-78"/>
              </a:rPr>
              <a:t>قدرت </a:t>
            </a:r>
            <a:r>
              <a:rPr lang="fa-IR" sz="4000" b="1" dirty="0">
                <a:solidFill>
                  <a:srgbClr val="0070C0"/>
                </a:solidFill>
                <a:cs typeface="2  Mitra" pitchFamily="2" charset="-78"/>
              </a:rPr>
              <a:t>و توان مقابله و رویارویی آنان با حوادث و ناملایمات و اختلافات بیشتر می شود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2330" y="214290"/>
            <a:ext cx="2071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7030A0"/>
                </a:solidFill>
                <a:cs typeface="2  Mitra" pitchFamily="2" charset="-78"/>
              </a:rPr>
              <a:t>برخی</a:t>
            </a:r>
          </a:p>
          <a:p>
            <a:pPr algn="ctr"/>
            <a:r>
              <a:rPr lang="fa-IR" sz="2800" b="1" dirty="0" smtClean="0">
                <a:solidFill>
                  <a:srgbClr val="7030A0"/>
                </a:solidFill>
                <a:cs typeface="2  Mitra" pitchFamily="2" charset="-78"/>
              </a:rPr>
              <a:t>اختلاف نظرها و تفاوت سلیقه ها</a:t>
            </a:r>
            <a:endParaRPr lang="en-US" sz="2800" b="1" dirty="0">
              <a:solidFill>
                <a:srgbClr val="7030A0"/>
              </a:solidFill>
              <a:cs typeface="2 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214290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C00000"/>
                </a:solidFill>
                <a:cs typeface="2  Mitra" pitchFamily="2" charset="-78"/>
              </a:rPr>
              <a:t>تب و تاب در کشتی زندگی مشترک </a:t>
            </a:r>
            <a:endParaRPr lang="en-US" sz="2800" b="1" dirty="0">
              <a:solidFill>
                <a:srgbClr val="C00000"/>
              </a:solidFill>
              <a:cs typeface="2  Mitr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474629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2  Mitra" pitchFamily="2" charset="-78"/>
              </a:rPr>
              <a:t>به مخاطره افتادن زندگی زناشویی</a:t>
            </a:r>
            <a:endParaRPr lang="en-US" sz="2800" b="1" dirty="0">
              <a:solidFill>
                <a:srgbClr val="FF0000"/>
              </a:solidFill>
              <a:cs typeface="2  Mitra" pitchFamily="2" charset="-78"/>
            </a:endParaRPr>
          </a:p>
        </p:txBody>
      </p:sp>
      <p:cxnSp>
        <p:nvCxnSpPr>
          <p:cNvPr id="14" name="Straight Arrow Connector 13"/>
          <p:cNvCxnSpPr>
            <a:stCxn id="5" idx="1"/>
            <a:endCxn id="7" idx="3"/>
          </p:cNvCxnSpPr>
          <p:nvPr/>
        </p:nvCxnSpPr>
        <p:spPr>
          <a:xfrm rot="10800000">
            <a:off x="5929322" y="906788"/>
            <a:ext cx="1143008" cy="1588"/>
          </a:xfrm>
          <a:prstGeom prst="straightConnector1">
            <a:avLst/>
          </a:prstGeom>
          <a:ln w="857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8" idx="3"/>
          </p:cNvCxnSpPr>
          <p:nvPr/>
        </p:nvCxnSpPr>
        <p:spPr>
          <a:xfrm rot="10800000" flipV="1">
            <a:off x="2285984" y="906787"/>
            <a:ext cx="1714512" cy="44895"/>
          </a:xfrm>
          <a:prstGeom prst="straightConnector1">
            <a:avLst/>
          </a:prstGeom>
          <a:ln w="857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929322" y="3000372"/>
            <a:ext cx="32146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2  Mitra" pitchFamily="2" charset="-78"/>
              </a:rPr>
              <a:t>هر چه </a:t>
            </a:r>
            <a:r>
              <a:rPr lang="fa-IR" sz="4000" b="1" dirty="0" smtClean="0">
                <a:solidFill>
                  <a:srgbClr val="7030A0"/>
                </a:solidFill>
                <a:cs typeface="2  Mitra" pitchFamily="2" charset="-78"/>
              </a:rPr>
              <a:t>فهم</a:t>
            </a:r>
            <a:r>
              <a:rPr lang="fa-IR" sz="4000" b="1" dirty="0" smtClean="0">
                <a:solidFill>
                  <a:srgbClr val="C00000"/>
                </a:solidFill>
                <a:cs typeface="2  Mitra" pitchFamily="2" charset="-78"/>
              </a:rPr>
              <a:t>، </a:t>
            </a:r>
            <a:r>
              <a:rPr lang="fa-IR" sz="4000" b="1" dirty="0" smtClean="0">
                <a:solidFill>
                  <a:srgbClr val="7030A0"/>
                </a:solidFill>
                <a:cs typeface="2  Mitra" pitchFamily="2" charset="-78"/>
              </a:rPr>
              <a:t>درک</a:t>
            </a:r>
            <a:r>
              <a:rPr lang="fa-IR" sz="4000" b="1" dirty="0" smtClean="0">
                <a:solidFill>
                  <a:srgbClr val="C00000"/>
                </a:solidFill>
                <a:cs typeface="2  Mitra" pitchFamily="2" charset="-78"/>
              </a:rPr>
              <a:t>، </a:t>
            </a:r>
            <a:r>
              <a:rPr lang="fa-IR" sz="4000" b="1" dirty="0" smtClean="0">
                <a:solidFill>
                  <a:srgbClr val="7030A0"/>
                </a:solidFill>
                <a:cs typeface="2  Mitra" pitchFamily="2" charset="-78"/>
              </a:rPr>
              <a:t>گذشت</a:t>
            </a:r>
            <a:r>
              <a:rPr lang="fa-IR" sz="4000" b="1" dirty="0" smtClean="0">
                <a:solidFill>
                  <a:srgbClr val="C00000"/>
                </a:solidFill>
                <a:cs typeface="2  Mitra" pitchFamily="2" charset="-78"/>
              </a:rPr>
              <a:t>، </a:t>
            </a:r>
            <a:r>
              <a:rPr lang="fa-IR" sz="4000" b="1" dirty="0" smtClean="0">
                <a:solidFill>
                  <a:srgbClr val="7030A0"/>
                </a:solidFill>
                <a:cs typeface="2  Mitra" pitchFamily="2" charset="-78"/>
              </a:rPr>
              <a:t>بینش</a:t>
            </a:r>
            <a:r>
              <a:rPr lang="fa-IR" sz="4000" b="1" dirty="0" smtClean="0">
                <a:solidFill>
                  <a:srgbClr val="C00000"/>
                </a:solidFill>
                <a:cs typeface="2  Mitra" pitchFamily="2" charset="-78"/>
              </a:rPr>
              <a:t> و </a:t>
            </a:r>
            <a:r>
              <a:rPr lang="fa-IR" sz="4000" b="1" dirty="0" smtClean="0">
                <a:solidFill>
                  <a:srgbClr val="7030A0"/>
                </a:solidFill>
                <a:cs typeface="2  Mitra" pitchFamily="2" charset="-78"/>
              </a:rPr>
              <a:t>خداترسی</a:t>
            </a:r>
            <a:r>
              <a:rPr lang="fa-IR" sz="4000" b="1" dirty="0" smtClean="0">
                <a:solidFill>
                  <a:srgbClr val="C00000"/>
                </a:solidFill>
                <a:cs typeface="2  Mitra" pitchFamily="2" charset="-78"/>
              </a:rPr>
              <a:t> طرفین </a:t>
            </a:r>
            <a:r>
              <a:rPr lang="fa-IR" sz="4000" dirty="0" smtClean="0">
                <a:solidFill>
                  <a:srgbClr val="C00000"/>
                </a:solidFill>
                <a:cs typeface="2  Mitra" pitchFamily="2" charset="-78"/>
              </a:rPr>
              <a:t>( زن و شوهر) </a:t>
            </a:r>
            <a:r>
              <a:rPr lang="fa-IR" sz="4000" b="1" dirty="0" smtClean="0">
                <a:solidFill>
                  <a:srgbClr val="C00000"/>
                </a:solidFill>
                <a:cs typeface="2  Mitra" pitchFamily="2" charset="-78"/>
              </a:rPr>
              <a:t>بیشتر باشد</a:t>
            </a:r>
            <a:endParaRPr lang="en-US" sz="4000" b="1" dirty="0">
              <a:solidFill>
                <a:srgbClr val="C00000"/>
              </a:solidFill>
              <a:cs typeface="2  Mitra" pitchFamily="2" charset="-78"/>
            </a:endParaRPr>
          </a:p>
        </p:txBody>
      </p:sp>
      <p:cxnSp>
        <p:nvCxnSpPr>
          <p:cNvPr id="84" name="Straight Arrow Connector 83"/>
          <p:cNvCxnSpPr>
            <a:stCxn id="75" idx="1"/>
            <a:endCxn id="3" idx="3"/>
          </p:cNvCxnSpPr>
          <p:nvPr/>
        </p:nvCxnSpPr>
        <p:spPr>
          <a:xfrm rot="10800000">
            <a:off x="3500430" y="4580750"/>
            <a:ext cx="2428892" cy="4673"/>
          </a:xfrm>
          <a:prstGeom prst="straightConnector1">
            <a:avLst/>
          </a:prstGeom>
          <a:ln w="857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7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4800" dirty="0" smtClean="0">
                <a:solidFill>
                  <a:srgbClr val="0101EF"/>
                </a:solidFill>
                <a:cs typeface="2  Titr" pitchFamily="2" charset="-78"/>
              </a:rPr>
              <a:t>از </a:t>
            </a:r>
            <a:r>
              <a:rPr lang="fa-IR" sz="4800" dirty="0">
                <a:solidFill>
                  <a:srgbClr val="0101EF"/>
                </a:solidFill>
                <a:cs typeface="2  Titr" pitchFamily="2" charset="-78"/>
              </a:rPr>
              <a:t>همسرتان بخواهید پنج ایراد و اشکال اساسی شما را بنویسد و سپس با یکدیگر آنها را تجزیه و تحلیل و رفع اشکال نمایید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Jokes_Cute_Babies%20(7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28"/>
            <a:ext cx="9144000" cy="2428868"/>
          </a:xfrm>
        </p:spPr>
        <p:txBody>
          <a:bodyPr>
            <a:noAutofit/>
          </a:bodyPr>
          <a:lstStyle/>
          <a:p>
            <a:pPr marL="0" algn="ctr">
              <a:buNone/>
            </a:pPr>
            <a:r>
              <a:rPr lang="fa-IR" sz="4600" dirty="0">
                <a:solidFill>
                  <a:srgbClr val="FFFFFF"/>
                </a:solidFill>
                <a:cs typeface="2  Titr" pitchFamily="2" charset="-78"/>
              </a:rPr>
              <a:t>فرزندان بعد از پیوند شما به وجود آمده اند پس آنها را مقدم بر خوشبختی خود </a:t>
            </a:r>
            <a:r>
              <a:rPr lang="fa-IR" sz="4600" dirty="0" smtClean="0">
                <a:solidFill>
                  <a:srgbClr val="FFFFFF"/>
                </a:solidFill>
                <a:cs typeface="2  Titr" pitchFamily="2" charset="-78"/>
              </a:rPr>
              <a:t>ندانید</a:t>
            </a:r>
            <a:endParaRPr lang="en-US" sz="4600" dirty="0">
              <a:solidFill>
                <a:srgbClr val="FFFFFF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 descr="bonb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0"/>
            <a:ext cx="46951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9454" y="0"/>
            <a:ext cx="2214546" cy="6858000"/>
          </a:xfrm>
        </p:spPr>
        <p:txBody>
          <a:bodyPr>
            <a:noAutofit/>
          </a:bodyPr>
          <a:lstStyle/>
          <a:p>
            <a:pPr marL="0" algn="ctr">
              <a:lnSpc>
                <a:spcPct val="150000"/>
              </a:lnSpc>
              <a:buNone/>
            </a:pPr>
            <a:r>
              <a:rPr lang="fa-IR" sz="4800" dirty="0" smtClean="0">
                <a:solidFill>
                  <a:srgbClr val="8E0000"/>
                </a:solidFill>
                <a:cs typeface="2  Titr" pitchFamily="2" charset="-78"/>
              </a:rPr>
              <a:t>هیچ وقت زندگی را در </a:t>
            </a:r>
            <a:endParaRPr lang="en-US" sz="4800" dirty="0" smtClean="0">
              <a:solidFill>
                <a:srgbClr val="8E0000"/>
              </a:solidFill>
              <a:cs typeface="2  Titr" pitchFamily="2" charset="-78"/>
            </a:endParaRPr>
          </a:p>
          <a:p>
            <a:pPr marL="0" algn="ctr">
              <a:lnSpc>
                <a:spcPct val="150000"/>
              </a:lnSpc>
              <a:buNone/>
            </a:pPr>
            <a:r>
              <a:rPr lang="fa-IR" sz="4800" dirty="0" smtClean="0">
                <a:solidFill>
                  <a:srgbClr val="8E0000"/>
                </a:solidFill>
                <a:cs typeface="2  Titr" pitchFamily="2" charset="-78"/>
              </a:rPr>
              <a:t>بن بست نبینید</a:t>
            </a:r>
            <a:endParaRPr lang="en-US" sz="4800" dirty="0" smtClean="0">
              <a:solidFill>
                <a:srgbClr val="8E0000"/>
              </a:solidFill>
              <a:cs typeface="2  Titr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32" y="-24"/>
            <a:ext cx="2214546" cy="6858000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0" marR="0" lvl="0" indent="-34290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2  Titr" pitchFamily="2" charset="-78"/>
              </a:rPr>
              <a:t>همیشه یک راه خوب برای رهایی وجود دارد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2  Titr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2800" dirty="0" smtClean="0">
                <a:solidFill>
                  <a:srgbClr val="FFFF00"/>
                </a:solidFill>
                <a:cs typeface="2  Titr" pitchFamily="2" charset="-78"/>
              </a:rPr>
              <a:t>شیرینی </a:t>
            </a:r>
            <a:r>
              <a:rPr lang="fa-IR" sz="2800" dirty="0">
                <a:solidFill>
                  <a:srgbClr val="FFFF00"/>
                </a:solidFill>
                <a:cs typeface="2  Titr" pitchFamily="2" charset="-78"/>
              </a:rPr>
              <a:t>زندگی به فراز و نشیب ها و داشتن و نداشتن های آن </a:t>
            </a:r>
            <a:r>
              <a:rPr lang="fa-IR" sz="2800" dirty="0" smtClean="0">
                <a:solidFill>
                  <a:srgbClr val="FFFF00"/>
                </a:solidFill>
                <a:cs typeface="2  Titr" pitchFamily="2" charset="-78"/>
              </a:rPr>
              <a:t>است</a:t>
            </a:r>
            <a:endParaRPr lang="en-US" sz="2800" dirty="0" smtClean="0">
              <a:solidFill>
                <a:srgbClr val="FFFF00"/>
              </a:solidFill>
              <a:cs typeface="2  Titr" pitchFamily="2" charset="-78"/>
            </a:endParaRPr>
          </a:p>
          <a:p>
            <a:pPr marL="0" algn="ctr">
              <a:buNone/>
            </a:pPr>
            <a:r>
              <a:rPr lang="fa-IR" sz="2800" dirty="0" smtClean="0">
                <a:solidFill>
                  <a:srgbClr val="FFFF00"/>
                </a:solidFill>
                <a:cs typeface="2  Titr" pitchFamily="2" charset="-78"/>
              </a:rPr>
              <a:t>پس </a:t>
            </a:r>
            <a:r>
              <a:rPr lang="fa-IR" sz="2800" dirty="0">
                <a:solidFill>
                  <a:srgbClr val="FFFF00"/>
                </a:solidFill>
                <a:cs typeface="2  Titr" pitchFamily="2" charset="-78"/>
              </a:rPr>
              <a:t>کام خود را همواره با تکیه بر موفقیت ها شیرین نگاه دارید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marL="0" algn="ctr">
              <a:lnSpc>
                <a:spcPct val="150000"/>
              </a:lnSpc>
              <a:buNone/>
            </a:pPr>
            <a:r>
              <a:rPr lang="fa-IR" sz="4100" dirty="0">
                <a:solidFill>
                  <a:srgbClr val="0101EF"/>
                </a:solidFill>
                <a:cs typeface="2  Titr" pitchFamily="2" charset="-78"/>
              </a:rPr>
              <a:t>هنگامی که با هم دعوا می کنید و از دست یکدیگر ناراحت می شوید و قهر و ناز می کنید، والدین یکدیگر را دعوت </a:t>
            </a:r>
            <a:r>
              <a:rPr lang="fa-IR" sz="4100" dirty="0" smtClean="0">
                <a:solidFill>
                  <a:srgbClr val="0101EF"/>
                </a:solidFill>
                <a:cs typeface="2  Titr" pitchFamily="2" charset="-78"/>
              </a:rPr>
              <a:t>کنند </a:t>
            </a:r>
            <a:r>
              <a:rPr lang="fa-IR" sz="4100" dirty="0">
                <a:solidFill>
                  <a:srgbClr val="0101EF"/>
                </a:solidFill>
                <a:cs typeface="2  Titr" pitchFamily="2" charset="-78"/>
              </a:rPr>
              <a:t>و دور هم جمع شوید تا بهانه ای شود برای این که با هم آشتی کنید</a:t>
            </a:r>
            <a:r>
              <a:rPr lang="en-US" sz="4100" dirty="0">
                <a:solidFill>
                  <a:srgbClr val="0101EF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87070251_147201cedcd94c6ca8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584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0462"/>
            <a:ext cx="9144000" cy="3714752"/>
          </a:xfrm>
        </p:spPr>
        <p:txBody>
          <a:bodyPr>
            <a:normAutofit fontScale="92500"/>
          </a:bodyPr>
          <a:lstStyle/>
          <a:p>
            <a:pPr marL="0" algn="ctr">
              <a:lnSpc>
                <a:spcPct val="150000"/>
              </a:lnSpc>
              <a:buNone/>
            </a:pPr>
            <a:r>
              <a:rPr lang="fa-IR" sz="4400" dirty="0" smtClean="0">
                <a:solidFill>
                  <a:srgbClr val="FFC000"/>
                </a:solidFill>
                <a:cs typeface="2  Titr" pitchFamily="2" charset="-78"/>
              </a:rPr>
              <a:t>به </a:t>
            </a:r>
            <a:r>
              <a:rPr lang="fa-IR" sz="4400" dirty="0">
                <a:solidFill>
                  <a:srgbClr val="FFC000"/>
                </a:solidFill>
                <a:cs typeface="2  Titr" pitchFamily="2" charset="-78"/>
              </a:rPr>
              <a:t>مناسبت ها و بهانه های مختلف، مانند سالروز تولد، ازدواج، عقد، بچه دار شدن و ... به یکدیگر هدیه ای بدهید و فضای خانواده را تحول ببخشید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5400" dirty="0">
                <a:solidFill>
                  <a:srgbClr val="00FF00"/>
                </a:solidFill>
                <a:cs typeface="2  Titr" pitchFamily="2" charset="-78"/>
              </a:rPr>
              <a:t>در فعالیت ها و صحنه های اجتماعی یاری رسان همسر خود </a:t>
            </a:r>
            <a:r>
              <a:rPr lang="fa-IR" sz="5400" dirty="0" smtClean="0">
                <a:solidFill>
                  <a:srgbClr val="00FF00"/>
                </a:solidFill>
                <a:cs typeface="2  Titr" pitchFamily="2" charset="-78"/>
              </a:rPr>
              <a:t>باشید</a:t>
            </a:r>
            <a:endParaRPr lang="en-US" sz="5400" dirty="0">
              <a:solidFill>
                <a:srgbClr val="00FF00"/>
              </a:solidFill>
              <a:cs typeface="2 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fa-IR" sz="4800" dirty="0" smtClean="0">
                <a:solidFill>
                  <a:srgbClr val="2A2AFE"/>
                </a:solidFill>
                <a:cs typeface="2  Titr" pitchFamily="2" charset="-78"/>
              </a:rPr>
              <a:t>زوجین </a:t>
            </a:r>
            <a:r>
              <a:rPr lang="fa-IR" sz="4800" dirty="0">
                <a:solidFill>
                  <a:srgbClr val="2A2AFE"/>
                </a:solidFill>
                <a:cs typeface="2  Titr" pitchFamily="2" charset="-78"/>
              </a:rPr>
              <a:t>در ماه های اول زندگی باید مراقب روحیات و ویژگی های فردی یکدیگر باشند تا به هم عادت کنند و سازگاری و تطبیق پیدا کنند. شاید ماه های اولیه زندگی، شکنندگی زیادی داشته باشد پس مراعات همدیگر را بنمایید و مواظب هم باشید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fa-IR" sz="4000" dirty="0">
                <a:solidFill>
                  <a:srgbClr val="FFFF00"/>
                </a:solidFill>
                <a:cs typeface="2  Titr" pitchFamily="2" charset="-78"/>
              </a:rPr>
              <a:t>در همه حال رضای خدا را در نظر داشته و </a:t>
            </a:r>
            <a:r>
              <a:rPr lang="fa-IR" sz="4000" dirty="0" smtClean="0">
                <a:solidFill>
                  <a:srgbClr val="FFFF00"/>
                </a:solidFill>
                <a:cs typeface="2  Titr" pitchFamily="2" charset="-78"/>
              </a:rPr>
              <a:t>خداترس </a:t>
            </a:r>
            <a:r>
              <a:rPr lang="fa-IR" sz="4000" dirty="0">
                <a:solidFill>
                  <a:srgbClr val="FFFF00"/>
                </a:solidFill>
                <a:cs typeface="2  Titr" pitchFamily="2" charset="-78"/>
              </a:rPr>
              <a:t>باشید چون در </a:t>
            </a:r>
            <a:r>
              <a:rPr lang="fa-IR" sz="4000" dirty="0" smtClean="0">
                <a:solidFill>
                  <a:srgbClr val="FFFF00"/>
                </a:solidFill>
                <a:cs typeface="2  Titr" pitchFamily="2" charset="-78"/>
              </a:rPr>
              <a:t>این</a:t>
            </a:r>
            <a:r>
              <a:rPr lang="en-US" sz="4000" dirty="0" smtClean="0">
                <a:solidFill>
                  <a:srgbClr val="FFFF00"/>
                </a:solidFill>
                <a:cs typeface="2  Titr" pitchFamily="2" charset="-78"/>
              </a:rPr>
              <a:t> </a:t>
            </a:r>
            <a:r>
              <a:rPr lang="fa-IR" sz="4000" dirty="0" smtClean="0">
                <a:solidFill>
                  <a:srgbClr val="FFFF00"/>
                </a:solidFill>
                <a:cs typeface="2  Titr" pitchFamily="2" charset="-78"/>
              </a:rPr>
              <a:t>صورت </a:t>
            </a:r>
            <a:r>
              <a:rPr lang="fa-IR" sz="4000" dirty="0">
                <a:solidFill>
                  <a:srgbClr val="FFFF00"/>
                </a:solidFill>
                <a:cs typeface="2  Titr" pitchFamily="2" charset="-78"/>
              </a:rPr>
              <a:t>هر حرفی را نخواهید زد، به هر جایی نخواهید رفت، هر فکری نخواهید کرد و هر تصمیمی نخواهید گرفت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fa-IR" sz="5400" dirty="0">
                <a:solidFill>
                  <a:srgbClr val="0101EF"/>
                </a:solidFill>
                <a:cs typeface="2  Titr" pitchFamily="2" charset="-78"/>
              </a:rPr>
              <a:t>برای آسایش در زندگی از هزینه های غیر ضروری چشم بپوشید در ابتدای جوانی از آنچه به دست می آورید ، درصدی را برای دوران کهولت ، همسر و فرزندان تان پس انداز نمایید</a:t>
            </a:r>
            <a:r>
              <a:rPr lang="en-US" sz="5400" dirty="0">
                <a:solidFill>
                  <a:srgbClr val="0101EF"/>
                </a:solidFill>
                <a:cs typeface="2  Titr" pitchFamily="2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ear-User\My Documents\My Pictures\JCAH813U1CA2CLBS1CA0O3FTDCAA6WTT0CACIP4D4CANL9B2SCAIRA3K4CA53LGANCAPSG2ZQCAU6WHSSCAP7FYROCAR0TBF3CAB0QYA4CAHRWKFCCABZGPSWCA40D6R3CA1CZLBNCA95TGJZCA90F3RX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71414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0070C0"/>
                </a:solidFill>
                <a:cs typeface="2  Mitra" pitchFamily="2" charset="-78"/>
              </a:rPr>
              <a:t>ضعف شخصیتی، کوته فکری، تکروی، تنگ نظری و</a:t>
            </a:r>
          </a:p>
          <a:p>
            <a:pPr algn="ctr"/>
            <a:r>
              <a:rPr lang="fa-IR" sz="3600" b="1" dirty="0" smtClean="0">
                <a:solidFill>
                  <a:srgbClr val="0070C0"/>
                </a:solidFill>
                <a:cs typeface="2  Mitra" pitchFamily="2" charset="-78"/>
              </a:rPr>
              <a:t>در نظر نگرفتن رضای خداوند</a:t>
            </a:r>
            <a:endParaRPr lang="en-US" sz="3600" b="1" dirty="0">
              <a:solidFill>
                <a:srgbClr val="0070C0"/>
              </a:solidFill>
              <a:cs typeface="2 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4746508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7030A0"/>
                </a:solidFill>
                <a:cs typeface="2  Mitra" pitchFamily="2" charset="-78"/>
              </a:rPr>
              <a:t>کاهش عشق و علاقه ها و ایجاد دلسردی و</a:t>
            </a:r>
          </a:p>
          <a:p>
            <a:pPr algn="ctr"/>
            <a:r>
              <a:rPr lang="fa-IR" sz="3600" b="1" dirty="0" smtClean="0">
                <a:solidFill>
                  <a:srgbClr val="7030A0"/>
                </a:solidFill>
                <a:cs typeface="2  Mitra" pitchFamily="2" charset="-78"/>
              </a:rPr>
              <a:t>بی تفاوتی</a:t>
            </a:r>
            <a:endParaRPr lang="en-US" sz="3600" b="1" dirty="0">
              <a:solidFill>
                <a:srgbClr val="7030A0"/>
              </a:solidFill>
              <a:cs typeface="2 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2  Mitra" pitchFamily="2" charset="-78"/>
              </a:rPr>
              <a:t>سست شدن و فرو ریختن</a:t>
            </a:r>
          </a:p>
          <a:p>
            <a:pPr algn="ctr"/>
            <a:r>
              <a:rPr lang="fa-IR" sz="3600" b="1" dirty="0" smtClean="0">
                <a:solidFill>
                  <a:srgbClr val="FF0000"/>
                </a:solidFill>
                <a:cs typeface="2  Mitra" pitchFamily="2" charset="-78"/>
              </a:rPr>
              <a:t>پایه های خانواده</a:t>
            </a:r>
            <a:endParaRPr lang="en-US" sz="3600" b="1" dirty="0">
              <a:solidFill>
                <a:srgbClr val="FF0000"/>
              </a:solidFill>
              <a:cs typeface="2  Mitra" pitchFamily="2" charset="-78"/>
            </a:endParaRP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16200000" flipH="1">
            <a:off x="5236896" y="3268264"/>
            <a:ext cx="2920768" cy="35719"/>
          </a:xfrm>
          <a:prstGeom prst="straightConnector1">
            <a:avLst/>
          </a:prstGeom>
          <a:ln w="857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  <a:endCxn id="7" idx="3"/>
          </p:cNvCxnSpPr>
          <p:nvPr/>
        </p:nvCxnSpPr>
        <p:spPr>
          <a:xfrm rot="10800000" flipV="1">
            <a:off x="3071802" y="5623671"/>
            <a:ext cx="1714512" cy="39814"/>
          </a:xfrm>
          <a:prstGeom prst="straightConnector1">
            <a:avLst/>
          </a:prstGeom>
          <a:ln w="857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Dear-User\My Documents\My Pictures\JCAH813U1CA2CLBS1CA0O3FTDCAA6WTT0CACIP4D4CANL9B2SCAIRA3K4CA53LGANCAPSG2ZQCAU6WHSSCAP7FYROCAR0TBF3CAB0QYA4CAHRWKFCCABZGPSWCA40D6R3CA1CZLBNCA95TGJZCA90F3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357322"/>
            <a:ext cx="4381500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fa-IR" sz="4400" dirty="0" smtClean="0">
                <a:solidFill>
                  <a:srgbClr val="0101EF"/>
                </a:solidFill>
                <a:cs typeface="2  Titr" pitchFamily="2" charset="-78"/>
              </a:rPr>
              <a:t>حقیقت </a:t>
            </a:r>
            <a:r>
              <a:rPr lang="fa-IR" sz="4400" dirty="0">
                <a:solidFill>
                  <a:srgbClr val="0101EF"/>
                </a:solidFill>
                <a:cs typeface="2  Titr" pitchFamily="2" charset="-78"/>
              </a:rPr>
              <a:t>را </a:t>
            </a:r>
            <a:r>
              <a:rPr lang="fa-IR" sz="4400" dirty="0" smtClean="0">
                <a:solidFill>
                  <a:srgbClr val="0101EF"/>
                </a:solidFill>
                <a:cs typeface="2  Titr" pitchFamily="2" charset="-78"/>
              </a:rPr>
              <a:t>بپذیرید </a:t>
            </a:r>
            <a:r>
              <a:rPr lang="fa-IR" sz="4400" dirty="0">
                <a:solidFill>
                  <a:srgbClr val="0101EF"/>
                </a:solidFill>
                <a:cs typeface="2  Titr" pitchFamily="2" charset="-78"/>
              </a:rPr>
              <a:t>و همیشه </a:t>
            </a:r>
            <a:r>
              <a:rPr lang="fa-IR" sz="4400" dirty="0" smtClean="0">
                <a:solidFill>
                  <a:srgbClr val="0101EF"/>
                </a:solidFill>
                <a:cs typeface="2  Titr" pitchFamily="2" charset="-78"/>
              </a:rPr>
              <a:t>حقیقت</a:t>
            </a:r>
            <a:r>
              <a:rPr lang="en-US" sz="4400" dirty="0" smtClean="0">
                <a:solidFill>
                  <a:srgbClr val="0101EF"/>
                </a:solidFill>
                <a:cs typeface="2  Titr" pitchFamily="2" charset="-78"/>
              </a:rPr>
              <a:t> </a:t>
            </a:r>
            <a:r>
              <a:rPr lang="fa-IR" sz="4400" dirty="0" smtClean="0">
                <a:solidFill>
                  <a:srgbClr val="0101EF"/>
                </a:solidFill>
                <a:cs typeface="2  Titr" pitchFamily="2" charset="-78"/>
              </a:rPr>
              <a:t>گو باشید</a:t>
            </a:r>
            <a:endParaRPr lang="en-US" sz="4400" dirty="0" smtClean="0">
              <a:solidFill>
                <a:srgbClr val="0101EF"/>
              </a:solidFill>
              <a:cs typeface="2  Titr" pitchFamily="2" charset="-78"/>
            </a:endParaRPr>
          </a:p>
          <a:p>
            <a:pPr marL="0" algn="ctr">
              <a:buNone/>
            </a:pPr>
            <a:r>
              <a:rPr lang="fa-IR" sz="6000" dirty="0" smtClean="0">
                <a:solidFill>
                  <a:srgbClr val="0101EF"/>
                </a:solidFill>
                <a:cs typeface="2  Titr" pitchFamily="2" charset="-78"/>
              </a:rPr>
              <a:t>جامعه </a:t>
            </a:r>
            <a:r>
              <a:rPr lang="fa-IR" sz="6000" dirty="0">
                <a:solidFill>
                  <a:srgbClr val="0101EF"/>
                </a:solidFill>
                <a:cs typeface="2  Titr" pitchFamily="2" charset="-78"/>
              </a:rPr>
              <a:t>ای خوشبخت است که انسان هایی درستکار و حقیقت گو و </a:t>
            </a:r>
            <a:r>
              <a:rPr lang="fa-IR" sz="6000" dirty="0" smtClean="0">
                <a:solidFill>
                  <a:srgbClr val="0101EF"/>
                </a:solidFill>
                <a:cs typeface="2  Titr" pitchFamily="2" charset="-78"/>
              </a:rPr>
              <a:t>بامنطق </a:t>
            </a:r>
            <a:r>
              <a:rPr lang="fa-IR" sz="6000" dirty="0">
                <a:solidFill>
                  <a:srgbClr val="0101EF"/>
                </a:solidFill>
                <a:cs typeface="2  Titr" pitchFamily="2" charset="-78"/>
              </a:rPr>
              <a:t>داشته باشد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96448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fa-IR" sz="6000" b="1" dirty="0">
                <a:solidFill>
                  <a:srgbClr val="7030A0"/>
                </a:solidFill>
                <a:cs typeface="2  Mitra" pitchFamily="2" charset="-78"/>
              </a:rPr>
              <a:t>بدین ترتیب، اگر نگاهمان به طرف مقابل، </a:t>
            </a:r>
            <a:r>
              <a:rPr lang="fa-IR" sz="6000" b="1" dirty="0">
                <a:solidFill>
                  <a:srgbClr val="C00000"/>
                </a:solidFill>
                <a:cs typeface="2  Mitra" pitchFamily="2" charset="-78"/>
              </a:rPr>
              <a:t>نگاهی عمیق و واقع بینانه </a:t>
            </a:r>
            <a:r>
              <a:rPr lang="fa-IR" sz="6000" b="1" dirty="0">
                <a:solidFill>
                  <a:srgbClr val="7030A0"/>
                </a:solidFill>
                <a:cs typeface="2  Mitra" pitchFamily="2" charset="-78"/>
              </a:rPr>
              <a:t>، و نگرشمان به زندگی، </a:t>
            </a:r>
            <a:r>
              <a:rPr lang="fa-IR" sz="6000" b="1" dirty="0">
                <a:solidFill>
                  <a:srgbClr val="C00000"/>
                </a:solidFill>
                <a:cs typeface="2  Mitra" pitchFamily="2" charset="-78"/>
              </a:rPr>
              <a:t>نگرشی الهی و انسانی</a:t>
            </a:r>
            <a:r>
              <a:rPr lang="fa-IR" sz="6000" b="1" dirty="0">
                <a:solidFill>
                  <a:srgbClr val="7030A0"/>
                </a:solidFill>
                <a:cs typeface="2  Mitra" pitchFamily="2" charset="-78"/>
              </a:rPr>
              <a:t>، مبتنی بر </a:t>
            </a:r>
            <a:r>
              <a:rPr lang="fa-IR" sz="6000" b="1" dirty="0">
                <a:solidFill>
                  <a:srgbClr val="C00000"/>
                </a:solidFill>
                <a:cs typeface="2  Mitra" pitchFamily="2" charset="-78"/>
              </a:rPr>
              <a:t>احترام و گذشت </a:t>
            </a:r>
            <a:r>
              <a:rPr lang="fa-IR" sz="6000" b="1" dirty="0">
                <a:solidFill>
                  <a:srgbClr val="7030A0"/>
                </a:solidFill>
                <a:cs typeface="2  Mitra" pitchFamily="2" charset="-78"/>
              </a:rPr>
              <a:t>و </a:t>
            </a:r>
            <a:r>
              <a:rPr lang="fa-IR" sz="6000" b="1" dirty="0">
                <a:solidFill>
                  <a:srgbClr val="C00000"/>
                </a:solidFill>
                <a:cs typeface="2  Mitra" pitchFamily="2" charset="-78"/>
              </a:rPr>
              <a:t>عشق و ایثار </a:t>
            </a:r>
            <a:r>
              <a:rPr lang="fa-IR" sz="6000" b="1" dirty="0">
                <a:solidFill>
                  <a:srgbClr val="7030A0"/>
                </a:solidFill>
                <a:cs typeface="2  Mitra" pitchFamily="2" charset="-78"/>
              </a:rPr>
              <a:t>باشد، خواهیم دید که طعم شیرین و لذت بخش زندگی، سالیان دراز در کاممان خواهد </a:t>
            </a:r>
            <a:r>
              <a:rPr lang="fa-IR" sz="6000" b="1" dirty="0" smtClean="0">
                <a:solidFill>
                  <a:srgbClr val="7030A0"/>
                </a:solidFill>
                <a:cs typeface="2  Mitra" pitchFamily="2" charset="-78"/>
              </a:rPr>
              <a:t>ماند.</a:t>
            </a:r>
            <a:endParaRPr lang="fa-IR" sz="6000" b="1" dirty="0">
              <a:solidFill>
                <a:srgbClr val="7030A0"/>
              </a:solidFill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94458859real_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412" y="0"/>
            <a:ext cx="9858411" cy="721521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C:\Documents and Settings\Dear-User\My Documents\My Pictures\1_DOT_Flowers_A_11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42852"/>
            <a:ext cx="8715404" cy="635798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ranNastaliq" pitchFamily="18" charset="0"/>
                <a:ea typeface="+mn-ea"/>
                <a:cs typeface="IranNastaliq" pitchFamily="18" charset="0"/>
              </a:rPr>
              <a:t>زندگی زیباست ای زیبا پسند</a:t>
            </a:r>
          </a:p>
          <a:p>
            <a:pPr marL="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ranNastaliq" pitchFamily="18" charset="0"/>
                <a:ea typeface="+mn-ea"/>
                <a:cs typeface="IranNastaliq" pitchFamily="18" charset="0"/>
              </a:rPr>
              <a:t>زنده اندیشان به زیبایی رسند </a:t>
            </a:r>
          </a:p>
          <a:p>
            <a:pPr marL="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ranNastaliq" pitchFamily="18" charset="0"/>
              <a:ea typeface="+mn-ea"/>
              <a:cs typeface="IranNastaliq" pitchFamily="18" charset="0"/>
            </a:endParaRPr>
          </a:p>
          <a:p>
            <a:pPr marL="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ranNastaliq" pitchFamily="18" charset="0"/>
                <a:ea typeface="+mn-ea"/>
                <a:cs typeface="IranNastaliq" pitchFamily="18" charset="0"/>
              </a:rPr>
              <a:t>آنقدر زیباست این بی بازگشت  </a:t>
            </a:r>
          </a:p>
          <a:p>
            <a:pPr marL="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ranNastaliq" pitchFamily="18" charset="0"/>
                <a:ea typeface="+mn-ea"/>
                <a:cs typeface="IranNastaliq" pitchFamily="18" charset="0"/>
              </a:rPr>
              <a:t>کز برایش می توان از جان گذشت 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ranNastaliq" pitchFamily="18" charset="0"/>
              <a:ea typeface="+mn-ea"/>
              <a:cs typeface="IranNastaliq" pitchFamily="18" charset="0"/>
            </a:endParaRPr>
          </a:p>
          <a:p>
            <a:pPr marL="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ranNastaliq" pitchFamily="18" charset="0"/>
              <a:ea typeface="+mn-ea"/>
              <a:cs typeface="IranNastaliq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1227</Words>
  <Application>Microsoft Office PowerPoint</Application>
  <PresentationFormat>On-screen Show (4:3)</PresentationFormat>
  <Paragraphs>126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2  Arash</vt:lpstr>
      <vt:lpstr>2  Elham</vt:lpstr>
      <vt:lpstr>2  Homa</vt:lpstr>
      <vt:lpstr>2  Koodak</vt:lpstr>
      <vt:lpstr>2  Mahsa</vt:lpstr>
      <vt:lpstr>2  Mitra</vt:lpstr>
      <vt:lpstr>2  Titr</vt:lpstr>
      <vt:lpstr>Arial</vt:lpstr>
      <vt:lpstr>Calibri</vt:lpstr>
      <vt:lpstr>IranNastaliq</vt:lpstr>
      <vt:lpstr>Times New Roman</vt:lpstr>
      <vt:lpstr>Wingdings</vt:lpstr>
      <vt:lpstr>Office Theme</vt:lpstr>
      <vt:lpstr>بسم الله الرحمن الرحيم </vt:lpstr>
      <vt:lpstr>توصیه هایی برای یک زندگی خوشبخت</vt:lpstr>
      <vt:lpstr>فريادگر محبّت باشيد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عوامل مرتبط با زندگی مشترک</vt:lpstr>
      <vt:lpstr>PowerPoint Presentation</vt:lpstr>
      <vt:lpstr>PowerPoint Presentation</vt:lpstr>
      <vt:lpstr>مراقب پازل زندگيتان باشيد از مدار عشق خارج نشود</vt:lpstr>
      <vt:lpstr>عوامل مؤثر در خوشبختی خانواده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توصیه هایی برای داشتن یک زندگی خوشبخت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توصیه هایی برای یک زندگی خوشبخت</dc:title>
  <dc:creator>MRT</dc:creator>
  <cp:lastModifiedBy>fateme</cp:lastModifiedBy>
  <cp:revision>87</cp:revision>
  <dcterms:created xsi:type="dcterms:W3CDTF">2010-11-10T16:01:26Z</dcterms:created>
  <dcterms:modified xsi:type="dcterms:W3CDTF">2013-10-03T19:08:16Z</dcterms:modified>
</cp:coreProperties>
</file>