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24" autoAdjust="0"/>
    <p:restoredTop sz="94660"/>
  </p:normalViewPr>
  <p:slideViewPr>
    <p:cSldViewPr snapToGrid="0">
      <p:cViewPr varScale="1">
        <p:scale>
          <a:sx n="62" d="100"/>
          <a:sy n="62" d="100"/>
        </p:scale>
        <p:origin x="5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5DBB5E0-B3A7-484F-9F75-56308F51BD2E}" type="datetimeFigureOut">
              <a:rPr lang="fa-IR" smtClean="0"/>
              <a:t>01/29/1435</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D7405BF9-4D6E-4D1C-9E23-EC6E742D8B53}"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18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BB5E0-B3A7-484F-9F75-56308F51BD2E}" type="datetimeFigureOut">
              <a:rPr lang="fa-IR" smtClean="0"/>
              <a:t>01/29/1435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7405BF9-4D6E-4D1C-9E23-EC6E742D8B53}" type="slidenum">
              <a:rPr lang="fa-IR" smtClean="0"/>
              <a:t>‹#›</a:t>
            </a:fld>
            <a:endParaRPr lang="fa-IR"/>
          </a:p>
        </p:txBody>
      </p:sp>
    </p:spTree>
    <p:extLst>
      <p:ext uri="{BB962C8B-B14F-4D97-AF65-F5344CB8AC3E}">
        <p14:creationId xmlns:p14="http://schemas.microsoft.com/office/powerpoint/2010/main" val="311619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BB5E0-B3A7-484F-9F75-56308F51BD2E}" type="datetimeFigureOut">
              <a:rPr lang="fa-IR" smtClean="0"/>
              <a:t>01/29/1435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405BF9-4D6E-4D1C-9E23-EC6E742D8B53}"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6563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BB5E0-B3A7-484F-9F75-56308F51BD2E}" type="datetimeFigureOut">
              <a:rPr lang="fa-IR" smtClean="0"/>
              <a:t>01/29/1435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405BF9-4D6E-4D1C-9E23-EC6E742D8B53}"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375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BB5E0-B3A7-484F-9F75-56308F51BD2E}" type="datetimeFigureOut">
              <a:rPr lang="fa-IR" smtClean="0"/>
              <a:t>01/29/1435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405BF9-4D6E-4D1C-9E23-EC6E742D8B53}" type="slidenum">
              <a:rPr lang="fa-IR" smtClean="0"/>
              <a:t>‹#›</a:t>
            </a:fld>
            <a:endParaRPr lang="fa-IR"/>
          </a:p>
        </p:txBody>
      </p:sp>
    </p:spTree>
    <p:extLst>
      <p:ext uri="{BB962C8B-B14F-4D97-AF65-F5344CB8AC3E}">
        <p14:creationId xmlns:p14="http://schemas.microsoft.com/office/powerpoint/2010/main" val="1550391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BB5E0-B3A7-484F-9F75-56308F51BD2E}" type="datetimeFigureOut">
              <a:rPr lang="fa-IR" smtClean="0"/>
              <a:t>01/29/1435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405BF9-4D6E-4D1C-9E23-EC6E742D8B53}"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62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BB5E0-B3A7-484F-9F75-56308F51BD2E}" type="datetimeFigureOut">
              <a:rPr lang="fa-IR" smtClean="0"/>
              <a:t>01/29/1435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405BF9-4D6E-4D1C-9E23-EC6E742D8B53}"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355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BB5E0-B3A7-484F-9F75-56308F51BD2E}" type="datetimeFigureOut">
              <a:rPr lang="fa-IR" smtClean="0"/>
              <a:t>01/29/1435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405BF9-4D6E-4D1C-9E23-EC6E742D8B53}"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885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BB5E0-B3A7-484F-9F75-56308F51BD2E}" type="datetimeFigureOut">
              <a:rPr lang="fa-IR" smtClean="0"/>
              <a:t>01/29/1435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405BF9-4D6E-4D1C-9E23-EC6E742D8B53}"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964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BB5E0-B3A7-484F-9F75-56308F51BD2E}" type="datetimeFigureOut">
              <a:rPr lang="fa-IR" smtClean="0"/>
              <a:t>01/29/1435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405BF9-4D6E-4D1C-9E23-EC6E742D8B53}" type="slidenum">
              <a:rPr lang="fa-IR" smtClean="0"/>
              <a:t>‹#›</a:t>
            </a:fld>
            <a:endParaRPr lang="fa-IR"/>
          </a:p>
        </p:txBody>
      </p:sp>
    </p:spTree>
    <p:extLst>
      <p:ext uri="{BB962C8B-B14F-4D97-AF65-F5344CB8AC3E}">
        <p14:creationId xmlns:p14="http://schemas.microsoft.com/office/powerpoint/2010/main" val="310714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BB5E0-B3A7-484F-9F75-56308F51BD2E}" type="datetimeFigureOut">
              <a:rPr lang="fa-IR" smtClean="0"/>
              <a:t>01/29/1435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7405BF9-4D6E-4D1C-9E23-EC6E742D8B53}"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58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DBB5E0-B3A7-484F-9F75-56308F51BD2E}" type="datetimeFigureOut">
              <a:rPr lang="fa-IR" smtClean="0"/>
              <a:t>01/29/1435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7405BF9-4D6E-4D1C-9E23-EC6E742D8B53}" type="slidenum">
              <a:rPr lang="fa-IR" smtClean="0"/>
              <a:t>‹#›</a:t>
            </a:fld>
            <a:endParaRPr lang="fa-IR"/>
          </a:p>
        </p:txBody>
      </p:sp>
    </p:spTree>
    <p:extLst>
      <p:ext uri="{BB962C8B-B14F-4D97-AF65-F5344CB8AC3E}">
        <p14:creationId xmlns:p14="http://schemas.microsoft.com/office/powerpoint/2010/main" val="134369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DBB5E0-B3A7-484F-9F75-56308F51BD2E}" type="datetimeFigureOut">
              <a:rPr lang="fa-IR" smtClean="0"/>
              <a:t>01/29/1435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7405BF9-4D6E-4D1C-9E23-EC6E742D8B53}"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91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DBB5E0-B3A7-484F-9F75-56308F51BD2E}" type="datetimeFigureOut">
              <a:rPr lang="fa-IR" smtClean="0"/>
              <a:t>01/29/1435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7405BF9-4D6E-4D1C-9E23-EC6E742D8B53}"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857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BB5E0-B3A7-484F-9F75-56308F51BD2E}" type="datetimeFigureOut">
              <a:rPr lang="fa-IR" smtClean="0"/>
              <a:t>01/29/1435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7405BF9-4D6E-4D1C-9E23-EC6E742D8B53}" type="slidenum">
              <a:rPr lang="fa-IR" smtClean="0"/>
              <a:t>‹#›</a:t>
            </a:fld>
            <a:endParaRPr lang="fa-IR"/>
          </a:p>
        </p:txBody>
      </p:sp>
    </p:spTree>
    <p:extLst>
      <p:ext uri="{BB962C8B-B14F-4D97-AF65-F5344CB8AC3E}">
        <p14:creationId xmlns:p14="http://schemas.microsoft.com/office/powerpoint/2010/main" val="66086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BB5E0-B3A7-484F-9F75-56308F51BD2E}" type="datetimeFigureOut">
              <a:rPr lang="fa-IR" smtClean="0"/>
              <a:t>01/29/1435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7405BF9-4D6E-4D1C-9E23-EC6E742D8B53}"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31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BB5E0-B3A7-484F-9F75-56308F51BD2E}" type="datetimeFigureOut">
              <a:rPr lang="fa-IR" smtClean="0"/>
              <a:t>01/29/1435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7405BF9-4D6E-4D1C-9E23-EC6E742D8B53}" type="slidenum">
              <a:rPr lang="fa-IR" smtClean="0"/>
              <a:t>‹#›</a:t>
            </a:fld>
            <a:endParaRPr lang="fa-IR"/>
          </a:p>
        </p:txBody>
      </p:sp>
    </p:spTree>
    <p:extLst>
      <p:ext uri="{BB962C8B-B14F-4D97-AF65-F5344CB8AC3E}">
        <p14:creationId xmlns:p14="http://schemas.microsoft.com/office/powerpoint/2010/main" val="201929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DBB5E0-B3A7-484F-9F75-56308F51BD2E}" type="datetimeFigureOut">
              <a:rPr lang="fa-IR" smtClean="0"/>
              <a:t>01/29/1435</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405BF9-4D6E-4D1C-9E23-EC6E742D8B53}" type="slidenum">
              <a:rPr lang="fa-IR" smtClean="0"/>
              <a:t>‹#›</a:t>
            </a:fld>
            <a:endParaRPr lang="fa-IR"/>
          </a:p>
        </p:txBody>
      </p:sp>
    </p:spTree>
    <p:extLst>
      <p:ext uri="{BB962C8B-B14F-4D97-AF65-F5344CB8AC3E}">
        <p14:creationId xmlns:p14="http://schemas.microsoft.com/office/powerpoint/2010/main" val="220890622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بسم الله الرحمن الرحیم</a:t>
            </a:r>
            <a:endParaRPr lang="fa-IR" dirty="0"/>
          </a:p>
        </p:txBody>
      </p:sp>
      <p:sp>
        <p:nvSpPr>
          <p:cNvPr id="3" name="Subtitle 2"/>
          <p:cNvSpPr>
            <a:spLocks noGrp="1"/>
          </p:cNvSpPr>
          <p:nvPr>
            <p:ph type="subTitle" idx="1"/>
          </p:nvPr>
        </p:nvSpPr>
        <p:spPr/>
        <p:txBody>
          <a:bodyPr>
            <a:normAutofit/>
          </a:bodyPr>
          <a:lstStyle/>
          <a:p>
            <a:r>
              <a:rPr lang="fa-IR" sz="4000" dirty="0"/>
              <a:t>اصل هشتم قانون اساسي و وظایف حقوقدانان وقضات محقق</a:t>
            </a:r>
          </a:p>
        </p:txBody>
      </p:sp>
    </p:spTree>
    <p:extLst>
      <p:ext uri="{BB962C8B-B14F-4D97-AF65-F5344CB8AC3E}">
        <p14:creationId xmlns:p14="http://schemas.microsoft.com/office/powerpoint/2010/main" val="213815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670560"/>
            <a:ext cx="11155679" cy="5760720"/>
          </a:xfrm>
        </p:spPr>
        <p:txBody>
          <a:bodyPr>
            <a:normAutofit/>
          </a:bodyPr>
          <a:lstStyle/>
          <a:p>
            <a:r>
              <a:rPr lang="fa-IR" sz="4000" dirty="0"/>
              <a:t>اصل هشتم قانون اساسي</a:t>
            </a:r>
          </a:p>
          <a:p>
            <a:r>
              <a:rPr lang="fa-IR" sz="4000" dirty="0"/>
              <a:t>در جمهوري اسلامي ايران، دعوت به خير، «امر به معروف و نهي از منكر» وظيفه‏اي است همگاني و متقابل كه بر عهده مردم نسبت به يكديگر، دولت نسبت به مردم و مردم نسبت به دولت است و شرايط و حدود و كيفيت آن را قانون معين مي‏كند.1</a:t>
            </a:r>
          </a:p>
          <a:p>
            <a:r>
              <a:rPr lang="fa-IR" sz="4000" dirty="0"/>
              <a:t>     اين اصل برگرفته از آيه «وَالْمُؤْمِنُونَ وَالْمُؤْمِنَاتُ بَعْضُهُمْ أَوْلِيَاء بَعْضٍ يَأْمُرُونَ بِالْمَعْرُوفِ وَيَنْهَوْنَ عَنِ الْمُنكَرِ.»2 مي‏باشد</a:t>
            </a:r>
            <a:r>
              <a:rPr lang="fa-IR" sz="4000" dirty="0" smtClean="0"/>
              <a:t>.</a:t>
            </a:r>
          </a:p>
          <a:p>
            <a:r>
              <a:rPr lang="fa-IR" sz="2800" dirty="0" smtClean="0"/>
              <a:t>1358/6/22به تصویب رسیده وبیش از34سال ازان می گذرد</a:t>
            </a:r>
            <a:endParaRPr lang="fa-IR" sz="2800" dirty="0"/>
          </a:p>
          <a:p>
            <a:endParaRPr lang="fa-IR" sz="4000" dirty="0"/>
          </a:p>
        </p:txBody>
      </p:sp>
    </p:spTree>
    <p:extLst>
      <p:ext uri="{BB962C8B-B14F-4D97-AF65-F5344CB8AC3E}">
        <p14:creationId xmlns:p14="http://schemas.microsoft.com/office/powerpoint/2010/main" val="195065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548640"/>
            <a:ext cx="11247119" cy="5806440"/>
          </a:xfrm>
        </p:spPr>
        <p:txBody>
          <a:bodyPr>
            <a:normAutofit/>
          </a:bodyPr>
          <a:lstStyle/>
          <a:p>
            <a:r>
              <a:rPr lang="fa-IR" sz="4400" dirty="0"/>
              <a:t>به رغم آن‌که تدوین‌کنندگان در نظر داشته‌اند اصول دیگری نیز در این باره به تصویب برسانند، متأسفانه به هر دلیل در فصول بعدی قانون اساسی اصل یا اصول دیگری که تبیین‌کننده مراد و چگونگی اجرای این اصل باشد، حداقل در خصوص نظارت همگانی مردم بر دولت و مردم بر یکدیگر، وجود ندارد و همه این مباحث به قانون عادی که باید به تصویب مجلس شورای اسلامی برسد، موکول گردیده است.</a:t>
            </a:r>
          </a:p>
        </p:txBody>
      </p:sp>
    </p:spTree>
    <p:extLst>
      <p:ext uri="{BB962C8B-B14F-4D97-AF65-F5344CB8AC3E}">
        <p14:creationId xmlns:p14="http://schemas.microsoft.com/office/powerpoint/2010/main" val="420262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33400" y="640080"/>
            <a:ext cx="11170919" cy="5235788"/>
          </a:xfrm>
        </p:spPr>
        <p:txBody>
          <a:bodyPr>
            <a:normAutofit/>
          </a:bodyPr>
          <a:lstStyle/>
          <a:p>
            <a:r>
              <a:rPr lang="fa-IR" sz="4400" dirty="0"/>
              <a:t>در مجموعه تعاليم اسلام، جامعه نمونه و الهي جامعه‏اي است كه نه ستم مي‏كند و نه ستم مي‏پذيرد. جامعه‏اي كه نه گناه مي‏كند و نه راضي به گناه ديگران است، به عنوان جامعه و «امت وسط»14 معرفي مي‏شود كه در كارهاي نيك و پرهيز از بدي‏ها از يكديگر سبقت مي‏گيرند،15 در امور خير يكديگر را ياري مي‏دهند.16 اقامه نماز مي‏كنند، زكات مي‏پردازند و امر به معروف و نهي از منكر مي‏</a:t>
            </a:r>
            <a:r>
              <a:rPr lang="fa-IR" sz="4400" dirty="0" smtClean="0"/>
              <a:t>نمايند.17</a:t>
            </a:r>
            <a:endParaRPr lang="fa-IR" sz="4400" dirty="0"/>
          </a:p>
        </p:txBody>
      </p:sp>
    </p:spTree>
    <p:extLst>
      <p:ext uri="{BB962C8B-B14F-4D97-AF65-F5344CB8AC3E}">
        <p14:creationId xmlns:p14="http://schemas.microsoft.com/office/powerpoint/2010/main" val="125556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33400" y="518160"/>
            <a:ext cx="11109959" cy="5852160"/>
          </a:xfrm>
        </p:spPr>
        <p:txBody>
          <a:bodyPr>
            <a:normAutofit/>
          </a:bodyPr>
          <a:lstStyle/>
          <a:p>
            <a:r>
              <a:rPr lang="fa-IR" sz="4800" dirty="0"/>
              <a:t>در حقيقت، امر به معروف و نهي از منكر به منزله يك پوشش اجتماعي براي محافظت جمعيت است؛ وحدت اجتماعي، محبّت، دوستي و اخوّت مردم را به دنبال خواهد داشت. اين كانون الهي، در صورت اجراي عوامل منفي و مخرّب در مسير وحدت، محبّت و دوستي و اخوّت اجتماعي را از ميان خواهد برد.</a:t>
            </a:r>
          </a:p>
        </p:txBody>
      </p:sp>
    </p:spTree>
    <p:extLst>
      <p:ext uri="{BB962C8B-B14F-4D97-AF65-F5344CB8AC3E}">
        <p14:creationId xmlns:p14="http://schemas.microsoft.com/office/powerpoint/2010/main" val="14287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609600"/>
            <a:ext cx="11140439" cy="5715000"/>
          </a:xfrm>
        </p:spPr>
        <p:txBody>
          <a:bodyPr>
            <a:normAutofit/>
          </a:bodyPr>
          <a:lstStyle/>
          <a:p>
            <a:r>
              <a:rPr lang="fa-IR" sz="2800" dirty="0"/>
              <a:t>قانون الهي امر به معروف و نهي از منكر در بُعد اجرا، داراي دو مرحله </a:t>
            </a:r>
            <a:endParaRPr lang="fa-IR" sz="2800" dirty="0" smtClean="0"/>
          </a:p>
          <a:p>
            <a:r>
              <a:rPr lang="fa-IR" sz="2800" dirty="0" smtClean="0"/>
              <a:t>فردي</a:t>
            </a:r>
          </a:p>
          <a:p>
            <a:r>
              <a:rPr lang="fa-IR" sz="2800" dirty="0" smtClean="0"/>
              <a:t>گروهي </a:t>
            </a:r>
          </a:p>
          <a:p>
            <a:r>
              <a:rPr lang="fa-IR" sz="2800" dirty="0" smtClean="0"/>
              <a:t>است</a:t>
            </a:r>
            <a:r>
              <a:rPr lang="fa-IR" sz="2800" dirty="0"/>
              <a:t>: مرحله فردي آن يك وظيفه عمومي و همگاني در شعاعي محدود است</a:t>
            </a:r>
            <a:r>
              <a:rPr lang="fa-IR" sz="2800" dirty="0" smtClean="0"/>
              <a:t>،</a:t>
            </a:r>
          </a:p>
          <a:p>
            <a:r>
              <a:rPr lang="fa-IR" sz="2800" dirty="0" smtClean="0"/>
              <a:t> </a:t>
            </a:r>
            <a:r>
              <a:rPr lang="fa-IR" sz="2800" dirty="0"/>
              <a:t>اما مرحله گروهي آن، كه از شئون حكومت اسلامي به شمار مي‏رود داراي شعاعي وسيع مي‏باشد. </a:t>
            </a:r>
            <a:endParaRPr lang="fa-IR" sz="2800" dirty="0" smtClean="0"/>
          </a:p>
          <a:p>
            <a:r>
              <a:rPr lang="fa-IR" sz="2800" dirty="0" smtClean="0"/>
              <a:t>امر </a:t>
            </a:r>
            <a:r>
              <a:rPr lang="fa-IR" sz="2800" dirty="0"/>
              <a:t>به نيكي‏ها و نهي از بدي‏ها و زشتي‏ها، ناشي از فطرت الهي و وجدان اخلاقي انسان است. علاوه بر اينكه، حكم عقل سليم و شرع قويم نيز هست. اينجاست كه هماهنگي كامل فطرت، وجدان، عقل و شرع به طور جامع قابل اثبات است. از اين منظر، امر به معروف و نهي از منكر يك حق اوليه، طبيعي، فطري، وجداني، عقلي و شرعي است كه ناشي از پيوند سرنوشت‏ها و روح زندگي اجتماعي بشر مي‏باشد.</a:t>
            </a:r>
          </a:p>
        </p:txBody>
      </p:sp>
    </p:spTree>
    <p:extLst>
      <p:ext uri="{BB962C8B-B14F-4D97-AF65-F5344CB8AC3E}">
        <p14:creationId xmlns:p14="http://schemas.microsoft.com/office/powerpoint/2010/main" val="4115295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563880"/>
            <a:ext cx="11155679" cy="5836920"/>
          </a:xfrm>
        </p:spPr>
        <p:txBody>
          <a:bodyPr>
            <a:noAutofit/>
          </a:bodyPr>
          <a:lstStyle/>
          <a:p>
            <a:r>
              <a:rPr lang="fa-IR" sz="4000" dirty="0"/>
              <a:t>امر به معروف و نهي از منكر در قانون اساسي</a:t>
            </a:r>
          </a:p>
          <a:p>
            <a:r>
              <a:rPr lang="fa-IR" sz="4000" dirty="0"/>
              <a:t>استقرار نظام جمهوري اسلامي ايران بر مبناي اعتقاد بر حكومت حق و عدل و قرآن مي‏باشد</a:t>
            </a:r>
            <a:r>
              <a:rPr lang="fa-IR" sz="4000" dirty="0" smtClean="0"/>
              <a:t>. </a:t>
            </a:r>
            <a:r>
              <a:rPr lang="fa-IR" sz="4000" dirty="0"/>
              <a:t>اعتقاد به اين حكومت مقدّمه اجراي دستورات و احكام اسلام است تا از اين طريق بتوان به جامعه سالم و نمونه، كه در آن قسط، عدل، استقلال و همبستگي </a:t>
            </a:r>
            <a:r>
              <a:rPr lang="fa-IR" sz="4000" dirty="0" smtClean="0"/>
              <a:t>ملي </a:t>
            </a:r>
            <a:r>
              <a:rPr lang="fa-IR" sz="4000" dirty="0"/>
              <a:t>تأمين شده باشد، دست يافت. براي نيل به اين مقصود، دولت موظف است همه امكانات خود را بر ايجاد محيط مساعد براي رشد فضايل اخلاقي بر اساس ايمان و تقوا و مبارزه با كليه مظاهر فساد و تباهي به كار بندد</a:t>
            </a:r>
            <a:r>
              <a:rPr lang="fa-IR" sz="4000" dirty="0" smtClean="0"/>
              <a:t>.</a:t>
            </a:r>
            <a:endParaRPr lang="fa-IR" sz="4000" dirty="0"/>
          </a:p>
        </p:txBody>
      </p:sp>
    </p:spTree>
    <p:extLst>
      <p:ext uri="{BB962C8B-B14F-4D97-AF65-F5344CB8AC3E}">
        <p14:creationId xmlns:p14="http://schemas.microsoft.com/office/powerpoint/2010/main" val="3725429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548640"/>
            <a:ext cx="11125199" cy="5852160"/>
          </a:xfrm>
        </p:spPr>
        <p:txBody>
          <a:bodyPr>
            <a:normAutofit/>
          </a:bodyPr>
          <a:lstStyle/>
          <a:p>
            <a:r>
              <a:rPr lang="fa-IR" sz="5400" dirty="0"/>
              <a:t> امر به معروف و نهي از منكر اهرم بسيار قدرتمندي است كه از طريق بسيج همگاني و مستمر دولت و ملت، مي‏تواند زمينه‏ساز رشد فضايل و طرد مفاسد باشد. قانون‏گذار اساسي، با درك مراتب اين عنصر سازنده اسلامي، براي تأسيس نهاد نظارت و مراقبت همگاني، اصل هشتم را مقرّر داشته </a:t>
            </a:r>
            <a:r>
              <a:rPr lang="fa-IR" sz="5400" dirty="0" smtClean="0"/>
              <a:t>است.</a:t>
            </a:r>
            <a:endParaRPr lang="fa-IR" sz="5400" dirty="0"/>
          </a:p>
        </p:txBody>
      </p:sp>
    </p:spTree>
    <p:extLst>
      <p:ext uri="{BB962C8B-B14F-4D97-AF65-F5344CB8AC3E}">
        <p14:creationId xmlns:p14="http://schemas.microsoft.com/office/powerpoint/2010/main" val="2115771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548640"/>
            <a:ext cx="11155679" cy="5836920"/>
          </a:xfrm>
        </p:spPr>
        <p:txBody>
          <a:bodyPr>
            <a:normAutofit/>
          </a:bodyPr>
          <a:lstStyle/>
          <a:p>
            <a:r>
              <a:rPr lang="fa-IR" sz="3600" dirty="0"/>
              <a:t> از توضيحات پيرامون اين دو فريضه و اصل هشتم قانون اساسي، به دست مي‏آيد كه امر به معروف و نهي از منكر داراي سه جنبه است:</a:t>
            </a:r>
          </a:p>
          <a:p>
            <a:r>
              <a:rPr lang="fa-IR" sz="3600" dirty="0"/>
              <a:t>     اول. امر به معروف و نهي از منكر مردم نسبت به يكديگر (نظارت مردم بر مردم)؛</a:t>
            </a:r>
          </a:p>
          <a:p>
            <a:r>
              <a:rPr lang="fa-IR" sz="3600" dirty="0"/>
              <a:t>     دوم. امر به معروف و نهي از منكر دولت نسبت به مردم (نظارت دولت بر مردم)؛</a:t>
            </a:r>
          </a:p>
          <a:p>
            <a:r>
              <a:rPr lang="fa-IR" sz="3600" dirty="0"/>
              <a:t>     سوم. امر به معروف و نهي از منكر مردم نسبت به دولت (نظارت مردم بر دولت</a:t>
            </a:r>
            <a:r>
              <a:rPr lang="fa-IR" sz="3600" dirty="0" smtClean="0"/>
              <a:t>)؛</a:t>
            </a:r>
          </a:p>
          <a:p>
            <a:r>
              <a:rPr lang="fa-IR" sz="3600" dirty="0" smtClean="0"/>
              <a:t>که در هر سه حوزه نیازمند قوانین مخصوص به خود است.</a:t>
            </a:r>
            <a:endParaRPr lang="fa-IR" sz="3600" dirty="0"/>
          </a:p>
        </p:txBody>
      </p:sp>
    </p:spTree>
    <p:extLst>
      <p:ext uri="{BB962C8B-B14F-4D97-AF65-F5344CB8AC3E}">
        <p14:creationId xmlns:p14="http://schemas.microsoft.com/office/powerpoint/2010/main" val="3840767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7680" y="487680"/>
            <a:ext cx="11170919" cy="5867400"/>
          </a:xfrm>
        </p:spPr>
        <p:txBody>
          <a:bodyPr>
            <a:normAutofit/>
          </a:bodyPr>
          <a:lstStyle/>
          <a:p>
            <a:r>
              <a:rPr lang="fa-IR" sz="3200" dirty="0"/>
              <a:t>اعمال نظارت سه ‏گانه در قانون</a:t>
            </a:r>
          </a:p>
          <a:p>
            <a:r>
              <a:rPr lang="fa-IR" sz="3200" dirty="0"/>
              <a:t>     بند اول. نظارت مردم بر مردم</a:t>
            </a:r>
          </a:p>
          <a:p>
            <a:r>
              <a:rPr lang="fa-IR" sz="3200" dirty="0"/>
              <a:t>اصل هشتم قانون اساسي، ناظر بر حق بنيادي و الهي مردم نسبت به يكديگر در امر و نهي به منظور برپايي جامعه سالم و دور از فساد و تباهي و ظلم است. اما در جامعه اسلامي با وجود رهبري ولايت فقيه، هرگاه امر به معروف و نهي از منكر مستلزم ضرب و شتم و بالاتر از آن باشد، اجراي اين موضوع بر عهده حاكم قرار مي‏گيرد. در واقع، مرتبه انكار قلبي و زباني وظيفه همگاني است، اما مرتبه اقدام عملي با حكومت است. اين مسئله در فقه نيز مورد توجه مي‏باشد. مقام معظّم رهبري در پاسخ به يك استفتاء مي‏فرمايند:</a:t>
            </a:r>
          </a:p>
          <a:p>
            <a:endParaRPr lang="fa-IR" sz="3200" dirty="0"/>
          </a:p>
        </p:txBody>
      </p:sp>
    </p:spTree>
    <p:extLst>
      <p:ext uri="{BB962C8B-B14F-4D97-AF65-F5344CB8AC3E}">
        <p14:creationId xmlns:p14="http://schemas.microsoft.com/office/powerpoint/2010/main" val="44475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72440" y="502920"/>
            <a:ext cx="11216639" cy="5867400"/>
          </a:xfrm>
        </p:spPr>
        <p:txBody>
          <a:bodyPr>
            <a:normAutofit/>
          </a:bodyPr>
          <a:lstStyle/>
          <a:p>
            <a:r>
              <a:rPr lang="fa-IR" sz="4000" dirty="0"/>
              <a:t>با توجه به اينكه در زمان قدرت حكومت اسلامي امكان ارجاع مرتبه سوم از امر به معروف و نهي از منكر به قوّه قضائيه و ظابطین قضائی وجود دارد، به ويژه در مواردي كه جلوگيري از منكر متوقّف بر تصرّف اموال مرتكب شونده مي‏باشد، يا لازم است تعزير شود يا او را زنداني كنند. بنابراين، بر مكلّف واجب است در امر به معروف و نهي از منكر به دو مرتبه اكتفا كند و در صورتي كه اثر نكرد و نياز به توسّل به زور وجود داشت، مسئله را به نيروي انتظامي و قضايي ارجاع </a:t>
            </a:r>
            <a:r>
              <a:rPr lang="fa-IR" sz="4000" dirty="0" smtClean="0"/>
              <a:t>دهند.</a:t>
            </a:r>
            <a:endParaRPr lang="fa-IR" sz="4000" dirty="0"/>
          </a:p>
        </p:txBody>
      </p:sp>
    </p:spTree>
    <p:extLst>
      <p:ext uri="{BB962C8B-B14F-4D97-AF65-F5344CB8AC3E}">
        <p14:creationId xmlns:p14="http://schemas.microsoft.com/office/powerpoint/2010/main" val="233322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55320" y="533400"/>
            <a:ext cx="10896599" cy="5745480"/>
          </a:xfrm>
        </p:spPr>
        <p:txBody>
          <a:bodyPr>
            <a:noAutofit/>
          </a:bodyPr>
          <a:lstStyle/>
          <a:p>
            <a:r>
              <a:rPr lang="fa-IR" sz="3600" dirty="0"/>
              <a:t>عدم بر هم زدن «نظم اجتماعي» در معرفت‌شناسي ديني تا آنجا اهميت دارد كه حتي سيدالشهداء(ع) نيز سعي دارد فلسفه‌ي قيام خود را اختلال در نظم اجتماعي و بروز آنارشيسم معرفي نكند. آن حضرت در تبيين اقدام خود مي‌فرمايند: «إِنّى لَمْ أَخْرُجْ أَشِرًا وَ لا بَطَرًا وَ لا مُفْسِدًا وَ لا ظالِمًا»: «من از روى خودخواهى و خوشگذرانى و یا براى فساد و ستمگرى قیام نكردم.» اين سخن بدان معنا است كه حضرت به صراحت مي‌خواهند اين موضوع را بيان كنند كه خاستگاه عمل او، شورش عليه حكومت نيست بلکه قیام علیه جریان فاسدی است که قصد هدم ونابودی اسلام وحکومت اسلامی را کرده است. </a:t>
            </a:r>
          </a:p>
        </p:txBody>
      </p:sp>
    </p:spTree>
    <p:extLst>
      <p:ext uri="{BB962C8B-B14F-4D97-AF65-F5344CB8AC3E}">
        <p14:creationId xmlns:p14="http://schemas.microsoft.com/office/powerpoint/2010/main" val="355480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502920"/>
            <a:ext cx="11155679" cy="5867400"/>
          </a:xfrm>
        </p:spPr>
        <p:txBody>
          <a:bodyPr>
            <a:normAutofit/>
          </a:bodyPr>
          <a:lstStyle/>
          <a:p>
            <a:r>
              <a:rPr lang="fa-IR" sz="3600" dirty="0"/>
              <a:t>بند دوم. نظارت دولت بر مردم</a:t>
            </a:r>
          </a:p>
          <a:p>
            <a:r>
              <a:rPr lang="fa-IR" sz="3600" dirty="0"/>
              <a:t>آنچه به عنوان حقوق اساسي و نسبت به حق مالكيت و نظارت حكومت بر مردم در قانون اساسي بيان شده است، ناظر به مواردي است كه از اشاعه منكرات مي‏كاهد و عاصيان، مجرمان و متجاوزان به حقوق مردم را مجازات مي‏نمايد. همچنين با فراهم نمودن زمينه‏هاي لازم براي رشد و شكوفايي فضايل اخلاقي، از پرداختن مردم به امور خلاف جلوگيري مي‏نمايد و نيز زمينه‏هاي خطا و گناه را براي مجرمان، ناسالم و ناامن مي‏كند و بخشي از آنها را از بين مي‏برد. اين موارد در اصول عديده قانون اساسي متكفل نظارت بر مردم است؛ از جمله:</a:t>
            </a:r>
          </a:p>
          <a:p>
            <a:endParaRPr lang="fa-IR" sz="3600" dirty="0"/>
          </a:p>
        </p:txBody>
      </p:sp>
    </p:spTree>
    <p:extLst>
      <p:ext uri="{BB962C8B-B14F-4D97-AF65-F5344CB8AC3E}">
        <p14:creationId xmlns:p14="http://schemas.microsoft.com/office/powerpoint/2010/main" val="4251667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33400" y="548640"/>
            <a:ext cx="11140439" cy="5836920"/>
          </a:xfrm>
        </p:spPr>
        <p:txBody>
          <a:bodyPr>
            <a:normAutofit/>
          </a:bodyPr>
          <a:lstStyle/>
          <a:p>
            <a:r>
              <a:rPr lang="fa-IR" sz="4000" dirty="0"/>
              <a:t>اصل دوم، ناظر به نظارت رهبري، حكومت قوانين الهي، نفي ظلم و ستم، احترام به كرامت و ارزش انسان‏ها؛</a:t>
            </a:r>
          </a:p>
          <a:p>
            <a:r>
              <a:rPr lang="fa-IR" sz="4000" dirty="0"/>
              <a:t>     اصل سوم، ناظر به تأمين حقوق همه‏جانبه مردم و زمينه‏سازي و ايجاد محيط مساعد براي رشد فضايل و از بين بردن زمينه‏هاي تبعيض و استبداد و...؛</a:t>
            </a:r>
          </a:p>
          <a:p>
            <a:r>
              <a:rPr lang="fa-IR" sz="4000" dirty="0"/>
              <a:t>     اصل چهارم، ناظر به تطابق قوانين و مقرّرات بر اساس موازين اسلامي؛</a:t>
            </a:r>
          </a:p>
          <a:p>
            <a:endParaRPr lang="fa-IR" sz="4000" dirty="0"/>
          </a:p>
        </p:txBody>
      </p:sp>
    </p:spTree>
    <p:extLst>
      <p:ext uri="{BB962C8B-B14F-4D97-AF65-F5344CB8AC3E}">
        <p14:creationId xmlns:p14="http://schemas.microsoft.com/office/powerpoint/2010/main" val="3204983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33400" y="518160"/>
            <a:ext cx="11125199" cy="5821680"/>
          </a:xfrm>
        </p:spPr>
        <p:txBody>
          <a:bodyPr>
            <a:normAutofit/>
          </a:bodyPr>
          <a:lstStyle/>
          <a:p>
            <a:r>
              <a:rPr lang="fa-IR" sz="4000" dirty="0"/>
              <a:t>اصل پنجم، ناظر به نظارت ولايت فقيه بر قوانين؛</a:t>
            </a:r>
          </a:p>
          <a:p>
            <a:r>
              <a:rPr lang="fa-IR" sz="4000" dirty="0"/>
              <a:t>     اصل نهم، ناظر به حفظ آزادي‏هاي مشروع افراد و حفظ استقلال و وحدت و تماميت ارضي كشور؛</a:t>
            </a:r>
          </a:p>
          <a:p>
            <a:r>
              <a:rPr lang="fa-IR" sz="4000" dirty="0"/>
              <a:t>     اصل دهم، ناظر به مطابقت قوانين با حفظ حقوق و قداست خانواده (اصل دوازدهم)، حفظ حقوق مذاهب غير شيعي؛</a:t>
            </a:r>
          </a:p>
          <a:p>
            <a:r>
              <a:rPr lang="fa-IR" sz="4000" dirty="0"/>
              <a:t>     اصل سيزدهم، ناظر به حفظ حقوق اقليت‏هاي ديني؛</a:t>
            </a:r>
          </a:p>
          <a:p>
            <a:endParaRPr lang="fa-IR" sz="4000" dirty="0"/>
          </a:p>
        </p:txBody>
      </p:sp>
    </p:spTree>
    <p:extLst>
      <p:ext uri="{BB962C8B-B14F-4D97-AF65-F5344CB8AC3E}">
        <p14:creationId xmlns:p14="http://schemas.microsoft.com/office/powerpoint/2010/main" val="2556745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472440"/>
            <a:ext cx="11155679" cy="5867400"/>
          </a:xfrm>
        </p:spPr>
        <p:txBody>
          <a:bodyPr>
            <a:normAutofit/>
          </a:bodyPr>
          <a:lstStyle/>
          <a:p>
            <a:r>
              <a:rPr lang="fa-IR" sz="2800" dirty="0"/>
              <a:t>همچنين در فصل سوم قانون اساسي تحت عنوان «حقوق ملت» اصول نوزدهم تا چهل و دوم؛</a:t>
            </a:r>
          </a:p>
          <a:p>
            <a:r>
              <a:rPr lang="fa-IR" sz="2800" dirty="0"/>
              <a:t>     و در فصل چهارم تحت عنوان «اقتصاد امور مالي» اصول چهل و سوم تا پنجاه و پنجم؛</a:t>
            </a:r>
          </a:p>
          <a:p>
            <a:r>
              <a:rPr lang="fa-IR" sz="2800" dirty="0"/>
              <a:t>     فصل پنجم تحت عنوان «حق حاكميت ملت و قواي ناشي از آن» اصول پنجاه و ششم تا شصت و يكم؛</a:t>
            </a:r>
          </a:p>
          <a:p>
            <a:r>
              <a:rPr lang="fa-IR" sz="2800" dirty="0"/>
              <a:t>     و اصل نود و يكم ناظر به نظارت شوراي نگهبان بر قوانين، سوگند نمايندگان مجلس در اصل شصت و هشتم، سوگند رئيس‏جمهور در اصل يكصد و بيست و يكم، در فصل يازدهم تحت عنوان قوّه قضائيه، اصل يكصد و پنجاه و ششم (وظايف قوّه قضائيه).</a:t>
            </a:r>
          </a:p>
          <a:p>
            <a:r>
              <a:rPr lang="fa-IR" sz="2800" dirty="0"/>
              <a:t>     فصل دوازدهم تحت عنوان صدا و سيما، اصل يكصد و هفتاد و پنجم.</a:t>
            </a:r>
          </a:p>
          <a:p>
            <a:endParaRPr lang="fa-IR" sz="2800" dirty="0"/>
          </a:p>
        </p:txBody>
      </p:sp>
    </p:spTree>
    <p:extLst>
      <p:ext uri="{BB962C8B-B14F-4D97-AF65-F5344CB8AC3E}">
        <p14:creationId xmlns:p14="http://schemas.microsoft.com/office/powerpoint/2010/main" val="4012112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533400"/>
            <a:ext cx="11201399" cy="5836920"/>
          </a:xfrm>
        </p:spPr>
        <p:txBody>
          <a:bodyPr>
            <a:normAutofit/>
          </a:bodyPr>
          <a:lstStyle/>
          <a:p>
            <a:r>
              <a:rPr lang="fa-IR" sz="4000" dirty="0"/>
              <a:t> بند سوم. نظارت مردم بر دولت</a:t>
            </a:r>
          </a:p>
          <a:p>
            <a:r>
              <a:rPr lang="fa-IR" sz="4000" dirty="0"/>
              <a:t>در حوزه نظارت مردم بر حكومت، حضرت علي عليه‏السلام در عهدنامه معروف خود به مالك اشتر مطالب فراواني را بيان فرموده است.</a:t>
            </a:r>
          </a:p>
          <a:p>
            <a:r>
              <a:rPr lang="fa-IR" sz="4000" dirty="0"/>
              <a:t>     اما شيوه اعمال نظارت مردم بر دولت، در حقوق اساسي جامعه ايران، در چند اصل مورد توجه بوده است؛ از جمله:</a:t>
            </a:r>
          </a:p>
          <a:p>
            <a:r>
              <a:rPr lang="fa-IR" sz="4000" dirty="0"/>
              <a:t>     اصل بيست و چهارم، از طريق مطبوعات و رسانه‏هاي گروهي؛</a:t>
            </a:r>
          </a:p>
        </p:txBody>
      </p:sp>
    </p:spTree>
    <p:extLst>
      <p:ext uri="{BB962C8B-B14F-4D97-AF65-F5344CB8AC3E}">
        <p14:creationId xmlns:p14="http://schemas.microsoft.com/office/powerpoint/2010/main" val="891963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18160" y="518160"/>
            <a:ext cx="11140439" cy="5821680"/>
          </a:xfrm>
        </p:spPr>
        <p:txBody>
          <a:bodyPr>
            <a:normAutofit/>
          </a:bodyPr>
          <a:lstStyle/>
          <a:p>
            <a:r>
              <a:rPr lang="fa-IR" sz="4400" dirty="0"/>
              <a:t>اصل يكصد و هفتاد و پنجم، از طريق صدا و سيما؛</a:t>
            </a:r>
          </a:p>
          <a:p>
            <a:r>
              <a:rPr lang="fa-IR" sz="4400" dirty="0"/>
              <a:t>     اصل بيست و ششم، از طريق تشكيل احزاب و انجمن‏هاي سياسي؛</a:t>
            </a:r>
          </a:p>
          <a:p>
            <a:r>
              <a:rPr lang="fa-IR" sz="4400" dirty="0"/>
              <a:t>     اصل بيست و هفتم، از طريق تشكيل اجتماعات و راهپيمايي‏ها؛</a:t>
            </a:r>
          </a:p>
          <a:p>
            <a:r>
              <a:rPr lang="fa-IR" sz="4400" dirty="0"/>
              <a:t>     البته اين امور نافي شيوه‏هاي ديگري كه مشروع بوده و مخلّ نظم و امنيت اجتماعي نباشد، نخواهد بود.</a:t>
            </a:r>
          </a:p>
          <a:p>
            <a:endParaRPr lang="fa-IR" sz="4400" dirty="0"/>
          </a:p>
        </p:txBody>
      </p:sp>
    </p:spTree>
    <p:extLst>
      <p:ext uri="{BB962C8B-B14F-4D97-AF65-F5344CB8AC3E}">
        <p14:creationId xmlns:p14="http://schemas.microsoft.com/office/powerpoint/2010/main" val="447775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7680" y="533400"/>
            <a:ext cx="11186159" cy="5791200"/>
          </a:xfrm>
        </p:spPr>
        <p:txBody>
          <a:bodyPr>
            <a:normAutofit/>
          </a:bodyPr>
          <a:lstStyle/>
          <a:p>
            <a:r>
              <a:rPr lang="fa-IR" sz="2800" dirty="0"/>
              <a:t>عوامل بازدارنده از اجراي امر به معروف و نهي از منكر، گاه طبيعي، زماني فرهنگي ـ اجتماعي، گاهي سياسي و گاهي نيز مربوط به حالات شخصي و دروني افراد است.</a:t>
            </a:r>
          </a:p>
          <a:p>
            <a:r>
              <a:rPr lang="fa-IR" sz="2800" dirty="0"/>
              <a:t>     به هر حال، عوامل متعددي ممكن است در اين مورد سهيم و مؤثر باشند. اما به نظر مي‏رسد عوامل ذيل از همه مهم‏تر است:</a:t>
            </a:r>
          </a:p>
          <a:p>
            <a:r>
              <a:rPr lang="fa-IR" sz="2800" dirty="0"/>
              <a:t> 1-موانع رواني</a:t>
            </a:r>
          </a:p>
          <a:p>
            <a:r>
              <a:rPr lang="fa-IR" sz="2800" dirty="0"/>
              <a:t>نااگاهی</a:t>
            </a:r>
          </a:p>
          <a:p>
            <a:r>
              <a:rPr lang="fa-IR" sz="2800" dirty="0"/>
              <a:t>ترس</a:t>
            </a:r>
          </a:p>
          <a:p>
            <a:r>
              <a:rPr lang="fa-IR" sz="2800" dirty="0"/>
              <a:t>طمع</a:t>
            </a:r>
          </a:p>
          <a:p>
            <a:r>
              <a:rPr lang="fa-IR" sz="2800" dirty="0" smtClean="0"/>
              <a:t>وابستگی</a:t>
            </a:r>
            <a:endParaRPr lang="fa-IR" sz="2800" dirty="0"/>
          </a:p>
        </p:txBody>
      </p:sp>
    </p:spTree>
    <p:extLst>
      <p:ext uri="{BB962C8B-B14F-4D97-AF65-F5344CB8AC3E}">
        <p14:creationId xmlns:p14="http://schemas.microsoft.com/office/powerpoint/2010/main" val="691500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518160"/>
            <a:ext cx="11140439" cy="5806440"/>
          </a:xfrm>
        </p:spPr>
        <p:txBody>
          <a:bodyPr>
            <a:normAutofit/>
          </a:bodyPr>
          <a:lstStyle/>
          <a:p>
            <a:endParaRPr lang="fa-IR" dirty="0"/>
          </a:p>
          <a:p>
            <a:r>
              <a:rPr lang="fa-IR" dirty="0"/>
              <a:t>2-موانع حكومتي( قانونی)</a:t>
            </a:r>
          </a:p>
          <a:p>
            <a:r>
              <a:rPr lang="fa-IR" dirty="0"/>
              <a:t>نبودن ساز وکارهی مناسب</a:t>
            </a:r>
          </a:p>
          <a:p>
            <a:r>
              <a:rPr lang="fa-IR" dirty="0"/>
              <a:t>نبودن قوانین لازم</a:t>
            </a:r>
          </a:p>
          <a:p>
            <a:r>
              <a:rPr lang="fa-IR" dirty="0"/>
              <a:t>عدم بودجه کافی</a:t>
            </a:r>
          </a:p>
          <a:p>
            <a:r>
              <a:rPr lang="fa-IR" dirty="0"/>
              <a:t>عدم احساس مسئولیت کافی</a:t>
            </a:r>
          </a:p>
          <a:p>
            <a:r>
              <a:rPr lang="fa-IR" dirty="0"/>
              <a:t>کثرت کارها </a:t>
            </a:r>
          </a:p>
          <a:p>
            <a:r>
              <a:rPr lang="fa-IR" dirty="0"/>
              <a:t>کثرت مسئولیتها</a:t>
            </a:r>
          </a:p>
          <a:p>
            <a:r>
              <a:rPr lang="fa-IR" dirty="0"/>
              <a:t>3-موانع علمي</a:t>
            </a:r>
          </a:p>
          <a:p>
            <a:r>
              <a:rPr lang="fa-IR" dirty="0"/>
              <a:t>ابهام علمي در باب حق و تكليف</a:t>
            </a:r>
          </a:p>
          <a:p>
            <a:r>
              <a:rPr lang="fa-IR" dirty="0"/>
              <a:t>ابهام علمي در باب آزادي</a:t>
            </a:r>
          </a:p>
          <a:p>
            <a:endParaRPr lang="fa-IR" dirty="0"/>
          </a:p>
        </p:txBody>
      </p:sp>
    </p:spTree>
    <p:extLst>
      <p:ext uri="{BB962C8B-B14F-4D97-AF65-F5344CB8AC3E}">
        <p14:creationId xmlns:p14="http://schemas.microsoft.com/office/powerpoint/2010/main" val="3140050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518160"/>
            <a:ext cx="11155679" cy="5913120"/>
          </a:xfrm>
        </p:spPr>
        <p:txBody>
          <a:bodyPr>
            <a:normAutofit/>
          </a:bodyPr>
          <a:lstStyle/>
          <a:p>
            <a:r>
              <a:rPr lang="fa-IR" sz="4400" dirty="0"/>
              <a:t>امر به معروف و نهي از منكر توسط همه افراد واجد شرايط و مسلمان، بهترين راه پيش‏گيري و درمان آسيب‏ها و انحرافات اجتماعي است كه گاهي با انواع سازوكارهاي رسمي مثل ستاد امر به معروف و نهي از منكر، ستاد مبارزه با مواد مخدر، ستاد اقامه نماز، دايره مبارزه با منكرات  که البته هیچکدام جامع وکامل نیست و... همچنين توسط هر مسلماني و برخورد با منكر اجرا مي‏شود</a:t>
            </a:r>
            <a:r>
              <a:rPr lang="fa-IR" sz="4400" dirty="0" smtClean="0"/>
              <a:t>.</a:t>
            </a:r>
            <a:endParaRPr lang="fa-IR" sz="4400" dirty="0"/>
          </a:p>
        </p:txBody>
      </p:sp>
    </p:spTree>
    <p:extLst>
      <p:ext uri="{BB962C8B-B14F-4D97-AF65-F5344CB8AC3E}">
        <p14:creationId xmlns:p14="http://schemas.microsoft.com/office/powerpoint/2010/main" val="792373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533400"/>
            <a:ext cx="11186159" cy="5836920"/>
          </a:xfrm>
        </p:spPr>
        <p:txBody>
          <a:bodyPr>
            <a:normAutofit/>
          </a:bodyPr>
          <a:lstStyle/>
          <a:p>
            <a:r>
              <a:rPr lang="fa-IR" sz="4000" dirty="0" smtClean="0"/>
              <a:t>راهبردهائی براي </a:t>
            </a:r>
            <a:r>
              <a:rPr lang="fa-IR" sz="4000" dirty="0"/>
              <a:t>تحقق اصل هشتم قانون اساسي </a:t>
            </a:r>
          </a:p>
          <a:p>
            <a:r>
              <a:rPr lang="fa-IR" sz="4000" dirty="0"/>
              <a:t>پس در يک جمع‌بندي از راهبرد تحقق اصل هشتم قانون اساسي مي‌توان گفت: </a:t>
            </a:r>
          </a:p>
          <a:p>
            <a:r>
              <a:rPr lang="fa-IR" sz="4000" dirty="0"/>
              <a:t>۱- توجيه ديني مردم نسبت به اين فريضه مهم توسط رسانه ملي، ائمه محترم جمعه و جماعات و کارشناسان و صاحب‌نظران ديني و هشدار در خصوص پيامدهاي دنيوي و اخروي غفلت از اين فريضه. </a:t>
            </a:r>
          </a:p>
          <a:p>
            <a:endParaRPr lang="fa-IR" sz="4000" dirty="0"/>
          </a:p>
        </p:txBody>
      </p:sp>
    </p:spTree>
    <p:extLst>
      <p:ext uri="{BB962C8B-B14F-4D97-AF65-F5344CB8AC3E}">
        <p14:creationId xmlns:p14="http://schemas.microsoft.com/office/powerpoint/2010/main" val="218956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24840" y="624840"/>
            <a:ext cx="10911839" cy="5730240"/>
          </a:xfrm>
        </p:spPr>
        <p:txBody>
          <a:bodyPr>
            <a:normAutofit/>
          </a:bodyPr>
          <a:lstStyle/>
          <a:p>
            <a:r>
              <a:rPr lang="fa-IR" sz="5400" dirty="0"/>
              <a:t>حال اين سؤال مطرح مي‌شود كه در صورت بروز انحراف در حكومت (ولو در شكل ديني) چه كاري بايد كرد؟ آيا بايد چون نظريه‌ي هابز، تن به اقتدار حكومت داد و هر آنچه را كه گفت انجام داد؟ آيا بايد به بهانه‌ي عدم اخلال در نظم اجتماعي، ديده را بر انحراف حكومت بست؟</a:t>
            </a:r>
          </a:p>
        </p:txBody>
      </p:sp>
    </p:spTree>
    <p:extLst>
      <p:ext uri="{BB962C8B-B14F-4D97-AF65-F5344CB8AC3E}">
        <p14:creationId xmlns:p14="http://schemas.microsoft.com/office/powerpoint/2010/main" val="3090416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502921" y="502920"/>
            <a:ext cx="11216640" cy="5974080"/>
          </a:xfrm>
          <a:prstGeom prst="rect">
            <a:avLst/>
          </a:prstGeom>
        </p:spPr>
      </p:pic>
    </p:spTree>
    <p:extLst>
      <p:ext uri="{BB962C8B-B14F-4D97-AF65-F5344CB8AC3E}">
        <p14:creationId xmlns:p14="http://schemas.microsoft.com/office/powerpoint/2010/main" val="168446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18160" y="640080"/>
            <a:ext cx="11048999" cy="5699760"/>
          </a:xfrm>
        </p:spPr>
        <p:txBody>
          <a:bodyPr>
            <a:normAutofit/>
          </a:bodyPr>
          <a:lstStyle/>
          <a:p>
            <a:r>
              <a:rPr lang="fa-IR" sz="3600" dirty="0"/>
              <a:t>پاسخ اين سؤال را سيدالشهداء در ادامه فراز فوق‌الذكر بيان مي‌كنند: «إِنَّما خَرَجْتُ لِطَلَبِ الاِْصْلاحِ فى أُمَّةِ جَدّى(صلى الله علیه وآله وسلم) أُریدُ أَنْ آمُرَ بِالْمَعْروفِ وَ أَنْهى عَنِ المُنْكَرِ وَ أَسیرَ بِسیرَةِ جَدّى وَ أَبى عَلِىِّ بْنِ أَبیطالب»: «من قیام كردم براي اصلاح امّت جدّم، مى‌خواهم امر به معروف و نهى از منكر كنم و به سیره و روش جدّم و پدرم على بن ابیطالب عمل كنم.» بنابراين راه‌كار امام براي مقابله با انحرافات حكومت، «امر به معروف و نهي از منكر» است. اين مسأله آن‌قدر مهم است كه سيدالشهداء، براي رسيدن به هدف اصلي خود كه «اصلاح» جامعه است، از ابزاري به نام امر به معروف و نهي از منكر ياد مي‌كند.</a:t>
            </a:r>
          </a:p>
        </p:txBody>
      </p:sp>
    </p:spTree>
    <p:extLst>
      <p:ext uri="{BB962C8B-B14F-4D97-AF65-F5344CB8AC3E}">
        <p14:creationId xmlns:p14="http://schemas.microsoft.com/office/powerpoint/2010/main" val="58128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640080"/>
            <a:ext cx="11170919" cy="5791200"/>
          </a:xfrm>
        </p:spPr>
        <p:txBody>
          <a:bodyPr>
            <a:normAutofit/>
          </a:bodyPr>
          <a:lstStyle/>
          <a:p>
            <a:r>
              <a:rPr lang="fa-IR" sz="4000" dirty="0"/>
              <a:t>امر به معروف و نهي از منكر آن‌قدر در اسلام از اهميت برخوردار است كه از حضرت امير(ع) روايت شده: «لَتَأْمُرُنَّ بِالْمَعْرُوفِ وَ لَتَنْهَوْنَ عَنِ الْمُنْكَرِ أَوْ لَيَفْتَحَنَّ اللَّهُ عَلَيْكُمْ فِتْنَةً تَتْرُكُ الْعَاقِلَ مِنْكُمْ حَيْرَانَ ثُمَّ لَيُسَلِّطَنَّ اللَّهُ عَلَيْكُمْ شِرَارَكُمْ فَيَدْعُو خِيَارُكُمْ فَلا يُسْتَجَابُ لَهُمْ ثُمَّ مِنْ وَرَاءِ ذَلِكَ عَذَابٌ أَلِيم‏»: «بايد امر به معروف و نهى از منكر كنيد، و گرنه به فتنه و بلایی مبتلا می‌شوید که عاقلان از شما در آن حیران و سرگردان می‌مانند، سپس خدا بَدان شما را بر نيكان‌تان مسلط مى‏كند. و چون چنين شود، هر چه نيكان دعا كنند دعاي‌شان مستجاب نمى‏شود.»</a:t>
            </a:r>
          </a:p>
        </p:txBody>
      </p:sp>
    </p:spTree>
    <p:extLst>
      <p:ext uri="{BB962C8B-B14F-4D97-AF65-F5344CB8AC3E}">
        <p14:creationId xmlns:p14="http://schemas.microsoft.com/office/powerpoint/2010/main" val="409069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7680" y="502920"/>
            <a:ext cx="11170919" cy="5882640"/>
          </a:xfrm>
        </p:spPr>
        <p:txBody>
          <a:bodyPr>
            <a:normAutofit/>
          </a:bodyPr>
          <a:lstStyle/>
          <a:p>
            <a:r>
              <a:rPr lang="fa-IR" sz="4800" dirty="0"/>
              <a:t>در حالي كه در طول اين سال‌ها «امام خامنه ای روحی فداه» بارها و بارها نسبت به اهميت اجراي اين اصل ديني و قانوني به مسئولين و مردم هشدار داده‌اند. تا جايي كه ايشان حتي در «پيام نوروزى» سال 1372 خود (كه معمولا در آن سياست‌هاي كلان كشور را بيان مي‌كنند) در مورد اين موضوع نيز صحبت كرده و فرمودند:</a:t>
            </a:r>
          </a:p>
        </p:txBody>
      </p:sp>
    </p:spTree>
    <p:extLst>
      <p:ext uri="{BB962C8B-B14F-4D97-AF65-F5344CB8AC3E}">
        <p14:creationId xmlns:p14="http://schemas.microsoft.com/office/powerpoint/2010/main" val="406116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72440" y="502920"/>
            <a:ext cx="11186159" cy="5852160"/>
          </a:xfrm>
        </p:spPr>
        <p:txBody>
          <a:bodyPr>
            <a:normAutofit/>
          </a:bodyPr>
          <a:lstStyle/>
          <a:p>
            <a:r>
              <a:rPr lang="fa-IR" sz="3600" dirty="0"/>
              <a:t>«دشمنان مى‏‌خواهند بين دولت و ملت و مسئولين و آحاد مردم، جدايى ايجاد كنند. بايد در جهت عكس آن حركت كرد. آنان مى‏‌خواهند كه مردم از اسلام و هدف‌هاى انقلاب، فاصله بگيرند. پس، اين چيزى است كه به ضرر ملت ماست و بايد اين فاصله را كم كنند و هرچه بيشتر در جهت اسلام و انقلاب حركت كنند. بر همين اساس، من تأكيد مى‏‌كنم كه جوانان عزيز و مؤمن، آحاد مردم زن و مرد مسلمان امر به معروف و نهى از منكر را كه دو فريضه‌‏ى الهى و جزو ارزش‌هايى است كه مى‌‏تواند در اين جهت، براى ملت ما وسيله‏‌ى بسيار مفيد و مؤثّر و پيش‏برنده‏اى باشد، فراموش نكنند.»</a:t>
            </a:r>
          </a:p>
        </p:txBody>
      </p:sp>
    </p:spTree>
    <p:extLst>
      <p:ext uri="{BB962C8B-B14F-4D97-AF65-F5344CB8AC3E}">
        <p14:creationId xmlns:p14="http://schemas.microsoft.com/office/powerpoint/2010/main" val="276847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7680" y="655320"/>
            <a:ext cx="11186159" cy="5684520"/>
          </a:xfrm>
        </p:spPr>
        <p:txBody>
          <a:bodyPr>
            <a:normAutofit/>
          </a:bodyPr>
          <a:lstStyle/>
          <a:p>
            <a:r>
              <a:rPr lang="fa-IR" sz="7200" dirty="0"/>
              <a:t>در جايي ديگر حتي ايشان نسبت به برخورد با آمران به معروف نيز به دستگاه‌هاي قضايي و انتظامي هشدار صريح‌اللحني داده و گوش‌زد مي‌كنند كه:</a:t>
            </a:r>
          </a:p>
        </p:txBody>
      </p:sp>
    </p:spTree>
    <p:extLst>
      <p:ext uri="{BB962C8B-B14F-4D97-AF65-F5344CB8AC3E}">
        <p14:creationId xmlns:p14="http://schemas.microsoft.com/office/powerpoint/2010/main" val="227248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2920" y="518160"/>
            <a:ext cx="11140439" cy="5821680"/>
          </a:xfrm>
        </p:spPr>
        <p:txBody>
          <a:bodyPr>
            <a:normAutofit/>
          </a:bodyPr>
          <a:lstStyle/>
          <a:p>
            <a:r>
              <a:rPr lang="fa-IR" sz="4000" dirty="0"/>
              <a:t>«مبادا در گوشه و كنار، يا در دستگاه انتظامى يا قضائی، كسانى باشند كه راه را جلو آمر به معروف و ناهى از منكر سد كنند! مبادا كسانى باشند كه اگر كسى امر به معروف و نهى از منكر كرد، از او حمايت نكنند، بلكه از مجرم حمايت كنند! البته خبرهايى از گوشه و كنار كشور، در بعضى از موارد به گوش من مى‌‏رسد. هرجا كه بدانم و احساس كنم و خبر اطمينان‏‌بخشى پيدا كنم كه آمر به معروف و ناهى از منكر، خداى نكرده مورد جفاى مأمور و مسئولى قرار گرفته، خودم وارد قضيه خواهم شد.» (بیانات در دیدار اقشار مختلف مردم، ۱۳۷۱/۰۷/۲۹)</a:t>
            </a:r>
          </a:p>
        </p:txBody>
      </p:sp>
    </p:spTree>
    <p:extLst>
      <p:ext uri="{BB962C8B-B14F-4D97-AF65-F5344CB8AC3E}">
        <p14:creationId xmlns:p14="http://schemas.microsoft.com/office/powerpoint/2010/main" val="34904203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68</TotalTime>
  <Words>2572</Words>
  <Application>Microsoft Office PowerPoint</Application>
  <PresentationFormat>Widescreen</PresentationFormat>
  <Paragraphs>79</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Garamond</vt:lpstr>
      <vt:lpstr>Times New Roman</vt:lpstr>
      <vt:lpstr>Organic</vt:lpstr>
      <vt:lpstr>بسم الله الرحمن الرحیم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fateme</dc:creator>
  <cp:lastModifiedBy>fateme</cp:lastModifiedBy>
  <cp:revision>10</cp:revision>
  <dcterms:created xsi:type="dcterms:W3CDTF">2013-12-02T18:08:41Z</dcterms:created>
  <dcterms:modified xsi:type="dcterms:W3CDTF">2013-12-02T19:17:26Z</dcterms:modified>
</cp:coreProperties>
</file>