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58" r:id="rId4"/>
    <p:sldId id="259" r:id="rId5"/>
    <p:sldId id="260" r:id="rId6"/>
    <p:sldId id="261" r:id="rId7"/>
    <p:sldId id="264" r:id="rId8"/>
    <p:sldId id="266" r:id="rId9"/>
    <p:sldId id="267" r:id="rId10"/>
    <p:sldId id="268" r:id="rId11"/>
    <p:sldId id="269" r:id="rId12"/>
    <p:sldId id="272" r:id="rId13"/>
    <p:sldId id="273" r:id="rId14"/>
  </p:sldIdLst>
  <p:sldSz cx="9144000" cy="6858000" type="screen4x3"/>
  <p:notesSz cx="9931400" cy="1436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90099"/>
    <a:srgbClr val="996600"/>
    <a:srgbClr val="006600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76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169C-9511-4A25-A3B7-3C428BF8136D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41ED-FF83-4AAF-B205-F5B634F7B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169C-9511-4A25-A3B7-3C428BF8136D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41ED-FF83-4AAF-B205-F5B634F7B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169C-9511-4A25-A3B7-3C428BF8136D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41ED-FF83-4AAF-B205-F5B634F7B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169C-9511-4A25-A3B7-3C428BF8136D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41ED-FF83-4AAF-B205-F5B634F7B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169C-9511-4A25-A3B7-3C428BF8136D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41ED-FF83-4AAF-B205-F5B634F7B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169C-9511-4A25-A3B7-3C428BF8136D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41ED-FF83-4AAF-B205-F5B634F7B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169C-9511-4A25-A3B7-3C428BF8136D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41ED-FF83-4AAF-B205-F5B634F7B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169C-9511-4A25-A3B7-3C428BF8136D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41ED-FF83-4AAF-B205-F5B634F7B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169C-9511-4A25-A3B7-3C428BF8136D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41ED-FF83-4AAF-B205-F5B634F7B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169C-9511-4A25-A3B7-3C428BF8136D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41ED-FF83-4AAF-B205-F5B634F7B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169C-9511-4A25-A3B7-3C428BF8136D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41ED-FF83-4AAF-B205-F5B634F7B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1169C-9511-4A25-A3B7-3C428BF8136D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B41ED-FF83-4AAF-B205-F5B634F7B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>
            <a:off x="0" y="0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10800000">
            <a:off x="7286644" y="5072074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16200000">
            <a:off x="-35715" y="5036359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5400000">
            <a:off x="7322359" y="35715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214810" y="0"/>
            <a:ext cx="583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8800" dirty="0" smtClean="0">
                <a:solidFill>
                  <a:srgbClr val="006600"/>
                </a:solidFill>
                <a:latin typeface="Besmellah 1" pitchFamily="2" charset="0"/>
              </a:rPr>
              <a:t>J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214346" y="1071546"/>
            <a:ext cx="864393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cs typeface="B Titr" pitchFamily="2" charset="-78"/>
              </a:rPr>
              <a:t>1.شستن دستها پيش وپس از غذا</a:t>
            </a:r>
          </a:p>
          <a:p>
            <a:pPr algn="r" rtl="1"/>
            <a:r>
              <a:rPr lang="fa-IR" sz="1600" b="1" dirty="0" smtClean="0">
                <a:solidFill>
                  <a:srgbClr val="006600"/>
                </a:solidFill>
                <a:cs typeface="B Titr" pitchFamily="2" charset="-78"/>
              </a:rPr>
              <a:t>2.گذاردن سبزي در سفره</a:t>
            </a:r>
          </a:p>
          <a:p>
            <a:pPr algn="r" rtl="1"/>
            <a:r>
              <a:rPr lang="fa-IR" sz="1600" b="1" dirty="0" smtClean="0">
                <a:cs typeface="B Titr" pitchFamily="2" charset="-78"/>
              </a:rPr>
              <a:t>3</a:t>
            </a:r>
            <a:r>
              <a:rPr lang="fa-IR" sz="1600" b="1" dirty="0" smtClean="0">
                <a:solidFill>
                  <a:srgbClr val="00B0F0"/>
                </a:solidFill>
                <a:cs typeface="B Titr" pitchFamily="2" charset="-78"/>
              </a:rPr>
              <a:t>.درآوردن كفش ها</a:t>
            </a:r>
          </a:p>
          <a:p>
            <a:pPr algn="r" rtl="1"/>
            <a:r>
              <a:rPr lang="fa-IR" sz="1600" b="1" dirty="0" smtClean="0">
                <a:solidFill>
                  <a:srgbClr val="FF0000"/>
                </a:solidFill>
                <a:cs typeface="B Titr" pitchFamily="2" charset="-78"/>
              </a:rPr>
              <a:t>4.بر زبان آوردن نام خدا</a:t>
            </a:r>
          </a:p>
          <a:p>
            <a:pPr algn="r" rtl="1"/>
            <a:r>
              <a:rPr lang="fa-IR" sz="1600" b="1" dirty="0" smtClean="0">
                <a:solidFill>
                  <a:srgbClr val="990099"/>
                </a:solidFill>
                <a:cs typeface="B Titr" pitchFamily="2" charset="-78"/>
              </a:rPr>
              <a:t>5.خوردن بادست راست</a:t>
            </a:r>
          </a:p>
          <a:p>
            <a:pPr algn="r" rtl="1"/>
            <a:r>
              <a:rPr lang="fa-IR" sz="1600" b="1" dirty="0" smtClean="0">
                <a:solidFill>
                  <a:srgbClr val="C00000"/>
                </a:solidFill>
                <a:cs typeface="B Titr" pitchFamily="2" charset="-78"/>
              </a:rPr>
              <a:t>6.آغاز نمودن غذا بانمك وبه پايان بردن آن بانمك يا سركه</a:t>
            </a:r>
          </a:p>
          <a:p>
            <a:pPr algn="r" rtl="1"/>
            <a:r>
              <a:rPr lang="fa-IR" sz="1600" b="1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7.خوردن غذا به هنگام گرسنگي و اشتها</a:t>
            </a:r>
          </a:p>
          <a:p>
            <a:pPr algn="r" rtl="1"/>
            <a:r>
              <a:rPr lang="fa-IR" sz="1600" b="1" dirty="0" smtClean="0">
                <a:solidFill>
                  <a:schemeClr val="accent3">
                    <a:lumMod val="75000"/>
                  </a:schemeClr>
                </a:solidFill>
                <a:cs typeface="B Titr" pitchFamily="2" charset="-78"/>
              </a:rPr>
              <a:t>8.آغاز كردن با سبكترين غذا</a:t>
            </a:r>
          </a:p>
          <a:p>
            <a:pPr algn="r" rtl="1"/>
            <a:r>
              <a:rPr lang="fa-IR" sz="1600" b="1" dirty="0" smtClean="0">
                <a:solidFill>
                  <a:srgbClr val="996600"/>
                </a:solidFill>
                <a:cs typeface="B Titr" pitchFamily="2" charset="-78"/>
              </a:rPr>
              <a:t>9.خوردن غذاي گرم، پيش از سرد شدن</a:t>
            </a:r>
          </a:p>
          <a:p>
            <a:pPr algn="r" rtl="1"/>
            <a:r>
              <a:rPr lang="fa-IR" sz="1600" b="1" dirty="0" smtClean="0">
                <a:solidFill>
                  <a:srgbClr val="0000FF"/>
                </a:solidFill>
                <a:cs typeface="B Titr" pitchFamily="2" charset="-78"/>
              </a:rPr>
              <a:t>10.برداشتن لقمه هاي كوچك و جويدن كامل غذا</a:t>
            </a:r>
          </a:p>
          <a:p>
            <a:pPr algn="r" rtl="1"/>
            <a:endParaRPr lang="fa-IR" sz="1600" b="1" dirty="0" smtClean="0">
              <a:cs typeface="B Titr" pitchFamily="2" charset="-78"/>
            </a:endParaRPr>
          </a:p>
          <a:p>
            <a:pPr algn="r" rtl="1"/>
            <a:endParaRPr lang="fa-IR" sz="6000" dirty="0" smtClean="0">
              <a:cs typeface="B Titr" pitchFamily="2" charset="-78"/>
            </a:endParaRPr>
          </a:p>
          <a:p>
            <a:pPr algn="r" rtl="1"/>
            <a:endParaRPr lang="fa-IR" sz="4000" dirty="0" smtClean="0">
              <a:cs typeface="B Titr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14480" y="6143644"/>
            <a:ext cx="2973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600" dirty="0" smtClean="0">
                <a:cs typeface="B Tehran" pitchFamily="2" charset="-78"/>
              </a:rPr>
              <a:t>منبع: دانشنامه ي احاديث پزشكي/محمدي ري شهري</a:t>
            </a:r>
            <a:endParaRPr lang="en-US" sz="1600" dirty="0">
              <a:cs typeface="B Tehran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8992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73245" y="3514293"/>
            <a:ext cx="424667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600" b="1" dirty="0" smtClean="0">
                <a:cs typeface="B Titr" pitchFamily="2" charset="-78"/>
              </a:rPr>
              <a:t>11.دست كشيدن از غذا پيش از سيري</a:t>
            </a:r>
          </a:p>
          <a:p>
            <a:pPr algn="r" rtl="1"/>
            <a:r>
              <a:rPr lang="fa-IR" sz="1600" b="1" dirty="0" smtClean="0">
                <a:solidFill>
                  <a:srgbClr val="006600"/>
                </a:solidFill>
                <a:cs typeface="B Titr" pitchFamily="2" charset="-78"/>
              </a:rPr>
              <a:t>12.دست كشيدن بر چهره ودعا كردن پس از شستن دستان</a:t>
            </a:r>
          </a:p>
          <a:p>
            <a:pPr algn="r" rtl="1"/>
            <a:r>
              <a:rPr lang="fa-IR" sz="1600" b="1" dirty="0" smtClean="0">
                <a:solidFill>
                  <a:srgbClr val="0070C0"/>
                </a:solidFill>
                <a:cs typeface="B Titr" pitchFamily="2" charset="-78"/>
              </a:rPr>
              <a:t>13.به پشت دراز كشيدن پس از غذا</a:t>
            </a:r>
          </a:p>
          <a:p>
            <a:pPr algn="r" rtl="1"/>
            <a:r>
              <a:rPr lang="fa-IR" sz="1600" b="1" dirty="0" smtClean="0">
                <a:solidFill>
                  <a:srgbClr val="FF0000"/>
                </a:solidFill>
                <a:cs typeface="B Titr" pitchFamily="2" charset="-78"/>
              </a:rPr>
              <a:t>14.پرهيز از زياده روي</a:t>
            </a:r>
          </a:p>
          <a:p>
            <a:pPr algn="r" rtl="1"/>
            <a:r>
              <a:rPr lang="fa-IR" sz="1600" b="1" dirty="0" smtClean="0">
                <a:solidFill>
                  <a:srgbClr val="990099"/>
                </a:solidFill>
                <a:cs typeface="B Titr" pitchFamily="2" charset="-78"/>
              </a:rPr>
              <a:t>15.پرهيز از دميدن در غذا</a:t>
            </a:r>
          </a:p>
          <a:p>
            <a:pPr algn="r" rtl="1"/>
            <a:r>
              <a:rPr lang="fa-IR" sz="1600" b="1" dirty="0" smtClean="0">
                <a:solidFill>
                  <a:srgbClr val="C00000"/>
                </a:solidFill>
                <a:cs typeface="B Titr" pitchFamily="2" charset="-78"/>
              </a:rPr>
              <a:t>16.پرهيز از خوردن با دست چپ</a:t>
            </a:r>
          </a:p>
          <a:p>
            <a:pPr algn="r" rtl="1"/>
            <a:r>
              <a:rPr lang="fa-IR" sz="1600" b="1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17.پرهيز از خوردن پس از سيري</a:t>
            </a:r>
          </a:p>
          <a:p>
            <a:pPr algn="r" rtl="1"/>
            <a:r>
              <a:rPr lang="fa-IR" sz="1600" b="1" dirty="0" smtClean="0">
                <a:solidFill>
                  <a:schemeClr val="accent3">
                    <a:lumMod val="75000"/>
                  </a:schemeClr>
                </a:solidFill>
                <a:cs typeface="B Titr" pitchFamily="2" charset="-78"/>
              </a:rPr>
              <a:t>18.پرهيز از خوردن غذاي داغ</a:t>
            </a:r>
          </a:p>
          <a:p>
            <a:pPr algn="r" rtl="1"/>
            <a:r>
              <a:rPr lang="fa-IR" sz="1600" b="1" dirty="0" smtClean="0">
                <a:solidFill>
                  <a:srgbClr val="996600"/>
                </a:solidFill>
                <a:cs typeface="B Titr" pitchFamily="2" charset="-78"/>
              </a:rPr>
              <a:t>19.پرهيز از خوردن در حالت جنابت،مگر باوضو</a:t>
            </a:r>
          </a:p>
          <a:p>
            <a:pPr algn="r" rtl="1"/>
            <a:r>
              <a:rPr lang="fa-IR" sz="1600" b="1" dirty="0" smtClean="0">
                <a:solidFill>
                  <a:srgbClr val="0033CC"/>
                </a:solidFill>
                <a:cs typeface="B Titr" pitchFamily="2" charset="-78"/>
              </a:rPr>
              <a:t>20.پرهيز از خفتن،بلافاصله پس از خوردن غذا</a:t>
            </a:r>
            <a:endParaRPr lang="fa-IR" sz="3600" b="1" dirty="0" smtClean="0">
              <a:solidFill>
                <a:srgbClr val="0033CC"/>
              </a:solidFill>
              <a:cs typeface="B Titr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 rot="19529256">
            <a:off x="446892" y="2339781"/>
            <a:ext cx="30043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5400" dirty="0" smtClean="0">
                <a:solidFill>
                  <a:srgbClr val="0033CC"/>
                </a:solidFill>
                <a:cs typeface="B Titr" pitchFamily="2" charset="-78"/>
              </a:rPr>
              <a:t>آداب </a:t>
            </a:r>
          </a:p>
          <a:p>
            <a:pPr algn="ctr" rtl="1"/>
            <a:r>
              <a:rPr lang="fa-IR" sz="5400" dirty="0" smtClean="0">
                <a:solidFill>
                  <a:srgbClr val="FF0000"/>
                </a:solidFill>
                <a:cs typeface="B Titr" pitchFamily="2" charset="-78"/>
              </a:rPr>
              <a:t>غذا خوردن</a:t>
            </a:r>
            <a:endParaRPr lang="en-US" sz="5400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27" name="Picture 26" descr="Note0051.jpg"/>
          <p:cNvPicPr>
            <a:picLocks noChangeAspect="1"/>
          </p:cNvPicPr>
          <p:nvPr/>
        </p:nvPicPr>
        <p:blipFill>
          <a:blip r:embed="rId3" cstate="print"/>
          <a:srcRect l="21828" t="12500" r="21827" b="51890"/>
          <a:stretch>
            <a:fillRect/>
          </a:stretch>
        </p:blipFill>
        <p:spPr>
          <a:xfrm rot="8948983">
            <a:off x="1264785" y="4104104"/>
            <a:ext cx="2644574" cy="1023773"/>
          </a:xfrm>
          <a:prstGeom prst="rect">
            <a:avLst/>
          </a:prstGeom>
        </p:spPr>
      </p:pic>
      <p:pic>
        <p:nvPicPr>
          <p:cNvPr id="29" name="Picture 28" descr="Note0051.jpg"/>
          <p:cNvPicPr>
            <a:picLocks noChangeAspect="1"/>
          </p:cNvPicPr>
          <p:nvPr/>
        </p:nvPicPr>
        <p:blipFill>
          <a:blip r:embed="rId3" cstate="print"/>
          <a:srcRect l="21828" t="12500" r="21827" b="51890"/>
          <a:stretch>
            <a:fillRect/>
          </a:stretch>
        </p:blipFill>
        <p:spPr>
          <a:xfrm rot="19693116">
            <a:off x="78172" y="1107613"/>
            <a:ext cx="2897808" cy="1121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>
            <a:off x="0" y="0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10800000">
            <a:off x="7286644" y="5072074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16200000">
            <a:off x="-35715" y="5036359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5400000">
            <a:off x="7322359" y="35715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286248" y="214290"/>
            <a:ext cx="583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8800" dirty="0" smtClean="0">
                <a:latin typeface="Besmellah 1" pitchFamily="2" charset="0"/>
              </a:rPr>
              <a:t>J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6286512" y="500042"/>
            <a:ext cx="2130648" cy="1500198"/>
            <a:chOff x="1028606" y="741235"/>
            <a:chExt cx="2786231" cy="2033075"/>
          </a:xfrm>
        </p:grpSpPr>
        <p:pic>
          <p:nvPicPr>
            <p:cNvPr id="8" name="Picture 7" descr="Note0051.jpg"/>
            <p:cNvPicPr>
              <a:picLocks noChangeAspect="1"/>
            </p:cNvPicPr>
            <p:nvPr/>
          </p:nvPicPr>
          <p:blipFill>
            <a:blip r:embed="rId3" cstate="print"/>
            <a:srcRect l="21828" t="12500" r="21827" b="51890"/>
            <a:stretch>
              <a:fillRect/>
            </a:stretch>
          </p:blipFill>
          <p:spPr>
            <a:xfrm rot="10800000">
              <a:off x="1028606" y="1916268"/>
              <a:ext cx="2138757" cy="85804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168292" y="1542857"/>
              <a:ext cx="2646545" cy="564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dirty="0" smtClean="0">
                  <a:solidFill>
                    <a:schemeClr val="accent6">
                      <a:lumMod val="75000"/>
                    </a:schemeClr>
                  </a:solidFill>
                  <a:cs typeface="B Titr" pitchFamily="2" charset="-78"/>
                </a:rPr>
                <a:t>   آداب غذا خوردن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endParaRPr>
            </a:p>
          </p:txBody>
        </p:sp>
        <p:pic>
          <p:nvPicPr>
            <p:cNvPr id="15" name="Picture 14" descr="Note0051.jpg"/>
            <p:cNvPicPr>
              <a:picLocks noChangeAspect="1"/>
            </p:cNvPicPr>
            <p:nvPr/>
          </p:nvPicPr>
          <p:blipFill>
            <a:blip r:embed="rId3" cstate="print"/>
            <a:srcRect l="21828" t="12500" r="21827" b="51890"/>
            <a:stretch>
              <a:fillRect/>
            </a:stretch>
          </p:blipFill>
          <p:spPr>
            <a:xfrm>
              <a:off x="1028606" y="741235"/>
              <a:ext cx="2138757" cy="858042"/>
            </a:xfrm>
            <a:prstGeom prst="rect">
              <a:avLst/>
            </a:prstGeom>
          </p:spPr>
        </p:pic>
      </p:grpSp>
      <p:grpSp>
        <p:nvGrpSpPr>
          <p:cNvPr id="3" name="Group 20"/>
          <p:cNvGrpSpPr/>
          <p:nvPr/>
        </p:nvGrpSpPr>
        <p:grpSpPr>
          <a:xfrm>
            <a:off x="1285852" y="1928802"/>
            <a:ext cx="6500858" cy="870735"/>
            <a:chOff x="3690790" y="1885074"/>
            <a:chExt cx="5025759" cy="870735"/>
          </a:xfrm>
        </p:grpSpPr>
        <p:pic>
          <p:nvPicPr>
            <p:cNvPr id="19" name="Picture 18" descr="Note0221.jpg"/>
            <p:cNvPicPr>
              <a:picLocks noChangeAspect="1"/>
            </p:cNvPicPr>
            <p:nvPr/>
          </p:nvPicPr>
          <p:blipFill>
            <a:blip r:embed="rId4" cstate="print"/>
            <a:srcRect l="7339" t="30208" r="7339" b="30208"/>
            <a:stretch>
              <a:fillRect/>
            </a:stretch>
          </p:blipFill>
          <p:spPr>
            <a:xfrm>
              <a:off x="3690790" y="1885074"/>
              <a:ext cx="5025759" cy="87073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042065" y="2140953"/>
              <a:ext cx="26598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dirty="0" smtClean="0">
                  <a:solidFill>
                    <a:srgbClr val="0033CC"/>
                  </a:solidFill>
                  <a:cs typeface="B Titr" pitchFamily="2" charset="-78"/>
                </a:rPr>
                <a:t>تاكيد بر خوردن ناشتايي ونهي از واگذاردن آن</a:t>
              </a:r>
              <a:endParaRPr lang="en-US" dirty="0">
                <a:solidFill>
                  <a:srgbClr val="0033CC"/>
                </a:solidFill>
                <a:cs typeface="B Titr" pitchFamily="2" charset="-78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2880880"/>
            <a:ext cx="9144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5400" dirty="0" smtClean="0">
                <a:solidFill>
                  <a:srgbClr val="006600"/>
                </a:solidFill>
                <a:cs typeface="B Titr" pitchFamily="2" charset="-78"/>
              </a:rPr>
              <a:t>      امام صادق</a:t>
            </a:r>
            <a:r>
              <a:rPr lang="fa-IR" sz="2800" dirty="0" smtClean="0">
                <a:solidFill>
                  <a:srgbClr val="006600"/>
                </a:solidFill>
                <a:cs typeface="B Titr" pitchFamily="2" charset="-78"/>
              </a:rPr>
              <a:t>(ع):</a:t>
            </a:r>
            <a:endParaRPr lang="fa-IR" sz="1400" b="1" dirty="0" smtClean="0">
              <a:cs typeface="B Mitra" pitchFamily="2" charset="-78"/>
            </a:endParaRPr>
          </a:p>
          <a:p>
            <a:pPr algn="ctr" rtl="1"/>
            <a:r>
              <a:rPr lang="fa-IR" sz="4000" b="1" dirty="0" smtClean="0">
                <a:solidFill>
                  <a:srgbClr val="FF0000"/>
                </a:solidFill>
                <a:cs typeface="B Titr" pitchFamily="2" charset="-78"/>
              </a:rPr>
              <a:t>مومن را بايسته است </a:t>
            </a:r>
            <a:r>
              <a:rPr lang="fa-IR" sz="4000" b="1" dirty="0" smtClean="0">
                <a:cs typeface="B Titr" pitchFamily="2" charset="-78"/>
              </a:rPr>
              <a:t>كه</a:t>
            </a:r>
          </a:p>
          <a:p>
            <a:pPr algn="ctr" rtl="1"/>
            <a:r>
              <a:rPr lang="fa-IR" sz="4000" b="1" dirty="0" smtClean="0">
                <a:cs typeface="B Titr" pitchFamily="2" charset="-78"/>
              </a:rPr>
              <a:t> </a:t>
            </a:r>
            <a:r>
              <a:rPr lang="fa-IR" sz="4000" b="1" dirty="0" smtClean="0">
                <a:solidFill>
                  <a:srgbClr val="0033CC"/>
                </a:solidFill>
                <a:cs typeface="B Titr" pitchFamily="2" charset="-78"/>
              </a:rPr>
              <a:t>تا غذا نخورده از خانه بيرون نرود</a:t>
            </a:r>
            <a:r>
              <a:rPr lang="fa-IR" sz="2400" b="1" dirty="0" smtClean="0">
                <a:cs typeface="B Titr" pitchFamily="2" charset="-78"/>
              </a:rPr>
              <a:t>،</a:t>
            </a:r>
            <a:endParaRPr lang="fa-IR" sz="4000" b="1" dirty="0" smtClean="0">
              <a:cs typeface="B Titr" pitchFamily="2" charset="-78"/>
            </a:endParaRPr>
          </a:p>
          <a:p>
            <a:pPr algn="ctr" rtl="1"/>
            <a:r>
              <a:rPr lang="fa-IR" sz="4000" b="1" dirty="0" smtClean="0">
                <a:cs typeface="B Titr" pitchFamily="2" charset="-78"/>
              </a:rPr>
              <a:t>چرا كه اين كاربه او </a:t>
            </a:r>
            <a:r>
              <a:rPr lang="fa-IR" sz="4000" b="1" dirty="0" smtClean="0">
                <a:solidFill>
                  <a:srgbClr val="990099"/>
                </a:solidFill>
                <a:cs typeface="B Titr" pitchFamily="2" charset="-78"/>
              </a:rPr>
              <a:t>استواري بيشتري </a:t>
            </a:r>
            <a:r>
              <a:rPr lang="fa-IR" sz="4000" b="1" dirty="0" smtClean="0">
                <a:cs typeface="B Titr" pitchFamily="2" charset="-78"/>
              </a:rPr>
              <a:t>مي دهد</a:t>
            </a:r>
            <a:r>
              <a:rPr lang="fa-IR" sz="2400" b="1" dirty="0" smtClean="0">
                <a:cs typeface="B Titr" pitchFamily="2" charset="-78"/>
              </a:rPr>
              <a:t>.</a:t>
            </a:r>
            <a:r>
              <a:rPr lang="fa-IR" sz="4000" b="1" dirty="0" smtClean="0">
                <a:cs typeface="B Titr" pitchFamily="2" charset="-78"/>
              </a:rPr>
              <a:t> </a:t>
            </a:r>
          </a:p>
          <a:p>
            <a:pPr algn="ctr" rtl="1"/>
            <a:endParaRPr lang="fa-IR" sz="3600" b="1" dirty="0" smtClean="0">
              <a:cs typeface="B Titr" pitchFamily="2" charset="-78"/>
            </a:endParaRPr>
          </a:p>
          <a:p>
            <a:pPr algn="r" rtl="1"/>
            <a:endParaRPr lang="fa-IR" sz="6000" dirty="0" smtClean="0">
              <a:cs typeface="B Titr" pitchFamily="2" charset="-78"/>
            </a:endParaRPr>
          </a:p>
          <a:p>
            <a:pPr algn="r" rtl="1"/>
            <a:endParaRPr lang="fa-IR" sz="4000" dirty="0" smtClean="0">
              <a:solidFill>
                <a:srgbClr val="006600"/>
              </a:solidFill>
              <a:cs typeface="B Titr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0094" y="5857892"/>
            <a:ext cx="24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dirty="0" smtClean="0">
                <a:cs typeface="B Tehran" pitchFamily="2" charset="-78"/>
              </a:rPr>
              <a:t>منبع: المحاسن/ج 2 ص236 ح1727</a:t>
            </a:r>
            <a:endParaRPr lang="en-US" dirty="0">
              <a:cs typeface="B Tehr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>
            <a:off x="0" y="0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10800000">
            <a:off x="7286644" y="5072074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16200000">
            <a:off x="-35715" y="5036359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5400000">
            <a:off x="7322359" y="35715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286248" y="214290"/>
            <a:ext cx="583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8800" dirty="0" smtClean="0">
                <a:latin typeface="Besmellah 1" pitchFamily="2" charset="0"/>
              </a:rPr>
              <a:t>J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286512" y="500042"/>
            <a:ext cx="2130648" cy="1500198"/>
            <a:chOff x="6286512" y="500042"/>
            <a:chExt cx="2130648" cy="1500198"/>
          </a:xfrm>
        </p:grpSpPr>
        <p:pic>
          <p:nvPicPr>
            <p:cNvPr id="8" name="Picture 7" descr="Note0051.jpg"/>
            <p:cNvPicPr>
              <a:picLocks noChangeAspect="1"/>
            </p:cNvPicPr>
            <p:nvPr/>
          </p:nvPicPr>
          <p:blipFill>
            <a:blip r:embed="rId3" cstate="print"/>
            <a:srcRect l="21828" t="12500" r="21827" b="51890"/>
            <a:stretch>
              <a:fillRect/>
            </a:stretch>
          </p:blipFill>
          <p:spPr>
            <a:xfrm rot="10800000">
              <a:off x="6286512" y="1367094"/>
              <a:ext cx="1635521" cy="63314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393331" y="1091556"/>
              <a:ext cx="2023829" cy="416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dirty="0" smtClean="0">
                  <a:solidFill>
                    <a:schemeClr val="accent6">
                      <a:lumMod val="75000"/>
                    </a:schemeClr>
                  </a:solidFill>
                  <a:cs typeface="B Titr" pitchFamily="2" charset="-78"/>
                </a:rPr>
                <a:t>   آداب غذا خوردن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endParaRPr>
            </a:p>
          </p:txBody>
        </p:sp>
        <p:pic>
          <p:nvPicPr>
            <p:cNvPr id="15" name="Picture 14" descr="Note0051.jpg"/>
            <p:cNvPicPr>
              <a:picLocks noChangeAspect="1"/>
            </p:cNvPicPr>
            <p:nvPr/>
          </p:nvPicPr>
          <p:blipFill>
            <a:blip r:embed="rId3" cstate="print"/>
            <a:srcRect l="21828" t="12500" r="21827" b="51890"/>
            <a:stretch>
              <a:fillRect/>
            </a:stretch>
          </p:blipFill>
          <p:spPr>
            <a:xfrm>
              <a:off x="6286512" y="500042"/>
              <a:ext cx="1635521" cy="633146"/>
            </a:xfrm>
            <a:prstGeom prst="rect">
              <a:avLst/>
            </a:prstGeom>
          </p:spPr>
        </p:pic>
      </p:grpSp>
      <p:grpSp>
        <p:nvGrpSpPr>
          <p:cNvPr id="3" name="Group 20"/>
          <p:cNvGrpSpPr/>
          <p:nvPr/>
        </p:nvGrpSpPr>
        <p:grpSpPr>
          <a:xfrm>
            <a:off x="1428728" y="1928802"/>
            <a:ext cx="6286544" cy="870735"/>
            <a:chOff x="3690790" y="1885074"/>
            <a:chExt cx="5025759" cy="870735"/>
          </a:xfrm>
        </p:grpSpPr>
        <p:pic>
          <p:nvPicPr>
            <p:cNvPr id="19" name="Picture 18" descr="Note0221.jpg"/>
            <p:cNvPicPr>
              <a:picLocks noChangeAspect="1"/>
            </p:cNvPicPr>
            <p:nvPr/>
          </p:nvPicPr>
          <p:blipFill>
            <a:blip r:embed="rId4" cstate="print"/>
            <a:srcRect l="7339" t="30208" r="7339" b="30208"/>
            <a:stretch>
              <a:fillRect/>
            </a:stretch>
          </p:blipFill>
          <p:spPr>
            <a:xfrm>
              <a:off x="3690790" y="1885074"/>
              <a:ext cx="5025759" cy="87073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797777" y="2140953"/>
              <a:ext cx="2904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dirty="0" smtClean="0">
                  <a:solidFill>
                    <a:srgbClr val="0033CC"/>
                  </a:solidFill>
                  <a:cs typeface="B Titr" pitchFamily="2" charset="-78"/>
                </a:rPr>
                <a:t>تاكيد بر خوردن شام ونهي از واگذاردن آن</a:t>
              </a:r>
              <a:endParaRPr lang="en-US" dirty="0">
                <a:solidFill>
                  <a:srgbClr val="0033CC"/>
                </a:solidFill>
                <a:cs typeface="B Titr" pitchFamily="2" charset="-78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2880880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5400" dirty="0" smtClean="0">
                <a:solidFill>
                  <a:srgbClr val="006600"/>
                </a:solidFill>
                <a:cs typeface="B Titr" pitchFamily="2" charset="-78"/>
              </a:rPr>
              <a:t>      پيامبر اعظم</a:t>
            </a:r>
            <a:r>
              <a:rPr lang="fa-IR" sz="2800" dirty="0" smtClean="0">
                <a:solidFill>
                  <a:srgbClr val="006600"/>
                </a:solidFill>
                <a:cs typeface="B Titr" pitchFamily="2" charset="-78"/>
              </a:rPr>
              <a:t>(ص):</a:t>
            </a:r>
            <a:endParaRPr lang="fa-IR" sz="1400" b="1" dirty="0" smtClean="0">
              <a:cs typeface="B Mitra" pitchFamily="2" charset="-78"/>
            </a:endParaRPr>
          </a:p>
          <a:p>
            <a:pPr algn="ctr" rtl="1"/>
            <a:r>
              <a:rPr lang="fa-IR" sz="3600" b="1" dirty="0" smtClean="0">
                <a:solidFill>
                  <a:srgbClr val="FF0000"/>
                </a:solidFill>
                <a:cs typeface="B Titr" pitchFamily="2" charset="-78"/>
              </a:rPr>
              <a:t>شام بخوريد</a:t>
            </a:r>
            <a:r>
              <a:rPr lang="fa-IR" sz="3600" b="1" dirty="0" smtClean="0">
                <a:cs typeface="B Titr" pitchFamily="2" charset="-78"/>
              </a:rPr>
              <a:t>،هرچند </a:t>
            </a:r>
            <a:r>
              <a:rPr lang="fa-IR" sz="3600" b="1" dirty="0" smtClean="0">
                <a:solidFill>
                  <a:srgbClr val="0033CC"/>
                </a:solidFill>
                <a:cs typeface="B Titr" pitchFamily="2" charset="-78"/>
              </a:rPr>
              <a:t>به مشتي خرماي خشكيده </a:t>
            </a:r>
            <a:r>
              <a:rPr lang="fa-IR" sz="3600" b="1" dirty="0" smtClean="0">
                <a:cs typeface="B Titr" pitchFamily="2" charset="-78"/>
              </a:rPr>
              <a:t>باشد،</a:t>
            </a:r>
          </a:p>
          <a:p>
            <a:pPr algn="ctr" rtl="1"/>
            <a:r>
              <a:rPr lang="fa-IR" sz="3600" b="1" dirty="0" smtClean="0">
                <a:solidFill>
                  <a:srgbClr val="006600"/>
                </a:solidFill>
                <a:cs typeface="B Titr" pitchFamily="2" charset="-78"/>
              </a:rPr>
              <a:t>چرا كه</a:t>
            </a:r>
          </a:p>
          <a:p>
            <a:pPr algn="ctr" rtl="1"/>
            <a:r>
              <a:rPr lang="fa-IR" sz="4000" b="1" dirty="0" smtClean="0">
                <a:solidFill>
                  <a:srgbClr val="FF0000"/>
                </a:solidFill>
                <a:cs typeface="B Titr" pitchFamily="2" charset="-78"/>
              </a:rPr>
              <a:t> وا گذاردن شام،مايه پيري است</a:t>
            </a:r>
            <a:r>
              <a:rPr lang="fa-IR" sz="3600" b="1" dirty="0" smtClean="0">
                <a:cs typeface="B Titr" pitchFamily="2" charset="-78"/>
              </a:rPr>
              <a:t>.</a:t>
            </a:r>
          </a:p>
          <a:p>
            <a:pPr algn="ctr" rtl="1"/>
            <a:endParaRPr lang="fa-IR" sz="4000" b="1" dirty="0" smtClean="0">
              <a:cs typeface="B Titr" pitchFamily="2" charset="-78"/>
            </a:endParaRPr>
          </a:p>
          <a:p>
            <a:pPr algn="ctr" rtl="1"/>
            <a:endParaRPr lang="fa-IR" sz="3600" b="1" dirty="0" smtClean="0">
              <a:cs typeface="B Titr" pitchFamily="2" charset="-78"/>
            </a:endParaRPr>
          </a:p>
          <a:p>
            <a:pPr algn="r" rtl="1"/>
            <a:endParaRPr lang="fa-IR" sz="6000" dirty="0" smtClean="0">
              <a:cs typeface="B Titr" pitchFamily="2" charset="-78"/>
            </a:endParaRPr>
          </a:p>
          <a:p>
            <a:pPr algn="r" rtl="1"/>
            <a:endParaRPr lang="fa-IR" sz="4000" dirty="0" smtClean="0">
              <a:solidFill>
                <a:srgbClr val="006600"/>
              </a:solidFill>
              <a:cs typeface="B Titr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57611" y="5857892"/>
            <a:ext cx="279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dirty="0" smtClean="0">
                <a:cs typeface="B Tehran" pitchFamily="2" charset="-78"/>
              </a:rPr>
              <a:t>منبع: سنن الترمذي /ج 4 ص 287 ح 1856</a:t>
            </a:r>
            <a:endParaRPr lang="en-US" dirty="0">
              <a:cs typeface="B Tehr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>
            <a:off x="0" y="0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10800000">
            <a:off x="7286644" y="5072074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16200000">
            <a:off x="-35715" y="5036359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5400000">
            <a:off x="7322359" y="35715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286248" y="214290"/>
            <a:ext cx="583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8800" dirty="0" smtClean="0">
                <a:latin typeface="Besmellah 1" pitchFamily="2" charset="0"/>
              </a:rPr>
              <a:t>J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6286512" y="500042"/>
            <a:ext cx="2130648" cy="1500198"/>
            <a:chOff x="6286512" y="500042"/>
            <a:chExt cx="2130648" cy="1500198"/>
          </a:xfrm>
        </p:grpSpPr>
        <p:pic>
          <p:nvPicPr>
            <p:cNvPr id="8" name="Picture 7" descr="Note0051.jpg"/>
            <p:cNvPicPr>
              <a:picLocks noChangeAspect="1"/>
            </p:cNvPicPr>
            <p:nvPr/>
          </p:nvPicPr>
          <p:blipFill>
            <a:blip r:embed="rId3" cstate="print"/>
            <a:srcRect l="21828" t="12500" r="21827" b="51890"/>
            <a:stretch>
              <a:fillRect/>
            </a:stretch>
          </p:blipFill>
          <p:spPr>
            <a:xfrm rot="10800000">
              <a:off x="6286512" y="1367094"/>
              <a:ext cx="1635521" cy="63314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393331" y="1091556"/>
              <a:ext cx="2023829" cy="416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dirty="0" smtClean="0">
                  <a:solidFill>
                    <a:schemeClr val="accent6">
                      <a:lumMod val="75000"/>
                    </a:schemeClr>
                  </a:solidFill>
                  <a:cs typeface="B Titr" pitchFamily="2" charset="-78"/>
                </a:rPr>
                <a:t>   آداب غذا خوردن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endParaRPr>
            </a:p>
          </p:txBody>
        </p:sp>
        <p:pic>
          <p:nvPicPr>
            <p:cNvPr id="15" name="Picture 14" descr="Note0051.jpg"/>
            <p:cNvPicPr>
              <a:picLocks noChangeAspect="1"/>
            </p:cNvPicPr>
            <p:nvPr/>
          </p:nvPicPr>
          <p:blipFill>
            <a:blip r:embed="rId3" cstate="print"/>
            <a:srcRect l="21828" t="12500" r="21827" b="51890"/>
            <a:stretch>
              <a:fillRect/>
            </a:stretch>
          </p:blipFill>
          <p:spPr>
            <a:xfrm>
              <a:off x="6286512" y="500042"/>
              <a:ext cx="1635521" cy="633146"/>
            </a:xfrm>
            <a:prstGeom prst="rect">
              <a:avLst/>
            </a:prstGeom>
          </p:spPr>
        </p:pic>
      </p:grpSp>
      <p:grpSp>
        <p:nvGrpSpPr>
          <p:cNvPr id="3" name="Group 20"/>
          <p:cNvGrpSpPr/>
          <p:nvPr/>
        </p:nvGrpSpPr>
        <p:grpSpPr>
          <a:xfrm>
            <a:off x="2500298" y="1928802"/>
            <a:ext cx="4000528" cy="870735"/>
            <a:chOff x="5518339" y="1885074"/>
            <a:chExt cx="3198210" cy="870735"/>
          </a:xfrm>
        </p:grpSpPr>
        <p:pic>
          <p:nvPicPr>
            <p:cNvPr id="19" name="Picture 18" descr="Note0221.jpg"/>
            <p:cNvPicPr>
              <a:picLocks noChangeAspect="1"/>
            </p:cNvPicPr>
            <p:nvPr/>
          </p:nvPicPr>
          <p:blipFill>
            <a:blip r:embed="rId4" cstate="print"/>
            <a:srcRect l="7339" t="30208" r="7339" b="30208"/>
            <a:stretch>
              <a:fillRect/>
            </a:stretch>
          </p:blipFill>
          <p:spPr>
            <a:xfrm>
              <a:off x="5518339" y="1885074"/>
              <a:ext cx="3198210" cy="87073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603446" y="2099388"/>
              <a:ext cx="10677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2400" dirty="0" smtClean="0">
                  <a:solidFill>
                    <a:srgbClr val="0033CC"/>
                  </a:solidFill>
                  <a:cs typeface="B Titr" pitchFamily="2" charset="-78"/>
                </a:rPr>
                <a:t>خواص نان</a:t>
              </a:r>
              <a:endParaRPr lang="en-US" sz="2400" dirty="0">
                <a:solidFill>
                  <a:srgbClr val="0033CC"/>
                </a:solidFill>
                <a:cs typeface="B Titr" pitchFamily="2" charset="-78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2608983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5400" dirty="0" smtClean="0">
                <a:solidFill>
                  <a:srgbClr val="006600"/>
                </a:solidFill>
                <a:cs typeface="B Titr" pitchFamily="2" charset="-78"/>
              </a:rPr>
              <a:t>   امام صادق</a:t>
            </a:r>
            <a:r>
              <a:rPr lang="fa-IR" sz="2800" dirty="0" smtClean="0">
                <a:solidFill>
                  <a:srgbClr val="006600"/>
                </a:solidFill>
                <a:cs typeface="B Titr" pitchFamily="2" charset="-78"/>
              </a:rPr>
              <a:t>(ع):</a:t>
            </a:r>
            <a:endParaRPr lang="fa-IR" sz="1400" b="1" dirty="0" smtClean="0">
              <a:cs typeface="B Mitra" pitchFamily="2" charset="-78"/>
            </a:endParaRPr>
          </a:p>
          <a:p>
            <a:pPr algn="ctr" rtl="1"/>
            <a:r>
              <a:rPr lang="fa-IR" sz="6000" b="1" dirty="0" smtClean="0">
                <a:cs typeface="B Titr" pitchFamily="2" charset="-78"/>
              </a:rPr>
              <a:t>تن</a:t>
            </a:r>
            <a:r>
              <a:rPr lang="fa-IR" sz="4400" b="1" dirty="0" smtClean="0">
                <a:solidFill>
                  <a:srgbClr val="990099"/>
                </a:solidFill>
                <a:cs typeface="B Titr" pitchFamily="2" charset="-78"/>
              </a:rPr>
              <a:t>(بدن)</a:t>
            </a:r>
            <a:endParaRPr lang="fa-IR" sz="6000" b="1" dirty="0" smtClean="0">
              <a:solidFill>
                <a:srgbClr val="990099"/>
              </a:solidFill>
              <a:cs typeface="B Titr" pitchFamily="2" charset="-78"/>
            </a:endParaRPr>
          </a:p>
          <a:p>
            <a:pPr algn="ctr" rtl="1"/>
            <a:r>
              <a:rPr lang="fa-IR" sz="6000" b="1" dirty="0" smtClean="0">
                <a:cs typeface="B Titr" pitchFamily="2" charset="-78"/>
              </a:rPr>
              <a:t>بر</a:t>
            </a:r>
            <a:r>
              <a:rPr lang="fa-IR" sz="6000" b="1" dirty="0" smtClean="0">
                <a:solidFill>
                  <a:srgbClr val="FF0000"/>
                </a:solidFill>
                <a:cs typeface="B Titr" pitchFamily="2" charset="-78"/>
              </a:rPr>
              <a:t> نان</a:t>
            </a:r>
            <a:r>
              <a:rPr lang="fa-IR" sz="3600" b="1" dirty="0" smtClean="0">
                <a:cs typeface="B Titr" pitchFamily="2" charset="-78"/>
              </a:rPr>
              <a:t>،</a:t>
            </a:r>
            <a:r>
              <a:rPr lang="fa-IR" sz="6000" b="1" dirty="0" smtClean="0">
                <a:solidFill>
                  <a:srgbClr val="0033CC"/>
                </a:solidFill>
                <a:cs typeface="B Titr" pitchFamily="2" charset="-78"/>
              </a:rPr>
              <a:t>استوار شده </a:t>
            </a:r>
            <a:r>
              <a:rPr lang="fa-IR" sz="6000" b="1" dirty="0" smtClean="0">
                <a:cs typeface="B Titr" pitchFamily="2" charset="-78"/>
              </a:rPr>
              <a:t>است</a:t>
            </a:r>
            <a:r>
              <a:rPr lang="fa-IR" sz="2800" b="1" dirty="0" smtClean="0">
                <a:cs typeface="B Titr" pitchFamily="2" charset="-78"/>
              </a:rPr>
              <a:t>.</a:t>
            </a:r>
            <a:endParaRPr lang="fa-IR" sz="6000" b="1" dirty="0" smtClean="0">
              <a:cs typeface="B Titr" pitchFamily="2" charset="-78"/>
            </a:endParaRPr>
          </a:p>
          <a:p>
            <a:pPr algn="ctr" rtl="1"/>
            <a:endParaRPr lang="fa-IR" sz="4000" b="1" dirty="0" smtClean="0">
              <a:cs typeface="B Titr" pitchFamily="2" charset="-78"/>
            </a:endParaRPr>
          </a:p>
          <a:p>
            <a:pPr algn="ctr" rtl="1"/>
            <a:endParaRPr lang="fa-IR" sz="3600" b="1" dirty="0" smtClean="0">
              <a:cs typeface="B Titr" pitchFamily="2" charset="-78"/>
            </a:endParaRPr>
          </a:p>
          <a:p>
            <a:pPr algn="r" rtl="1"/>
            <a:endParaRPr lang="fa-IR" sz="6000" dirty="0" smtClean="0">
              <a:cs typeface="B Titr" pitchFamily="2" charset="-78"/>
            </a:endParaRPr>
          </a:p>
          <a:p>
            <a:pPr algn="r" rtl="1"/>
            <a:endParaRPr lang="fa-IR" sz="4000" dirty="0" smtClean="0">
              <a:solidFill>
                <a:srgbClr val="006600"/>
              </a:solidFill>
              <a:cs typeface="B Titr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1797" y="5857892"/>
            <a:ext cx="206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dirty="0" smtClean="0">
                <a:cs typeface="B Tehran" pitchFamily="2" charset="-78"/>
              </a:rPr>
              <a:t>منبع: الكافي /ج6 ص286 ح 3</a:t>
            </a:r>
            <a:endParaRPr lang="en-US" dirty="0">
              <a:cs typeface="B Tehr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4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>
            <a:off x="0" y="0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10800000">
            <a:off x="7286644" y="5072074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16200000">
            <a:off x="-35715" y="5036359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5400000">
            <a:off x="7322359" y="35715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286248" y="214290"/>
            <a:ext cx="583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8800" dirty="0" smtClean="0">
                <a:latin typeface="Besmellah 1" pitchFamily="2" charset="0"/>
              </a:rPr>
              <a:t>J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6215074" y="642918"/>
            <a:ext cx="2130648" cy="1500198"/>
            <a:chOff x="1028606" y="741235"/>
            <a:chExt cx="2786231" cy="2033075"/>
          </a:xfrm>
        </p:grpSpPr>
        <p:pic>
          <p:nvPicPr>
            <p:cNvPr id="8" name="Picture 7" descr="Note0051.jpg"/>
            <p:cNvPicPr>
              <a:picLocks noChangeAspect="1"/>
            </p:cNvPicPr>
            <p:nvPr/>
          </p:nvPicPr>
          <p:blipFill>
            <a:blip r:embed="rId3" cstate="print"/>
            <a:srcRect l="21828" t="12500" r="21827" b="51890"/>
            <a:stretch>
              <a:fillRect/>
            </a:stretch>
          </p:blipFill>
          <p:spPr>
            <a:xfrm rot="10800000">
              <a:off x="1028606" y="1916268"/>
              <a:ext cx="2138757" cy="85804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168292" y="1542857"/>
              <a:ext cx="2646545" cy="564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dirty="0" smtClean="0">
                  <a:solidFill>
                    <a:schemeClr val="accent6">
                      <a:lumMod val="75000"/>
                    </a:schemeClr>
                  </a:solidFill>
                  <a:cs typeface="B Titr" pitchFamily="2" charset="-78"/>
                </a:rPr>
                <a:t>   آداب غذا خوردن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endParaRPr>
            </a:p>
          </p:txBody>
        </p:sp>
        <p:pic>
          <p:nvPicPr>
            <p:cNvPr id="15" name="Picture 14" descr="Note0051.jpg"/>
            <p:cNvPicPr>
              <a:picLocks noChangeAspect="1"/>
            </p:cNvPicPr>
            <p:nvPr/>
          </p:nvPicPr>
          <p:blipFill>
            <a:blip r:embed="rId3" cstate="print"/>
            <a:srcRect l="21828" t="12500" r="21827" b="51890"/>
            <a:stretch>
              <a:fillRect/>
            </a:stretch>
          </p:blipFill>
          <p:spPr>
            <a:xfrm>
              <a:off x="1028606" y="741235"/>
              <a:ext cx="2138757" cy="858042"/>
            </a:xfrm>
            <a:prstGeom prst="rect">
              <a:avLst/>
            </a:prstGeom>
          </p:spPr>
        </p:pic>
      </p:grpSp>
      <p:grpSp>
        <p:nvGrpSpPr>
          <p:cNvPr id="3" name="Group 20"/>
          <p:cNvGrpSpPr/>
          <p:nvPr/>
        </p:nvGrpSpPr>
        <p:grpSpPr>
          <a:xfrm>
            <a:off x="2083362" y="1643050"/>
            <a:ext cx="4357718" cy="870735"/>
            <a:chOff x="4030369" y="1885074"/>
            <a:chExt cx="4357718" cy="870735"/>
          </a:xfrm>
        </p:grpSpPr>
        <p:pic>
          <p:nvPicPr>
            <p:cNvPr id="19" name="Picture 18" descr="Note0221.jpg"/>
            <p:cNvPicPr>
              <a:picLocks noChangeAspect="1"/>
            </p:cNvPicPr>
            <p:nvPr/>
          </p:nvPicPr>
          <p:blipFill>
            <a:blip r:embed="rId4" cstate="print"/>
            <a:srcRect l="7339" t="30208" r="7339" b="30208"/>
            <a:stretch>
              <a:fillRect/>
            </a:stretch>
          </p:blipFill>
          <p:spPr>
            <a:xfrm>
              <a:off x="4030369" y="1885074"/>
              <a:ext cx="4357718" cy="87073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072066" y="2143116"/>
              <a:ext cx="2249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dirty="0" smtClean="0">
                  <a:solidFill>
                    <a:srgbClr val="0033CC"/>
                  </a:solidFill>
                  <a:cs typeface="B Titr" pitchFamily="2" charset="-78"/>
                </a:rPr>
                <a:t>شستن دستها قبل وبعد غذا</a:t>
              </a:r>
              <a:endParaRPr lang="en-US" dirty="0">
                <a:solidFill>
                  <a:srgbClr val="0033CC"/>
                </a:solidFill>
                <a:cs typeface="B Titr" pitchFamily="2" charset="-78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28662" y="2928934"/>
            <a:ext cx="7447103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dirty="0" smtClean="0">
                <a:solidFill>
                  <a:srgbClr val="006600"/>
                </a:solidFill>
                <a:cs typeface="B Titr" pitchFamily="2" charset="-78"/>
              </a:rPr>
              <a:t>پيامبر اعظم </a:t>
            </a:r>
            <a:r>
              <a:rPr lang="fa-IR" dirty="0" smtClean="0">
                <a:solidFill>
                  <a:srgbClr val="006600"/>
                </a:solidFill>
                <a:cs typeface="B Titr" pitchFamily="2" charset="-78"/>
              </a:rPr>
              <a:t>(ص) </a:t>
            </a:r>
            <a:r>
              <a:rPr lang="fa-IR" sz="2400" dirty="0" smtClean="0">
                <a:solidFill>
                  <a:srgbClr val="006600"/>
                </a:solidFill>
                <a:cs typeface="B Titr" pitchFamily="2" charset="-78"/>
              </a:rPr>
              <a:t>:</a:t>
            </a:r>
            <a:endParaRPr lang="fa-IR" sz="4000" dirty="0" smtClean="0">
              <a:solidFill>
                <a:srgbClr val="006600"/>
              </a:solidFill>
              <a:cs typeface="B Titr" pitchFamily="2" charset="-78"/>
            </a:endParaRPr>
          </a:p>
          <a:p>
            <a:pPr algn="ctr" rtl="1"/>
            <a:r>
              <a:rPr lang="fa-IR" sz="3600" dirty="0" smtClean="0">
                <a:cs typeface="B Titr" pitchFamily="2" charset="-78"/>
              </a:rPr>
              <a:t>شستن دستها </a:t>
            </a:r>
            <a:r>
              <a:rPr lang="fa-IR" sz="3600" dirty="0" smtClean="0">
                <a:solidFill>
                  <a:srgbClr val="0033CC"/>
                </a:solidFill>
                <a:cs typeface="B Titr" pitchFamily="2" charset="-78"/>
              </a:rPr>
              <a:t>پيش از غذا</a:t>
            </a:r>
            <a:r>
              <a:rPr lang="fa-IR" sz="3600" dirty="0" smtClean="0">
                <a:cs typeface="B Titr" pitchFamily="2" charset="-78"/>
              </a:rPr>
              <a:t>،</a:t>
            </a: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فقررا دور مي كند</a:t>
            </a:r>
            <a:r>
              <a:rPr lang="fa-IR" sz="3600" dirty="0" smtClean="0">
                <a:cs typeface="B Titr" pitchFamily="2" charset="-78"/>
              </a:rPr>
              <a:t>و</a:t>
            </a:r>
          </a:p>
          <a:p>
            <a:pPr algn="ctr" rtl="1"/>
            <a:r>
              <a:rPr lang="fa-IR" sz="3600" dirty="0" smtClean="0">
                <a:cs typeface="B Titr" pitchFamily="2" charset="-78"/>
              </a:rPr>
              <a:t>شستن  دستها </a:t>
            </a:r>
            <a:r>
              <a:rPr lang="fa-IR" sz="3600" dirty="0" smtClean="0">
                <a:solidFill>
                  <a:srgbClr val="0033CC"/>
                </a:solidFill>
                <a:cs typeface="B Titr" pitchFamily="2" charset="-78"/>
              </a:rPr>
              <a:t>پس از غذا</a:t>
            </a:r>
            <a:r>
              <a:rPr lang="fa-IR" sz="3600" dirty="0" smtClean="0">
                <a:cs typeface="B Titr" pitchFamily="2" charset="-78"/>
              </a:rPr>
              <a:t>، </a:t>
            </a: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اندوه را مي راند </a:t>
            </a:r>
            <a:r>
              <a:rPr lang="fa-IR" sz="3600" dirty="0" smtClean="0">
                <a:cs typeface="B Titr" pitchFamily="2" charset="-78"/>
              </a:rPr>
              <a:t>و</a:t>
            </a:r>
          </a:p>
          <a:p>
            <a:pPr algn="ctr" rtl="1"/>
            <a:r>
              <a:rPr lang="fa-IR" sz="3600" dirty="0" smtClean="0">
                <a:cs typeface="B Titr" pitchFamily="2" charset="-78"/>
              </a:rPr>
              <a:t>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چشم را سلامت مي دهد</a:t>
            </a:r>
            <a:r>
              <a:rPr lang="fa-IR" sz="3600" dirty="0" smtClean="0">
                <a:cs typeface="B Titr" pitchFamily="2" charset="-78"/>
              </a:rPr>
              <a:t>.</a:t>
            </a:r>
            <a:endParaRPr lang="en-US" sz="3600" dirty="0" smtClean="0">
              <a:cs typeface="B Titr" pitchFamily="2" charset="-78"/>
            </a:endParaRPr>
          </a:p>
          <a:p>
            <a:pPr algn="r" rtl="1"/>
            <a:endParaRPr lang="fa-IR" sz="3600" dirty="0" smtClean="0">
              <a:cs typeface="B Titr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82948" y="6000768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dirty="0" smtClean="0">
                <a:cs typeface="B Tehran" pitchFamily="2" charset="-78"/>
              </a:rPr>
              <a:t>منبع: بحارالانوار،ج66ص364</a:t>
            </a:r>
            <a:endParaRPr lang="en-US" dirty="0">
              <a:cs typeface="B Tehr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>
            <a:off x="0" y="0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10800000">
            <a:off x="7286644" y="5072074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16200000">
            <a:off x="-35715" y="5036359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5400000">
            <a:off x="7322359" y="35715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286248" y="214290"/>
            <a:ext cx="583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8800" dirty="0" smtClean="0">
                <a:latin typeface="Besmellah 1" pitchFamily="2" charset="0"/>
              </a:rPr>
              <a:t>J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6143636" y="500042"/>
            <a:ext cx="2130648" cy="1500198"/>
            <a:chOff x="1028606" y="741235"/>
            <a:chExt cx="2786231" cy="2033075"/>
          </a:xfrm>
        </p:grpSpPr>
        <p:pic>
          <p:nvPicPr>
            <p:cNvPr id="8" name="Picture 7" descr="Note0051.jpg"/>
            <p:cNvPicPr>
              <a:picLocks noChangeAspect="1"/>
            </p:cNvPicPr>
            <p:nvPr/>
          </p:nvPicPr>
          <p:blipFill>
            <a:blip r:embed="rId3" cstate="print"/>
            <a:srcRect l="21828" t="12500" r="21827" b="51890"/>
            <a:stretch>
              <a:fillRect/>
            </a:stretch>
          </p:blipFill>
          <p:spPr>
            <a:xfrm rot="10800000">
              <a:off x="1028606" y="1916268"/>
              <a:ext cx="2138757" cy="85804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168292" y="1542857"/>
              <a:ext cx="2646545" cy="564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dirty="0" smtClean="0">
                  <a:solidFill>
                    <a:schemeClr val="accent6">
                      <a:lumMod val="75000"/>
                    </a:schemeClr>
                  </a:solidFill>
                  <a:cs typeface="B Titr" pitchFamily="2" charset="-78"/>
                </a:rPr>
                <a:t>   آداب غذا خوردن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endParaRPr>
            </a:p>
          </p:txBody>
        </p:sp>
        <p:pic>
          <p:nvPicPr>
            <p:cNvPr id="15" name="Picture 14" descr="Note0051.jpg"/>
            <p:cNvPicPr>
              <a:picLocks noChangeAspect="1"/>
            </p:cNvPicPr>
            <p:nvPr/>
          </p:nvPicPr>
          <p:blipFill>
            <a:blip r:embed="rId3" cstate="print"/>
            <a:srcRect l="21828" t="12500" r="21827" b="51890"/>
            <a:stretch>
              <a:fillRect/>
            </a:stretch>
          </p:blipFill>
          <p:spPr>
            <a:xfrm>
              <a:off x="1028606" y="741235"/>
              <a:ext cx="2138757" cy="858042"/>
            </a:xfrm>
            <a:prstGeom prst="rect">
              <a:avLst/>
            </a:prstGeom>
          </p:spPr>
        </p:pic>
      </p:grpSp>
      <p:grpSp>
        <p:nvGrpSpPr>
          <p:cNvPr id="3" name="Group 20"/>
          <p:cNvGrpSpPr/>
          <p:nvPr/>
        </p:nvGrpSpPr>
        <p:grpSpPr>
          <a:xfrm>
            <a:off x="1500166" y="2000240"/>
            <a:ext cx="6215106" cy="870735"/>
            <a:chOff x="2518479" y="1885074"/>
            <a:chExt cx="6215106" cy="870735"/>
          </a:xfrm>
        </p:grpSpPr>
        <p:pic>
          <p:nvPicPr>
            <p:cNvPr id="19" name="Picture 18" descr="Note0221.jpg"/>
            <p:cNvPicPr>
              <a:picLocks noChangeAspect="1"/>
            </p:cNvPicPr>
            <p:nvPr/>
          </p:nvPicPr>
          <p:blipFill>
            <a:blip r:embed="rId4" cstate="print"/>
            <a:srcRect l="7339" t="30208" r="7339" b="30208"/>
            <a:stretch>
              <a:fillRect/>
            </a:stretch>
          </p:blipFill>
          <p:spPr>
            <a:xfrm>
              <a:off x="2518479" y="1885074"/>
              <a:ext cx="6215106" cy="87073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696563" y="2127098"/>
              <a:ext cx="3809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dirty="0" smtClean="0">
                  <a:solidFill>
                    <a:srgbClr val="0033CC"/>
                  </a:solidFill>
                  <a:cs typeface="B Titr" pitchFamily="2" charset="-78"/>
                </a:rPr>
                <a:t>برداشتن لقمه هاي كوچك و جويدن كامل غذا</a:t>
              </a:r>
              <a:endParaRPr lang="en-US" dirty="0">
                <a:solidFill>
                  <a:srgbClr val="0033CC"/>
                </a:solidFill>
                <a:cs typeface="B Titr" pitchFamily="2" charset="-78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000100" y="2811605"/>
            <a:ext cx="74295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dirty="0" smtClean="0">
                <a:solidFill>
                  <a:srgbClr val="006600"/>
                </a:solidFill>
                <a:cs typeface="B Titr" pitchFamily="2" charset="-78"/>
              </a:rPr>
              <a:t>پيامبراعظم</a:t>
            </a:r>
            <a:r>
              <a:rPr lang="fa-IR" sz="2000" dirty="0" smtClean="0">
                <a:solidFill>
                  <a:srgbClr val="006600"/>
                </a:solidFill>
                <a:cs typeface="B Titr" pitchFamily="2" charset="-78"/>
              </a:rPr>
              <a:t>(</a:t>
            </a:r>
            <a:r>
              <a:rPr lang="fa-IR" sz="2800" dirty="0" smtClean="0">
                <a:solidFill>
                  <a:srgbClr val="006600"/>
                </a:solidFill>
                <a:cs typeface="B Titr" pitchFamily="2" charset="-78"/>
              </a:rPr>
              <a:t>ص</a:t>
            </a:r>
            <a:r>
              <a:rPr lang="fa-IR" dirty="0" smtClean="0">
                <a:solidFill>
                  <a:srgbClr val="006600"/>
                </a:solidFill>
                <a:cs typeface="B Titr" pitchFamily="2" charset="-78"/>
              </a:rPr>
              <a:t>) </a:t>
            </a:r>
            <a:r>
              <a:rPr lang="fa-IR" sz="2400" dirty="0" smtClean="0">
                <a:solidFill>
                  <a:srgbClr val="006600"/>
                </a:solidFill>
                <a:cs typeface="B Titr" pitchFamily="2" charset="-78"/>
              </a:rPr>
              <a:t>:</a:t>
            </a:r>
            <a:endParaRPr lang="fa-IR" sz="4000" dirty="0" smtClean="0">
              <a:solidFill>
                <a:srgbClr val="006600"/>
              </a:solidFill>
              <a:cs typeface="B Titr" pitchFamily="2" charset="-78"/>
            </a:endParaRPr>
          </a:p>
          <a:p>
            <a:pPr algn="r" rtl="1"/>
            <a:r>
              <a:rPr lang="fa-IR" sz="5400" dirty="0" smtClean="0">
                <a:cs typeface="B Titr" pitchFamily="2" charset="-78"/>
              </a:rPr>
              <a:t>    از</a:t>
            </a:r>
            <a:r>
              <a:rPr lang="fa-IR" sz="5400" dirty="0" smtClean="0">
                <a:solidFill>
                  <a:srgbClr val="7030A0"/>
                </a:solidFill>
                <a:cs typeface="B Titr" pitchFamily="2" charset="-78"/>
              </a:rPr>
              <a:t>آداب</a:t>
            </a:r>
            <a:r>
              <a:rPr lang="fa-IR" sz="5400" dirty="0" smtClean="0">
                <a:cs typeface="B Titr" pitchFamily="2" charset="-78"/>
              </a:rPr>
              <a:t> غذاخوردن</a:t>
            </a:r>
            <a:r>
              <a:rPr lang="fa-IR" sz="2800" dirty="0" smtClean="0">
                <a:cs typeface="B Titr" pitchFamily="2" charset="-78"/>
              </a:rPr>
              <a:t>،</a:t>
            </a:r>
          </a:p>
          <a:p>
            <a:pPr algn="ctr" rtl="1"/>
            <a:r>
              <a:rPr lang="fa-IR" sz="5400" dirty="0" smtClean="0">
                <a:solidFill>
                  <a:srgbClr val="FF0000"/>
                </a:solidFill>
                <a:cs typeface="B Titr" pitchFamily="2" charset="-78"/>
              </a:rPr>
              <a:t>    كوچك برداشتن لقمه </a:t>
            </a:r>
          </a:p>
          <a:p>
            <a:pPr rtl="1"/>
            <a:r>
              <a:rPr lang="fa-IR" sz="5400" dirty="0" smtClean="0">
                <a:cs typeface="B Titr" pitchFamily="2" charset="-78"/>
              </a:rPr>
              <a:t>   و</a:t>
            </a:r>
            <a:r>
              <a:rPr lang="fa-IR" sz="5400" dirty="0" smtClean="0">
                <a:solidFill>
                  <a:srgbClr val="0033CC"/>
                </a:solidFill>
                <a:cs typeface="B Titr" pitchFamily="2" charset="-78"/>
              </a:rPr>
              <a:t>جويدن كامل </a:t>
            </a:r>
            <a:r>
              <a:rPr lang="fa-IR" sz="5400" dirty="0" smtClean="0">
                <a:cs typeface="B Titr" pitchFamily="2" charset="-78"/>
              </a:rPr>
              <a:t>است</a:t>
            </a:r>
            <a:r>
              <a:rPr lang="fa-IR" sz="3200" dirty="0" smtClean="0">
                <a:cs typeface="B Titr" pitchFamily="2" charset="-78"/>
              </a:rPr>
              <a:t>.</a:t>
            </a:r>
            <a:endParaRPr lang="en-US" sz="5400" dirty="0" smtClean="0">
              <a:cs typeface="B Titr" pitchFamily="2" charset="-78"/>
            </a:endParaRPr>
          </a:p>
          <a:p>
            <a:pPr algn="r" rtl="1"/>
            <a:endParaRPr lang="fa-IR" sz="3600" dirty="0" smtClean="0">
              <a:cs typeface="B Titr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7431" y="6000768"/>
            <a:ext cx="3009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dirty="0" smtClean="0">
                <a:cs typeface="B Tehran" pitchFamily="2" charset="-78"/>
              </a:rPr>
              <a:t>منبع: من لايحضره الفقيه ، ج4 ص355 ح5762 </a:t>
            </a:r>
            <a:endParaRPr lang="en-US" dirty="0">
              <a:cs typeface="B Tehr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>
            <a:off x="0" y="0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10800000">
            <a:off x="7286644" y="5072074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16200000">
            <a:off x="-35715" y="5036359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5400000">
            <a:off x="7322359" y="35715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286248" y="214290"/>
            <a:ext cx="583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8800" dirty="0" smtClean="0">
                <a:latin typeface="Besmellah 1" pitchFamily="2" charset="0"/>
              </a:rPr>
              <a:t>J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6215074" y="642918"/>
            <a:ext cx="2130648" cy="1500198"/>
            <a:chOff x="1028606" y="741235"/>
            <a:chExt cx="2786231" cy="2033075"/>
          </a:xfrm>
        </p:grpSpPr>
        <p:pic>
          <p:nvPicPr>
            <p:cNvPr id="8" name="Picture 7" descr="Note0051.jpg"/>
            <p:cNvPicPr>
              <a:picLocks noChangeAspect="1"/>
            </p:cNvPicPr>
            <p:nvPr/>
          </p:nvPicPr>
          <p:blipFill>
            <a:blip r:embed="rId3" cstate="print"/>
            <a:srcRect l="21828" t="12500" r="21827" b="51890"/>
            <a:stretch>
              <a:fillRect/>
            </a:stretch>
          </p:blipFill>
          <p:spPr>
            <a:xfrm rot="10800000">
              <a:off x="1028606" y="1916268"/>
              <a:ext cx="2138757" cy="85804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168292" y="1542857"/>
              <a:ext cx="2646545" cy="564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dirty="0" smtClean="0">
                  <a:solidFill>
                    <a:schemeClr val="accent6">
                      <a:lumMod val="75000"/>
                    </a:schemeClr>
                  </a:solidFill>
                  <a:cs typeface="B Titr" pitchFamily="2" charset="-78"/>
                </a:rPr>
                <a:t>   آداب غذا خوردن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endParaRPr>
            </a:p>
          </p:txBody>
        </p:sp>
        <p:pic>
          <p:nvPicPr>
            <p:cNvPr id="15" name="Picture 14" descr="Note0051.jpg"/>
            <p:cNvPicPr>
              <a:picLocks noChangeAspect="1"/>
            </p:cNvPicPr>
            <p:nvPr/>
          </p:nvPicPr>
          <p:blipFill>
            <a:blip r:embed="rId3" cstate="print"/>
            <a:srcRect l="21828" t="12500" r="21827" b="51890"/>
            <a:stretch>
              <a:fillRect/>
            </a:stretch>
          </p:blipFill>
          <p:spPr>
            <a:xfrm>
              <a:off x="1028606" y="741235"/>
              <a:ext cx="2138757" cy="858042"/>
            </a:xfrm>
            <a:prstGeom prst="rect">
              <a:avLst/>
            </a:prstGeom>
          </p:spPr>
        </p:pic>
      </p:grpSp>
      <p:grpSp>
        <p:nvGrpSpPr>
          <p:cNvPr id="3" name="Group 20"/>
          <p:cNvGrpSpPr/>
          <p:nvPr/>
        </p:nvGrpSpPr>
        <p:grpSpPr>
          <a:xfrm>
            <a:off x="2083362" y="1643050"/>
            <a:ext cx="4357718" cy="870735"/>
            <a:chOff x="4030369" y="1885074"/>
            <a:chExt cx="4357718" cy="870735"/>
          </a:xfrm>
        </p:grpSpPr>
        <p:pic>
          <p:nvPicPr>
            <p:cNvPr id="19" name="Picture 18" descr="Note0221.jpg"/>
            <p:cNvPicPr>
              <a:picLocks noChangeAspect="1"/>
            </p:cNvPicPr>
            <p:nvPr/>
          </p:nvPicPr>
          <p:blipFill>
            <a:blip r:embed="rId4" cstate="print"/>
            <a:srcRect l="7339" t="30208" r="7339" b="30208"/>
            <a:stretch>
              <a:fillRect/>
            </a:stretch>
          </p:blipFill>
          <p:spPr>
            <a:xfrm>
              <a:off x="4030369" y="1885074"/>
              <a:ext cx="4357718" cy="87073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090247" y="2140953"/>
              <a:ext cx="2032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dirty="0" smtClean="0">
                  <a:solidFill>
                    <a:srgbClr val="0033CC"/>
                  </a:solidFill>
                  <a:cs typeface="B Titr" pitchFamily="2" charset="-78"/>
                </a:rPr>
                <a:t>بر زبان آوردن نام خدا</a:t>
              </a:r>
              <a:endParaRPr lang="en-US" dirty="0">
                <a:solidFill>
                  <a:srgbClr val="0033CC"/>
                </a:solidFill>
                <a:cs typeface="B Titr" pitchFamily="2" charset="-78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5720" y="2579906"/>
            <a:ext cx="864399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dirty="0" smtClean="0">
                <a:solidFill>
                  <a:srgbClr val="006600"/>
                </a:solidFill>
                <a:cs typeface="B Titr" pitchFamily="2" charset="-78"/>
              </a:rPr>
              <a:t>      امام علي</a:t>
            </a:r>
            <a:r>
              <a:rPr lang="fa-IR" dirty="0" smtClean="0">
                <a:solidFill>
                  <a:srgbClr val="006600"/>
                </a:solidFill>
                <a:cs typeface="B Titr" pitchFamily="2" charset="-78"/>
              </a:rPr>
              <a:t>(ع) </a:t>
            </a:r>
            <a:r>
              <a:rPr lang="fa-IR" sz="2400" dirty="0" smtClean="0">
                <a:solidFill>
                  <a:srgbClr val="006600"/>
                </a:solidFill>
                <a:cs typeface="B Titr" pitchFamily="2" charset="-78"/>
              </a:rPr>
              <a:t>:  </a:t>
            </a:r>
            <a:r>
              <a:rPr lang="fa-IR" sz="1400" b="1" dirty="0" smtClean="0">
                <a:cs typeface="B Mitra" pitchFamily="2" charset="-78"/>
              </a:rPr>
              <a:t>در سفارش خودبه كميل</a:t>
            </a:r>
          </a:p>
          <a:p>
            <a:pPr algn="ctr" rtl="1"/>
            <a:r>
              <a:rPr lang="fa-IR" sz="3600" b="1" dirty="0" smtClean="0">
                <a:cs typeface="B Titr" pitchFamily="2" charset="-78"/>
              </a:rPr>
              <a:t>به </a:t>
            </a:r>
            <a:r>
              <a:rPr lang="fa-IR" sz="3600" b="1" dirty="0" smtClean="0">
                <a:solidFill>
                  <a:srgbClr val="0033CC"/>
                </a:solidFill>
                <a:cs typeface="B Titr" pitchFamily="2" charset="-78"/>
              </a:rPr>
              <a:t>هنگام غذا خوردن</a:t>
            </a:r>
            <a:r>
              <a:rPr lang="fa-IR" sz="3600" b="1" dirty="0" smtClean="0">
                <a:cs typeface="B Titr" pitchFamily="2" charset="-78"/>
              </a:rPr>
              <a:t>،</a:t>
            </a:r>
          </a:p>
          <a:p>
            <a:pPr algn="ctr" rtl="1"/>
            <a:r>
              <a:rPr lang="fa-IR" sz="3200" b="1" dirty="0" smtClean="0">
                <a:solidFill>
                  <a:srgbClr val="FF0000"/>
                </a:solidFill>
                <a:cs typeface="B Titr" pitchFamily="2" charset="-78"/>
              </a:rPr>
              <a:t>ازآن كسي نام ببر</a:t>
            </a:r>
            <a:r>
              <a:rPr lang="fa-IR" sz="3200" b="1" dirty="0" smtClean="0">
                <a:cs typeface="B Titr" pitchFamily="2" charset="-78"/>
              </a:rPr>
              <a:t>كه باوجود نام او</a:t>
            </a:r>
          </a:p>
          <a:p>
            <a:pPr algn="ctr" rtl="1"/>
            <a:r>
              <a:rPr lang="fa-IR" sz="3200" b="1" dirty="0" smtClean="0">
                <a:cs typeface="B Titr" pitchFamily="2" charset="-78"/>
              </a:rPr>
              <a:t>ديگر هيچ دردي زيان نمي رساند </a:t>
            </a:r>
            <a:r>
              <a:rPr lang="fa-IR" sz="3200" b="1" dirty="0" smtClean="0">
                <a:solidFill>
                  <a:srgbClr val="FF0000"/>
                </a:solidFill>
                <a:cs typeface="B Titr" pitchFamily="2" charset="-78"/>
              </a:rPr>
              <a:t>نامش</a:t>
            </a:r>
            <a:r>
              <a:rPr lang="fa-IR" sz="3200" b="1" dirty="0" smtClean="0">
                <a:solidFill>
                  <a:srgbClr val="7030A0"/>
                </a:solidFill>
                <a:cs typeface="B Titr" pitchFamily="2" charset="-78"/>
              </a:rPr>
              <a:t>،شفاي همه ي بيماريها وناتندرستي هاست</a:t>
            </a:r>
            <a:r>
              <a:rPr lang="fa-IR" sz="3200" b="1" dirty="0" smtClean="0">
                <a:cs typeface="B Titr" pitchFamily="2" charset="-78"/>
              </a:rPr>
              <a:t>.</a:t>
            </a:r>
            <a:endParaRPr lang="en-US" sz="7200" b="1" dirty="0" smtClean="0">
              <a:cs typeface="B Titr" pitchFamily="2" charset="-78"/>
            </a:endParaRPr>
          </a:p>
          <a:p>
            <a:pPr algn="r" rtl="1"/>
            <a:endParaRPr lang="fa-IR" sz="6000" dirty="0" smtClean="0">
              <a:cs typeface="B Titr" pitchFamily="2" charset="-78"/>
            </a:endParaRPr>
          </a:p>
          <a:p>
            <a:pPr algn="r" rtl="1"/>
            <a:endParaRPr lang="fa-IR" sz="4000" dirty="0" smtClean="0">
              <a:solidFill>
                <a:srgbClr val="006600"/>
              </a:solidFill>
              <a:cs typeface="B Titr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17606" y="600076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dirty="0" smtClean="0">
                <a:cs typeface="B Tehran" pitchFamily="2" charset="-78"/>
              </a:rPr>
              <a:t>منبع: تحف العقول: ص171</a:t>
            </a:r>
            <a:endParaRPr lang="en-US" dirty="0">
              <a:cs typeface="B Tehr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>
            <a:off x="0" y="0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10800000">
            <a:off x="7286644" y="5072074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16200000">
            <a:off x="-35715" y="5036359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5400000">
            <a:off x="7322359" y="35715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286248" y="214290"/>
            <a:ext cx="583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8800" dirty="0" smtClean="0">
                <a:latin typeface="Besmellah 1" pitchFamily="2" charset="0"/>
              </a:rPr>
              <a:t>J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6286512" y="642918"/>
            <a:ext cx="2130648" cy="1500198"/>
            <a:chOff x="1028606" y="741235"/>
            <a:chExt cx="2786231" cy="2033075"/>
          </a:xfrm>
        </p:grpSpPr>
        <p:pic>
          <p:nvPicPr>
            <p:cNvPr id="8" name="Picture 7" descr="Note0051.jpg"/>
            <p:cNvPicPr>
              <a:picLocks noChangeAspect="1"/>
            </p:cNvPicPr>
            <p:nvPr/>
          </p:nvPicPr>
          <p:blipFill>
            <a:blip r:embed="rId3" cstate="print"/>
            <a:srcRect l="21828" t="12500" r="21827" b="51890"/>
            <a:stretch>
              <a:fillRect/>
            </a:stretch>
          </p:blipFill>
          <p:spPr>
            <a:xfrm rot="10800000">
              <a:off x="1028606" y="1916268"/>
              <a:ext cx="2138757" cy="85804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168292" y="1542857"/>
              <a:ext cx="2646545" cy="564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dirty="0" smtClean="0">
                  <a:solidFill>
                    <a:schemeClr val="accent6">
                      <a:lumMod val="75000"/>
                    </a:schemeClr>
                  </a:solidFill>
                  <a:cs typeface="B Titr" pitchFamily="2" charset="-78"/>
                </a:rPr>
                <a:t>   آداب غذا خوردن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endParaRPr>
            </a:p>
          </p:txBody>
        </p:sp>
        <p:pic>
          <p:nvPicPr>
            <p:cNvPr id="15" name="Picture 14" descr="Note0051.jpg"/>
            <p:cNvPicPr>
              <a:picLocks noChangeAspect="1"/>
            </p:cNvPicPr>
            <p:nvPr/>
          </p:nvPicPr>
          <p:blipFill>
            <a:blip r:embed="rId3" cstate="print"/>
            <a:srcRect l="21828" t="12500" r="21827" b="51890"/>
            <a:stretch>
              <a:fillRect/>
            </a:stretch>
          </p:blipFill>
          <p:spPr>
            <a:xfrm>
              <a:off x="1028606" y="741235"/>
              <a:ext cx="2138757" cy="858042"/>
            </a:xfrm>
            <a:prstGeom prst="rect">
              <a:avLst/>
            </a:prstGeom>
          </p:spPr>
        </p:pic>
      </p:grpSp>
      <p:grpSp>
        <p:nvGrpSpPr>
          <p:cNvPr id="3" name="Group 20"/>
          <p:cNvGrpSpPr/>
          <p:nvPr/>
        </p:nvGrpSpPr>
        <p:grpSpPr>
          <a:xfrm>
            <a:off x="2083362" y="1643050"/>
            <a:ext cx="4357718" cy="870735"/>
            <a:chOff x="4030369" y="1885074"/>
            <a:chExt cx="4357718" cy="870735"/>
          </a:xfrm>
        </p:grpSpPr>
        <p:pic>
          <p:nvPicPr>
            <p:cNvPr id="19" name="Picture 18" descr="Note0221.jpg"/>
            <p:cNvPicPr>
              <a:picLocks noChangeAspect="1"/>
            </p:cNvPicPr>
            <p:nvPr/>
          </p:nvPicPr>
          <p:blipFill>
            <a:blip r:embed="rId4" cstate="print"/>
            <a:srcRect l="7339" t="30208" r="7339" b="30208"/>
            <a:stretch>
              <a:fillRect/>
            </a:stretch>
          </p:blipFill>
          <p:spPr>
            <a:xfrm>
              <a:off x="4030369" y="1885074"/>
              <a:ext cx="4357718" cy="87073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828887" y="2140953"/>
              <a:ext cx="2629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dirty="0" smtClean="0">
                  <a:solidFill>
                    <a:srgbClr val="0033CC"/>
                  </a:solidFill>
                  <a:cs typeface="B Titr" pitchFamily="2" charset="-78"/>
                </a:rPr>
                <a:t>آغازوپايان غذا خوردن با نمك</a:t>
              </a:r>
              <a:endParaRPr lang="en-US" dirty="0">
                <a:solidFill>
                  <a:srgbClr val="0033CC"/>
                </a:solidFill>
                <a:cs typeface="B Titr" pitchFamily="2" charset="-78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5720" y="2643182"/>
            <a:ext cx="86439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dirty="0" smtClean="0">
                <a:solidFill>
                  <a:srgbClr val="006600"/>
                </a:solidFill>
                <a:cs typeface="B Titr" pitchFamily="2" charset="-78"/>
              </a:rPr>
              <a:t>   پيامبراعظم</a:t>
            </a:r>
            <a:r>
              <a:rPr lang="fa-IR" dirty="0" smtClean="0">
                <a:solidFill>
                  <a:srgbClr val="006600"/>
                </a:solidFill>
                <a:cs typeface="B Titr" pitchFamily="2" charset="-78"/>
              </a:rPr>
              <a:t>(ص) </a:t>
            </a:r>
            <a:r>
              <a:rPr lang="fa-IR" sz="2400" dirty="0" smtClean="0">
                <a:solidFill>
                  <a:srgbClr val="006600"/>
                </a:solidFill>
                <a:cs typeface="B Titr" pitchFamily="2" charset="-78"/>
              </a:rPr>
              <a:t>:</a:t>
            </a:r>
            <a:endParaRPr lang="fa-IR" sz="1400" b="1" dirty="0" smtClean="0">
              <a:cs typeface="B Mitra" pitchFamily="2" charset="-78"/>
            </a:endParaRPr>
          </a:p>
          <a:p>
            <a:pPr algn="ctr" rtl="1"/>
            <a:r>
              <a:rPr lang="fa-IR" sz="3600" b="1" dirty="0" smtClean="0">
                <a:cs typeface="B Titr" pitchFamily="2" charset="-78"/>
              </a:rPr>
              <a:t>هركس غذاي خودرا</a:t>
            </a:r>
            <a:r>
              <a:rPr lang="fa-IR" sz="3600" b="1" dirty="0" smtClean="0">
                <a:solidFill>
                  <a:srgbClr val="FF0000"/>
                </a:solidFill>
                <a:cs typeface="B Titr" pitchFamily="2" charset="-78"/>
              </a:rPr>
              <a:t>با نمك آغاز كند</a:t>
            </a:r>
            <a:r>
              <a:rPr lang="fa-IR" sz="3600" b="1" dirty="0" smtClean="0">
                <a:cs typeface="B Titr" pitchFamily="2" charset="-78"/>
              </a:rPr>
              <a:t>و</a:t>
            </a:r>
          </a:p>
          <a:p>
            <a:pPr algn="ctr" rtl="1"/>
            <a:r>
              <a:rPr lang="fa-IR" sz="3600" b="1" dirty="0" smtClean="0">
                <a:solidFill>
                  <a:srgbClr val="FF0000"/>
                </a:solidFill>
                <a:cs typeface="B Titr" pitchFamily="2" charset="-78"/>
              </a:rPr>
              <a:t>با نمك به پايان ببرد</a:t>
            </a:r>
            <a:r>
              <a:rPr lang="fa-IR" b="1" dirty="0" smtClean="0">
                <a:cs typeface="B Titr" pitchFamily="2" charset="-78"/>
              </a:rPr>
              <a:t>،</a:t>
            </a:r>
            <a:endParaRPr lang="fa-IR" sz="3600" b="1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ctr" rtl="1"/>
            <a:r>
              <a:rPr lang="fa-IR" sz="3600" b="1" dirty="0" smtClean="0">
                <a:cs typeface="B Titr" pitchFamily="2" charset="-78"/>
              </a:rPr>
              <a:t>از </a:t>
            </a:r>
            <a:r>
              <a:rPr lang="fa-IR" sz="3600" b="1" dirty="0" smtClean="0">
                <a:solidFill>
                  <a:srgbClr val="0033CC"/>
                </a:solidFill>
                <a:cs typeface="B Titr" pitchFamily="2" charset="-78"/>
              </a:rPr>
              <a:t>هفتاد ودو درد</a:t>
            </a:r>
            <a:r>
              <a:rPr lang="fa-IR" sz="1600" b="1" dirty="0" smtClean="0">
                <a:cs typeface="B Titr" pitchFamily="2" charset="-78"/>
              </a:rPr>
              <a:t>ـ </a:t>
            </a:r>
            <a:r>
              <a:rPr lang="fa-IR" sz="3600" b="1" dirty="0" smtClean="0">
                <a:cs typeface="B Titr" pitchFamily="2" charset="-78"/>
              </a:rPr>
              <a:t>كه جذام وبرص(پيسي)ازآن</a:t>
            </a:r>
          </a:p>
          <a:p>
            <a:pPr algn="ctr" rtl="1"/>
            <a:r>
              <a:rPr lang="fa-IR" sz="3600" b="1" dirty="0" smtClean="0">
                <a:cs typeface="B Titr" pitchFamily="2" charset="-78"/>
              </a:rPr>
              <a:t>جمله است </a:t>
            </a:r>
            <a:r>
              <a:rPr lang="fa-IR" sz="1600" b="1" dirty="0" smtClean="0">
                <a:cs typeface="B Titr" pitchFamily="2" charset="-78"/>
              </a:rPr>
              <a:t>ـ</a:t>
            </a:r>
            <a:r>
              <a:rPr lang="fa-IR" sz="3600" b="1" dirty="0" smtClean="0">
                <a:cs typeface="B Titr" pitchFamily="2" charset="-78"/>
              </a:rPr>
              <a:t> </a:t>
            </a:r>
            <a:r>
              <a:rPr lang="fa-IR" sz="3600" b="1" dirty="0" smtClean="0">
                <a:solidFill>
                  <a:srgbClr val="7030A0"/>
                </a:solidFill>
                <a:cs typeface="B Titr" pitchFamily="2" charset="-78"/>
              </a:rPr>
              <a:t>درامان مي ماند</a:t>
            </a:r>
            <a:r>
              <a:rPr lang="fa-IR" sz="2400" b="1" dirty="0" smtClean="0">
                <a:cs typeface="B Titr" pitchFamily="2" charset="-78"/>
              </a:rPr>
              <a:t>.</a:t>
            </a:r>
            <a:endParaRPr lang="en-US" sz="7200" b="1" dirty="0" smtClean="0">
              <a:cs typeface="B Titr" pitchFamily="2" charset="-78"/>
            </a:endParaRPr>
          </a:p>
          <a:p>
            <a:pPr algn="ctr" rtl="1"/>
            <a:endParaRPr lang="fa-IR" sz="3600" b="1" dirty="0" smtClean="0">
              <a:cs typeface="B Titr" pitchFamily="2" charset="-78"/>
            </a:endParaRPr>
          </a:p>
          <a:p>
            <a:pPr algn="r" rtl="1"/>
            <a:endParaRPr lang="fa-IR" sz="6000" dirty="0" smtClean="0">
              <a:cs typeface="B Titr" pitchFamily="2" charset="-78"/>
            </a:endParaRPr>
          </a:p>
          <a:p>
            <a:pPr algn="r" rtl="1"/>
            <a:endParaRPr lang="fa-IR" sz="4000" dirty="0" smtClean="0">
              <a:solidFill>
                <a:srgbClr val="006600"/>
              </a:solidFill>
              <a:cs typeface="B Titr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1072" y="6000768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dirty="0" smtClean="0">
                <a:cs typeface="B Tehran" pitchFamily="2" charset="-78"/>
              </a:rPr>
              <a:t>منبع: دعائم الاسلام: ج2ص114ح 377</a:t>
            </a:r>
            <a:endParaRPr lang="en-US" dirty="0">
              <a:cs typeface="B Tehr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>
            <a:off x="0" y="0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10800000">
            <a:off x="7286644" y="5072074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16200000">
            <a:off x="-35715" y="5036359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5400000">
            <a:off x="7322359" y="35715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286248" y="214290"/>
            <a:ext cx="583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8800" dirty="0" smtClean="0">
                <a:latin typeface="Besmellah 1" pitchFamily="2" charset="0"/>
              </a:rPr>
              <a:t>J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6286512" y="642918"/>
            <a:ext cx="2130648" cy="1500198"/>
            <a:chOff x="1028606" y="741235"/>
            <a:chExt cx="2786231" cy="2033075"/>
          </a:xfrm>
        </p:grpSpPr>
        <p:pic>
          <p:nvPicPr>
            <p:cNvPr id="8" name="Picture 7" descr="Note0051.jpg"/>
            <p:cNvPicPr>
              <a:picLocks noChangeAspect="1"/>
            </p:cNvPicPr>
            <p:nvPr/>
          </p:nvPicPr>
          <p:blipFill>
            <a:blip r:embed="rId3" cstate="print"/>
            <a:srcRect l="21828" t="12500" r="21827" b="51890"/>
            <a:stretch>
              <a:fillRect/>
            </a:stretch>
          </p:blipFill>
          <p:spPr>
            <a:xfrm rot="10800000">
              <a:off x="1028606" y="1916268"/>
              <a:ext cx="2138757" cy="85804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168292" y="1542857"/>
              <a:ext cx="2646545" cy="564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dirty="0" smtClean="0">
                  <a:solidFill>
                    <a:schemeClr val="accent6">
                      <a:lumMod val="75000"/>
                    </a:schemeClr>
                  </a:solidFill>
                  <a:cs typeface="B Titr" pitchFamily="2" charset="-78"/>
                </a:rPr>
                <a:t>   آداب غذا خوردن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endParaRPr>
            </a:p>
          </p:txBody>
        </p:sp>
        <p:pic>
          <p:nvPicPr>
            <p:cNvPr id="15" name="Picture 14" descr="Note0051.jpg"/>
            <p:cNvPicPr>
              <a:picLocks noChangeAspect="1"/>
            </p:cNvPicPr>
            <p:nvPr/>
          </p:nvPicPr>
          <p:blipFill>
            <a:blip r:embed="rId3" cstate="print"/>
            <a:srcRect l="21828" t="12500" r="21827" b="51890"/>
            <a:stretch>
              <a:fillRect/>
            </a:stretch>
          </p:blipFill>
          <p:spPr>
            <a:xfrm>
              <a:off x="1028606" y="741235"/>
              <a:ext cx="2138757" cy="858042"/>
            </a:xfrm>
            <a:prstGeom prst="rect">
              <a:avLst/>
            </a:prstGeom>
          </p:spPr>
        </p:pic>
      </p:grpSp>
      <p:grpSp>
        <p:nvGrpSpPr>
          <p:cNvPr id="3" name="Group 20"/>
          <p:cNvGrpSpPr/>
          <p:nvPr/>
        </p:nvGrpSpPr>
        <p:grpSpPr>
          <a:xfrm>
            <a:off x="1857356" y="1643050"/>
            <a:ext cx="4583724" cy="870735"/>
            <a:chOff x="4030369" y="1885074"/>
            <a:chExt cx="4357718" cy="870735"/>
          </a:xfrm>
        </p:grpSpPr>
        <p:pic>
          <p:nvPicPr>
            <p:cNvPr id="19" name="Picture 18" descr="Note0221.jpg"/>
            <p:cNvPicPr>
              <a:picLocks noChangeAspect="1"/>
            </p:cNvPicPr>
            <p:nvPr/>
          </p:nvPicPr>
          <p:blipFill>
            <a:blip r:embed="rId4" cstate="print"/>
            <a:srcRect l="7339" t="30208" r="7339" b="30208"/>
            <a:stretch>
              <a:fillRect/>
            </a:stretch>
          </p:blipFill>
          <p:spPr>
            <a:xfrm>
              <a:off x="4030369" y="1885074"/>
              <a:ext cx="4357718" cy="87073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709526" y="2140953"/>
              <a:ext cx="2855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dirty="0" smtClean="0">
                  <a:solidFill>
                    <a:srgbClr val="0033CC"/>
                  </a:solidFill>
                  <a:cs typeface="B Titr" pitchFamily="2" charset="-78"/>
                </a:rPr>
                <a:t>خوردن غذاهنگام گرسنگي واشتها</a:t>
              </a:r>
              <a:endParaRPr lang="en-US" dirty="0">
                <a:solidFill>
                  <a:srgbClr val="0033CC"/>
                </a:solidFill>
                <a:cs typeface="B Titr" pitchFamily="2" charset="-78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5720" y="2643182"/>
            <a:ext cx="864399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5400" dirty="0" smtClean="0">
                <a:solidFill>
                  <a:srgbClr val="006600"/>
                </a:solidFill>
                <a:cs typeface="B Titr" pitchFamily="2" charset="-78"/>
              </a:rPr>
              <a:t>   امام علي</a:t>
            </a:r>
            <a:r>
              <a:rPr lang="fa-IR" dirty="0" smtClean="0">
                <a:solidFill>
                  <a:srgbClr val="006600"/>
                </a:solidFill>
                <a:cs typeface="B Titr" pitchFamily="2" charset="-78"/>
              </a:rPr>
              <a:t>(ع) </a:t>
            </a:r>
            <a:r>
              <a:rPr lang="fa-IR" sz="2400" dirty="0" smtClean="0">
                <a:solidFill>
                  <a:srgbClr val="006600"/>
                </a:solidFill>
                <a:cs typeface="B Titr" pitchFamily="2" charset="-78"/>
              </a:rPr>
              <a:t>:</a:t>
            </a:r>
            <a:endParaRPr lang="fa-IR" sz="1400" b="1" dirty="0" smtClean="0">
              <a:cs typeface="B Mitra" pitchFamily="2" charset="-78"/>
            </a:endParaRPr>
          </a:p>
          <a:p>
            <a:pPr algn="ctr" rtl="1"/>
            <a:r>
              <a:rPr lang="fa-IR" sz="3600" b="1" dirty="0" smtClean="0">
                <a:cs typeface="B Titr" pitchFamily="2" charset="-78"/>
              </a:rPr>
              <a:t>هر كس كه مي خواهد</a:t>
            </a:r>
            <a:r>
              <a:rPr lang="fa-IR" sz="3600" b="1" dirty="0" smtClean="0">
                <a:solidFill>
                  <a:srgbClr val="0033CC"/>
                </a:solidFill>
                <a:cs typeface="B Titr" pitchFamily="2" charset="-78"/>
              </a:rPr>
              <a:t>هيچ غذايي به اوزيان نرساند</a:t>
            </a:r>
            <a:r>
              <a:rPr lang="fa-IR" sz="2000" b="1" dirty="0" smtClean="0">
                <a:cs typeface="B Titr" pitchFamily="2" charset="-78"/>
              </a:rPr>
              <a:t>،</a:t>
            </a:r>
            <a:endParaRPr lang="fa-IR" sz="3600" b="1" dirty="0" smtClean="0">
              <a:cs typeface="B Titr" pitchFamily="2" charset="-78"/>
            </a:endParaRPr>
          </a:p>
          <a:p>
            <a:pPr algn="ctr" rtl="1"/>
            <a:r>
              <a:rPr lang="fa-IR" sz="3600" b="1" dirty="0" smtClean="0">
                <a:cs typeface="B Titr" pitchFamily="2" charset="-78"/>
              </a:rPr>
              <a:t>تنها </a:t>
            </a:r>
            <a:r>
              <a:rPr lang="fa-IR" sz="3600" b="1" dirty="0" smtClean="0">
                <a:solidFill>
                  <a:srgbClr val="FF0000"/>
                </a:solidFill>
                <a:cs typeface="B Titr" pitchFamily="2" charset="-78"/>
              </a:rPr>
              <a:t>هنگامي غذا بخورد </a:t>
            </a:r>
          </a:p>
          <a:p>
            <a:pPr algn="ctr" rtl="1"/>
            <a:r>
              <a:rPr lang="fa-IR" sz="3600" b="1" dirty="0" smtClean="0">
                <a:cs typeface="B Titr" pitchFamily="2" charset="-78"/>
              </a:rPr>
              <a:t>كه </a:t>
            </a:r>
            <a:r>
              <a:rPr lang="fa-IR" sz="3600" b="1" dirty="0" smtClean="0">
                <a:solidFill>
                  <a:srgbClr val="7030A0"/>
                </a:solidFill>
                <a:cs typeface="B Titr" pitchFamily="2" charset="-78"/>
              </a:rPr>
              <a:t>گرسنه شده </a:t>
            </a:r>
            <a:r>
              <a:rPr lang="fa-IR" sz="3600" b="1" dirty="0" smtClean="0">
                <a:cs typeface="B Titr" pitchFamily="2" charset="-78"/>
              </a:rPr>
              <a:t>و معده ي او</a:t>
            </a:r>
          </a:p>
          <a:p>
            <a:pPr algn="ctr" rtl="1"/>
            <a:r>
              <a:rPr lang="fa-IR" sz="3600" b="1" dirty="0" smtClean="0">
                <a:cs typeface="B Titr" pitchFamily="2" charset="-78"/>
              </a:rPr>
              <a:t>{از خوراك پيشين،}پاك شده باشد</a:t>
            </a:r>
            <a:r>
              <a:rPr lang="fa-IR" sz="2400" b="1" dirty="0" smtClean="0">
                <a:cs typeface="B Titr" pitchFamily="2" charset="-78"/>
              </a:rPr>
              <a:t>.</a:t>
            </a:r>
            <a:r>
              <a:rPr lang="fa-IR" sz="3600" b="1" dirty="0" smtClean="0">
                <a:cs typeface="B Titr" pitchFamily="2" charset="-78"/>
              </a:rPr>
              <a:t> </a:t>
            </a:r>
            <a:endParaRPr lang="en-US" sz="7200" b="1" dirty="0" smtClean="0">
              <a:cs typeface="B Titr" pitchFamily="2" charset="-78"/>
            </a:endParaRPr>
          </a:p>
          <a:p>
            <a:pPr algn="ctr" rtl="1"/>
            <a:endParaRPr lang="fa-IR" sz="3600" b="1" dirty="0" smtClean="0">
              <a:cs typeface="B Titr" pitchFamily="2" charset="-78"/>
            </a:endParaRPr>
          </a:p>
          <a:p>
            <a:pPr algn="r" rtl="1"/>
            <a:endParaRPr lang="fa-IR" sz="6000" dirty="0" smtClean="0">
              <a:cs typeface="B Titr" pitchFamily="2" charset="-78"/>
            </a:endParaRPr>
          </a:p>
          <a:p>
            <a:pPr algn="r" rtl="1"/>
            <a:endParaRPr lang="fa-IR" sz="4000" dirty="0" smtClean="0">
              <a:solidFill>
                <a:srgbClr val="006600"/>
              </a:solidFill>
              <a:cs typeface="B Titr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15886" y="6000768"/>
            <a:ext cx="2340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dirty="0" smtClean="0">
                <a:cs typeface="B Tehran" pitchFamily="2" charset="-78"/>
              </a:rPr>
              <a:t>منبع: طب الائمه</a:t>
            </a:r>
            <a:r>
              <a:rPr lang="fa-IR" sz="1100" dirty="0" smtClean="0">
                <a:cs typeface="B Tehran" pitchFamily="2" charset="-78"/>
              </a:rPr>
              <a:t>(ع)</a:t>
            </a:r>
            <a:r>
              <a:rPr lang="fa-IR" sz="2000" dirty="0" smtClean="0">
                <a:cs typeface="B Tehran" pitchFamily="2" charset="-78"/>
              </a:rPr>
              <a:t>:  ص29وص60</a:t>
            </a:r>
            <a:endParaRPr lang="en-US" dirty="0">
              <a:cs typeface="B Tehr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>
            <a:off x="0" y="0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10800000">
            <a:off x="7286644" y="5072074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16200000">
            <a:off x="-35715" y="5036359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5400000">
            <a:off x="7322359" y="35715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286248" y="214290"/>
            <a:ext cx="583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8800" dirty="0" smtClean="0">
                <a:latin typeface="Besmellah 1" pitchFamily="2" charset="0"/>
              </a:rPr>
              <a:t>J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6286512" y="642918"/>
            <a:ext cx="2130648" cy="1500198"/>
            <a:chOff x="1028606" y="741235"/>
            <a:chExt cx="2786231" cy="2033075"/>
          </a:xfrm>
        </p:grpSpPr>
        <p:pic>
          <p:nvPicPr>
            <p:cNvPr id="8" name="Picture 7" descr="Note0051.jpg"/>
            <p:cNvPicPr>
              <a:picLocks noChangeAspect="1"/>
            </p:cNvPicPr>
            <p:nvPr/>
          </p:nvPicPr>
          <p:blipFill>
            <a:blip r:embed="rId3" cstate="print"/>
            <a:srcRect l="21828" t="12500" r="21827" b="51890"/>
            <a:stretch>
              <a:fillRect/>
            </a:stretch>
          </p:blipFill>
          <p:spPr>
            <a:xfrm rot="10800000">
              <a:off x="1028606" y="1916268"/>
              <a:ext cx="2138757" cy="85804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168292" y="1542857"/>
              <a:ext cx="2646545" cy="564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dirty="0" smtClean="0">
                  <a:solidFill>
                    <a:schemeClr val="accent6">
                      <a:lumMod val="75000"/>
                    </a:schemeClr>
                  </a:solidFill>
                  <a:cs typeface="B Titr" pitchFamily="2" charset="-78"/>
                </a:rPr>
                <a:t>   آداب غذا خوردن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endParaRPr>
            </a:p>
          </p:txBody>
        </p:sp>
        <p:pic>
          <p:nvPicPr>
            <p:cNvPr id="15" name="Picture 14" descr="Note0051.jpg"/>
            <p:cNvPicPr>
              <a:picLocks noChangeAspect="1"/>
            </p:cNvPicPr>
            <p:nvPr/>
          </p:nvPicPr>
          <p:blipFill>
            <a:blip r:embed="rId3" cstate="print"/>
            <a:srcRect l="21828" t="12500" r="21827" b="51890"/>
            <a:stretch>
              <a:fillRect/>
            </a:stretch>
          </p:blipFill>
          <p:spPr>
            <a:xfrm>
              <a:off x="1028606" y="741235"/>
              <a:ext cx="2138757" cy="858042"/>
            </a:xfrm>
            <a:prstGeom prst="rect">
              <a:avLst/>
            </a:prstGeom>
          </p:spPr>
        </p:pic>
      </p:grpSp>
      <p:grpSp>
        <p:nvGrpSpPr>
          <p:cNvPr id="3" name="Group 20"/>
          <p:cNvGrpSpPr/>
          <p:nvPr/>
        </p:nvGrpSpPr>
        <p:grpSpPr>
          <a:xfrm>
            <a:off x="1857356" y="1643050"/>
            <a:ext cx="4583724" cy="870735"/>
            <a:chOff x="4030369" y="1885074"/>
            <a:chExt cx="4357718" cy="870735"/>
          </a:xfrm>
        </p:grpSpPr>
        <p:pic>
          <p:nvPicPr>
            <p:cNvPr id="19" name="Picture 18" descr="Note0221.jpg"/>
            <p:cNvPicPr>
              <a:picLocks noChangeAspect="1"/>
            </p:cNvPicPr>
            <p:nvPr/>
          </p:nvPicPr>
          <p:blipFill>
            <a:blip r:embed="rId4" cstate="print"/>
            <a:srcRect l="7339" t="30208" r="7339" b="30208"/>
            <a:stretch>
              <a:fillRect/>
            </a:stretch>
          </p:blipFill>
          <p:spPr>
            <a:xfrm>
              <a:off x="4030369" y="1885074"/>
              <a:ext cx="4357718" cy="87073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709526" y="2140953"/>
              <a:ext cx="2855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dirty="0" smtClean="0">
                  <a:solidFill>
                    <a:srgbClr val="0033CC"/>
                  </a:solidFill>
                  <a:cs typeface="B Titr" pitchFamily="2" charset="-78"/>
                </a:rPr>
                <a:t>خوردن غذاهنگام گرسنگي واشتها</a:t>
              </a:r>
              <a:endParaRPr lang="en-US" dirty="0">
                <a:solidFill>
                  <a:srgbClr val="0033CC"/>
                </a:solidFill>
                <a:cs typeface="B Titr" pitchFamily="2" charset="-78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5720" y="2643182"/>
            <a:ext cx="864399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 smtClean="0">
                <a:solidFill>
                  <a:srgbClr val="006600"/>
                </a:solidFill>
                <a:cs typeface="B Titr" pitchFamily="2" charset="-78"/>
              </a:rPr>
              <a:t>   كلام الله مجيد </a:t>
            </a:r>
            <a:r>
              <a:rPr lang="fa-IR" sz="2400" dirty="0" smtClean="0">
                <a:solidFill>
                  <a:srgbClr val="006600"/>
                </a:solidFill>
                <a:cs typeface="B Titr" pitchFamily="2" charset="-78"/>
              </a:rPr>
              <a:t>:</a:t>
            </a:r>
            <a:endParaRPr lang="en-US" sz="2400" dirty="0" smtClean="0">
              <a:solidFill>
                <a:srgbClr val="006600"/>
              </a:solidFill>
              <a:cs typeface="B Titr" pitchFamily="2" charset="-78"/>
            </a:endParaRPr>
          </a:p>
          <a:p>
            <a:pPr algn="ctr" rtl="1"/>
            <a:endParaRPr lang="fa-IR" sz="1400" b="1" dirty="0" smtClean="0">
              <a:cs typeface="B Mitra" pitchFamily="2" charset="-78"/>
            </a:endParaRPr>
          </a:p>
          <a:p>
            <a:pPr algn="r" rtl="1"/>
            <a:r>
              <a:rPr lang="fa-IR" sz="5400" b="1" dirty="0" smtClean="0">
                <a:cs typeface="B Titr" pitchFamily="2" charset="-78"/>
              </a:rPr>
              <a:t>           </a:t>
            </a:r>
            <a:r>
              <a:rPr lang="fa-IR" sz="5400" b="1" dirty="0" smtClean="0">
                <a:solidFill>
                  <a:srgbClr val="FF0000"/>
                </a:solidFill>
                <a:cs typeface="B Titr" pitchFamily="2" charset="-78"/>
              </a:rPr>
              <a:t>بخوريد</a:t>
            </a:r>
            <a:r>
              <a:rPr lang="fa-IR" sz="5400" b="1" dirty="0" smtClean="0">
                <a:cs typeface="B Titr" pitchFamily="2" charset="-78"/>
              </a:rPr>
              <a:t> و </a:t>
            </a:r>
            <a:r>
              <a:rPr lang="fa-IR" sz="5400" b="1" dirty="0" smtClean="0">
                <a:solidFill>
                  <a:srgbClr val="0033CC"/>
                </a:solidFill>
                <a:cs typeface="B Titr" pitchFamily="2" charset="-78"/>
              </a:rPr>
              <a:t>بياشاميد</a:t>
            </a:r>
            <a:r>
              <a:rPr lang="fa-IR" sz="2800" b="1" dirty="0" smtClean="0">
                <a:cs typeface="B Titr" pitchFamily="2" charset="-78"/>
              </a:rPr>
              <a:t>،</a:t>
            </a:r>
            <a:endParaRPr lang="fa-IR" sz="5400" b="1" dirty="0" smtClean="0">
              <a:cs typeface="B Titr" pitchFamily="2" charset="-78"/>
            </a:endParaRPr>
          </a:p>
          <a:p>
            <a:pPr algn="r" rtl="1"/>
            <a:r>
              <a:rPr lang="fa-IR" sz="5400" b="1" dirty="0" smtClean="0">
                <a:cs typeface="B Titr" pitchFamily="2" charset="-78"/>
              </a:rPr>
              <a:t>                 </a:t>
            </a:r>
            <a:r>
              <a:rPr lang="fa-IR" sz="5400" b="1" dirty="0" smtClean="0">
                <a:solidFill>
                  <a:srgbClr val="990099"/>
                </a:solidFill>
                <a:cs typeface="B Titr" pitchFamily="2" charset="-78"/>
              </a:rPr>
              <a:t>ولي</a:t>
            </a:r>
            <a:r>
              <a:rPr lang="fa-IR" sz="5400" b="1" dirty="0" smtClean="0">
                <a:cs typeface="B Titr" pitchFamily="2" charset="-78"/>
              </a:rPr>
              <a:t> زياده روي نكنيد</a:t>
            </a:r>
            <a:r>
              <a:rPr lang="fa-IR" sz="3200" b="1" dirty="0" smtClean="0">
                <a:cs typeface="B Titr" pitchFamily="2" charset="-78"/>
              </a:rPr>
              <a:t>.</a:t>
            </a:r>
            <a:endParaRPr lang="en-US" sz="11500" b="1" dirty="0" smtClean="0">
              <a:cs typeface="B Titr" pitchFamily="2" charset="-78"/>
            </a:endParaRPr>
          </a:p>
          <a:p>
            <a:pPr algn="ctr" rtl="1"/>
            <a:endParaRPr lang="fa-IR" sz="3600" b="1" dirty="0" smtClean="0">
              <a:cs typeface="B Titr" pitchFamily="2" charset="-78"/>
            </a:endParaRPr>
          </a:p>
          <a:p>
            <a:pPr algn="r" rtl="1"/>
            <a:endParaRPr lang="fa-IR" sz="6000" dirty="0" smtClean="0">
              <a:cs typeface="B Titr" pitchFamily="2" charset="-78"/>
            </a:endParaRPr>
          </a:p>
          <a:p>
            <a:pPr algn="r" rtl="1"/>
            <a:endParaRPr lang="fa-IR" sz="4000" dirty="0" smtClean="0">
              <a:solidFill>
                <a:srgbClr val="006600"/>
              </a:solidFill>
              <a:cs typeface="B Titr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9322" y="5786454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dirty="0" smtClean="0">
                <a:cs typeface="B Tehran" pitchFamily="2" charset="-78"/>
              </a:rPr>
              <a:t>منبع: اعراف/آيه 31</a:t>
            </a:r>
            <a:endParaRPr lang="en-US" dirty="0">
              <a:cs typeface="B Tehr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>
            <a:off x="0" y="0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10800000">
            <a:off x="7286644" y="5072074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16200000">
            <a:off x="-35715" y="5036359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5400000">
            <a:off x="7322359" y="35715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286248" y="214290"/>
            <a:ext cx="583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8800" dirty="0" smtClean="0">
                <a:latin typeface="Besmellah 1" pitchFamily="2" charset="0"/>
              </a:rPr>
              <a:t>J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6286512" y="500042"/>
            <a:ext cx="2130648" cy="1500198"/>
            <a:chOff x="1028606" y="741235"/>
            <a:chExt cx="2786231" cy="2033075"/>
          </a:xfrm>
        </p:grpSpPr>
        <p:pic>
          <p:nvPicPr>
            <p:cNvPr id="8" name="Picture 7" descr="Note0051.jpg"/>
            <p:cNvPicPr>
              <a:picLocks noChangeAspect="1"/>
            </p:cNvPicPr>
            <p:nvPr/>
          </p:nvPicPr>
          <p:blipFill>
            <a:blip r:embed="rId3" cstate="print"/>
            <a:srcRect l="21828" t="12500" r="21827" b="51890"/>
            <a:stretch>
              <a:fillRect/>
            </a:stretch>
          </p:blipFill>
          <p:spPr>
            <a:xfrm rot="10800000">
              <a:off x="1028606" y="1916268"/>
              <a:ext cx="2138757" cy="85804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168292" y="1542857"/>
              <a:ext cx="2646545" cy="564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dirty="0" smtClean="0">
                  <a:solidFill>
                    <a:schemeClr val="accent6">
                      <a:lumMod val="75000"/>
                    </a:schemeClr>
                  </a:solidFill>
                  <a:cs typeface="B Titr" pitchFamily="2" charset="-78"/>
                </a:rPr>
                <a:t>   آداب غذا خوردن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endParaRPr>
            </a:p>
          </p:txBody>
        </p:sp>
        <p:pic>
          <p:nvPicPr>
            <p:cNvPr id="15" name="Picture 14" descr="Note0051.jpg"/>
            <p:cNvPicPr>
              <a:picLocks noChangeAspect="1"/>
            </p:cNvPicPr>
            <p:nvPr/>
          </p:nvPicPr>
          <p:blipFill>
            <a:blip r:embed="rId3" cstate="print"/>
            <a:srcRect l="21828" t="12500" r="21827" b="51890"/>
            <a:stretch>
              <a:fillRect/>
            </a:stretch>
          </p:blipFill>
          <p:spPr>
            <a:xfrm>
              <a:off x="1028606" y="741235"/>
              <a:ext cx="2138757" cy="858042"/>
            </a:xfrm>
            <a:prstGeom prst="rect">
              <a:avLst/>
            </a:prstGeom>
          </p:spPr>
        </p:pic>
      </p:grpSp>
      <p:grpSp>
        <p:nvGrpSpPr>
          <p:cNvPr id="3" name="Group 20"/>
          <p:cNvGrpSpPr/>
          <p:nvPr/>
        </p:nvGrpSpPr>
        <p:grpSpPr>
          <a:xfrm>
            <a:off x="1857356" y="1928802"/>
            <a:ext cx="5286412" cy="870735"/>
            <a:chOff x="3690790" y="1885074"/>
            <a:chExt cx="5025759" cy="870735"/>
          </a:xfrm>
        </p:grpSpPr>
        <p:pic>
          <p:nvPicPr>
            <p:cNvPr id="19" name="Picture 18" descr="Note0221.jpg"/>
            <p:cNvPicPr>
              <a:picLocks noChangeAspect="1"/>
            </p:cNvPicPr>
            <p:nvPr/>
          </p:nvPicPr>
          <p:blipFill>
            <a:blip r:embed="rId4" cstate="print"/>
            <a:srcRect l="7339" t="30208" r="7339" b="30208"/>
            <a:stretch>
              <a:fillRect/>
            </a:stretch>
          </p:blipFill>
          <p:spPr>
            <a:xfrm>
              <a:off x="3690790" y="1885074"/>
              <a:ext cx="5025759" cy="87073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696353" y="2140953"/>
              <a:ext cx="3005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dirty="0" smtClean="0">
                  <a:solidFill>
                    <a:srgbClr val="0033CC"/>
                  </a:solidFill>
                  <a:cs typeface="B Titr" pitchFamily="2" charset="-78"/>
                </a:rPr>
                <a:t>آشاميدن آب در لابه لاي غذا خوردن</a:t>
              </a:r>
              <a:endParaRPr lang="en-US" dirty="0">
                <a:solidFill>
                  <a:srgbClr val="0033CC"/>
                </a:solidFill>
                <a:cs typeface="B Titr" pitchFamily="2" charset="-78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2714620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5400" dirty="0" smtClean="0">
                <a:solidFill>
                  <a:srgbClr val="006600"/>
                </a:solidFill>
                <a:cs typeface="B Titr" pitchFamily="2" charset="-78"/>
              </a:rPr>
              <a:t>      امام رضا</a:t>
            </a:r>
            <a:r>
              <a:rPr lang="fa-IR" sz="2800" dirty="0" smtClean="0">
                <a:solidFill>
                  <a:srgbClr val="006600"/>
                </a:solidFill>
                <a:cs typeface="B Titr" pitchFamily="2" charset="-78"/>
              </a:rPr>
              <a:t>(ع):</a:t>
            </a:r>
            <a:endParaRPr lang="fa-IR" sz="1400" b="1" dirty="0" smtClean="0">
              <a:cs typeface="B Mitra" pitchFamily="2" charset="-78"/>
            </a:endParaRPr>
          </a:p>
          <a:p>
            <a:pPr algn="ctr" rtl="1"/>
            <a:r>
              <a:rPr lang="fa-IR" sz="3200" b="1" dirty="0" smtClean="0">
                <a:cs typeface="B Titr" pitchFamily="2" charset="-78"/>
              </a:rPr>
              <a:t>           </a:t>
            </a:r>
            <a:r>
              <a:rPr lang="fa-IR" sz="2400" b="1" dirty="0" smtClean="0">
                <a:cs typeface="B Titr" pitchFamily="2" charset="-78"/>
              </a:rPr>
              <a:t>هر كس مي خواهد </a:t>
            </a:r>
            <a:r>
              <a:rPr lang="fa-IR" sz="2800" b="1" dirty="0" smtClean="0">
                <a:solidFill>
                  <a:srgbClr val="FF0000"/>
                </a:solidFill>
                <a:cs typeface="B Titr" pitchFamily="2" charset="-78"/>
              </a:rPr>
              <a:t>معده اش او را آزار ندهد</a:t>
            </a:r>
            <a:r>
              <a:rPr lang="fa-IR" sz="2400" b="1" dirty="0" smtClean="0">
                <a:cs typeface="B Titr" pitchFamily="2" charset="-78"/>
              </a:rPr>
              <a:t>،</a:t>
            </a:r>
          </a:p>
          <a:p>
            <a:pPr algn="ctr" rtl="1"/>
            <a:r>
              <a:rPr lang="fa-IR" sz="2400" b="1" dirty="0" smtClean="0">
                <a:solidFill>
                  <a:srgbClr val="0033CC"/>
                </a:solidFill>
                <a:cs typeface="B Titr" pitchFamily="2" charset="-78"/>
              </a:rPr>
              <a:t>بر روي غذا آب نخورد </a:t>
            </a:r>
            <a:r>
              <a:rPr lang="fa-IR" sz="2400" b="1" dirty="0" smtClean="0">
                <a:cs typeface="B Titr" pitchFamily="2" charset="-78"/>
              </a:rPr>
              <a:t>تا هنگامي كه </a:t>
            </a:r>
            <a:r>
              <a:rPr lang="fa-IR" sz="2400" b="1" dirty="0" smtClean="0">
                <a:solidFill>
                  <a:srgbClr val="7030A0"/>
                </a:solidFill>
                <a:cs typeface="B Titr" pitchFamily="2" charset="-78"/>
              </a:rPr>
              <a:t>غذا خوردن را به پايان مي برد</a:t>
            </a:r>
            <a:r>
              <a:rPr lang="fa-IR" sz="2400" b="1" dirty="0" smtClean="0">
                <a:cs typeface="B Titr" pitchFamily="2" charset="-78"/>
              </a:rPr>
              <a:t>.</a:t>
            </a:r>
          </a:p>
          <a:p>
            <a:pPr algn="ctr" rtl="1"/>
            <a:r>
              <a:rPr lang="fa-IR" sz="2400" b="1" dirty="0" smtClean="0">
                <a:solidFill>
                  <a:srgbClr val="006600"/>
                </a:solidFill>
                <a:cs typeface="B Titr" pitchFamily="2" charset="-78"/>
              </a:rPr>
              <a:t>هر كس چنين كند</a:t>
            </a:r>
            <a:r>
              <a:rPr lang="fa-IR" sz="2400" b="1" dirty="0" smtClean="0">
                <a:cs typeface="B Titr" pitchFamily="2" charset="-78"/>
              </a:rPr>
              <a:t>،</a:t>
            </a:r>
            <a:r>
              <a:rPr lang="fa-IR" sz="2400" b="1" dirty="0" smtClean="0">
                <a:solidFill>
                  <a:srgbClr val="FF0000"/>
                </a:solidFill>
                <a:cs typeface="B Titr" pitchFamily="2" charset="-78"/>
              </a:rPr>
              <a:t>بدنش به رطوبت مي گرايد</a:t>
            </a:r>
            <a:r>
              <a:rPr lang="fa-IR" sz="2400" b="1" dirty="0" smtClean="0">
                <a:cs typeface="B Titr" pitchFamily="2" charset="-78"/>
              </a:rPr>
              <a:t>،</a:t>
            </a:r>
            <a:r>
              <a:rPr lang="fa-IR" sz="2400" b="1" dirty="0" smtClean="0">
                <a:solidFill>
                  <a:srgbClr val="FF0000"/>
                </a:solidFill>
                <a:cs typeface="B Titr" pitchFamily="2" charset="-78"/>
              </a:rPr>
              <a:t> معده اش ضعيف</a:t>
            </a:r>
          </a:p>
          <a:p>
            <a:pPr algn="ctr" rtl="1"/>
            <a:r>
              <a:rPr lang="fa-IR" sz="2400" b="1" dirty="0" smtClean="0">
                <a:solidFill>
                  <a:srgbClr val="FF0000"/>
                </a:solidFill>
                <a:cs typeface="B Titr" pitchFamily="2" charset="-78"/>
              </a:rPr>
              <a:t> مي شود</a:t>
            </a:r>
            <a:r>
              <a:rPr lang="fa-IR" sz="2400" b="1" dirty="0" smtClean="0">
                <a:cs typeface="B Titr" pitchFamily="2" charset="-78"/>
              </a:rPr>
              <a:t>و</a:t>
            </a:r>
            <a:r>
              <a:rPr lang="fa-IR" sz="2400" b="1" dirty="0" smtClean="0">
                <a:solidFill>
                  <a:srgbClr val="FF0000"/>
                </a:solidFill>
                <a:cs typeface="B Titr" pitchFamily="2" charset="-78"/>
              </a:rPr>
              <a:t>رگهايش نيروي غذا را به خود نمي گيرد</a:t>
            </a:r>
            <a:r>
              <a:rPr lang="fa-IR" sz="2400" b="1" dirty="0" smtClean="0">
                <a:cs typeface="B Titr" pitchFamily="2" charset="-78"/>
              </a:rPr>
              <a:t>،زيرا </a:t>
            </a:r>
          </a:p>
          <a:p>
            <a:pPr algn="ctr" rtl="1"/>
            <a:r>
              <a:rPr lang="fa-IR" sz="2400" b="1" dirty="0" smtClean="0">
                <a:solidFill>
                  <a:srgbClr val="0033CC"/>
                </a:solidFill>
                <a:cs typeface="B Titr" pitchFamily="2" charset="-78"/>
              </a:rPr>
              <a:t>اگر پشت سرهم روي غذا آب ريخته شود</a:t>
            </a:r>
            <a:r>
              <a:rPr lang="fa-IR" sz="2400" b="1" dirty="0" smtClean="0">
                <a:cs typeface="B Titr" pitchFamily="2" charset="-78"/>
              </a:rPr>
              <a:t>،</a:t>
            </a:r>
          </a:p>
          <a:p>
            <a:pPr algn="ctr" rtl="1"/>
            <a:r>
              <a:rPr lang="fa-IR" sz="2400" b="1" dirty="0" smtClean="0">
                <a:cs typeface="B Titr" pitchFamily="2" charset="-78"/>
              </a:rPr>
              <a:t>آن غذا در معده نارس وبد گوارش مي گردد.</a:t>
            </a:r>
            <a:endParaRPr lang="en-US" sz="5400" b="1" dirty="0" smtClean="0">
              <a:cs typeface="B Titr" pitchFamily="2" charset="-78"/>
            </a:endParaRPr>
          </a:p>
          <a:p>
            <a:pPr algn="ctr" rtl="1"/>
            <a:endParaRPr lang="fa-IR" sz="3600" b="1" dirty="0" smtClean="0">
              <a:cs typeface="B Titr" pitchFamily="2" charset="-78"/>
            </a:endParaRPr>
          </a:p>
          <a:p>
            <a:pPr algn="r" rtl="1"/>
            <a:endParaRPr lang="fa-IR" sz="6000" dirty="0" smtClean="0">
              <a:cs typeface="B Titr" pitchFamily="2" charset="-78"/>
            </a:endParaRPr>
          </a:p>
          <a:p>
            <a:pPr algn="r" rtl="1"/>
            <a:endParaRPr lang="fa-IR" sz="4000" dirty="0" smtClean="0">
              <a:solidFill>
                <a:srgbClr val="006600"/>
              </a:solidFill>
              <a:cs typeface="B Titr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01081" y="60007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dirty="0" smtClean="0">
                <a:cs typeface="B Tehran" pitchFamily="2" charset="-78"/>
              </a:rPr>
              <a:t>منبع: طب الامام الرضا(ع)/ص 35</a:t>
            </a:r>
            <a:endParaRPr lang="en-US" dirty="0">
              <a:cs typeface="B Tehr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>
            <a:off x="0" y="0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10800000">
            <a:off x="7286644" y="5072074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16200000">
            <a:off x="-35715" y="5036359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Note0562.jpg"/>
          <p:cNvPicPr>
            <a:picLocks noChangeAspect="1"/>
          </p:cNvPicPr>
          <p:nvPr/>
        </p:nvPicPr>
        <p:blipFill>
          <a:blip r:embed="rId2" cstate="print"/>
          <a:srcRect r="65120" b="56597"/>
          <a:stretch>
            <a:fillRect/>
          </a:stretch>
        </p:blipFill>
        <p:spPr>
          <a:xfrm rot="5400000">
            <a:off x="7322359" y="35715"/>
            <a:ext cx="185735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286248" y="214290"/>
            <a:ext cx="583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8800" dirty="0" smtClean="0">
                <a:latin typeface="Besmellah 1" pitchFamily="2" charset="0"/>
              </a:rPr>
              <a:t>J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6286512" y="500042"/>
            <a:ext cx="2130648" cy="1500198"/>
            <a:chOff x="1028606" y="741235"/>
            <a:chExt cx="2786231" cy="2033075"/>
          </a:xfrm>
        </p:grpSpPr>
        <p:pic>
          <p:nvPicPr>
            <p:cNvPr id="8" name="Picture 7" descr="Note0051.jpg"/>
            <p:cNvPicPr>
              <a:picLocks noChangeAspect="1"/>
            </p:cNvPicPr>
            <p:nvPr/>
          </p:nvPicPr>
          <p:blipFill>
            <a:blip r:embed="rId3" cstate="print"/>
            <a:srcRect l="21828" t="12500" r="21827" b="51890"/>
            <a:stretch>
              <a:fillRect/>
            </a:stretch>
          </p:blipFill>
          <p:spPr>
            <a:xfrm rot="10800000">
              <a:off x="1028606" y="1916268"/>
              <a:ext cx="2138757" cy="85804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168292" y="1542857"/>
              <a:ext cx="2646545" cy="564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dirty="0" smtClean="0">
                  <a:solidFill>
                    <a:schemeClr val="accent6">
                      <a:lumMod val="75000"/>
                    </a:schemeClr>
                  </a:solidFill>
                  <a:cs typeface="B Titr" pitchFamily="2" charset="-78"/>
                </a:rPr>
                <a:t>   آداب غذا خوردن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endParaRPr>
            </a:p>
          </p:txBody>
        </p:sp>
        <p:pic>
          <p:nvPicPr>
            <p:cNvPr id="15" name="Picture 14" descr="Note0051.jpg"/>
            <p:cNvPicPr>
              <a:picLocks noChangeAspect="1"/>
            </p:cNvPicPr>
            <p:nvPr/>
          </p:nvPicPr>
          <p:blipFill>
            <a:blip r:embed="rId3" cstate="print"/>
            <a:srcRect l="21828" t="12500" r="21827" b="51890"/>
            <a:stretch>
              <a:fillRect/>
            </a:stretch>
          </p:blipFill>
          <p:spPr>
            <a:xfrm>
              <a:off x="1028606" y="741235"/>
              <a:ext cx="2138757" cy="858042"/>
            </a:xfrm>
            <a:prstGeom prst="rect">
              <a:avLst/>
            </a:prstGeom>
          </p:spPr>
        </p:pic>
      </p:grpSp>
      <p:grpSp>
        <p:nvGrpSpPr>
          <p:cNvPr id="3" name="Group 20"/>
          <p:cNvGrpSpPr/>
          <p:nvPr/>
        </p:nvGrpSpPr>
        <p:grpSpPr>
          <a:xfrm>
            <a:off x="857224" y="1928802"/>
            <a:ext cx="7572428" cy="870735"/>
            <a:chOff x="3611308" y="1885074"/>
            <a:chExt cx="5105241" cy="870735"/>
          </a:xfrm>
        </p:grpSpPr>
        <p:pic>
          <p:nvPicPr>
            <p:cNvPr id="19" name="Picture 18" descr="Note0221.jpg"/>
            <p:cNvPicPr>
              <a:picLocks noChangeAspect="1"/>
            </p:cNvPicPr>
            <p:nvPr/>
          </p:nvPicPr>
          <p:blipFill>
            <a:blip r:embed="rId4" cstate="print"/>
            <a:srcRect l="7339" t="30208" r="7339" b="30208"/>
            <a:stretch>
              <a:fillRect/>
            </a:stretch>
          </p:blipFill>
          <p:spPr>
            <a:xfrm>
              <a:off x="3690790" y="1885074"/>
              <a:ext cx="5025759" cy="87073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611308" y="2140953"/>
              <a:ext cx="4090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dirty="0" smtClean="0">
                  <a:solidFill>
                    <a:srgbClr val="0033CC"/>
                  </a:solidFill>
                  <a:cs typeface="B Titr" pitchFamily="2" charset="-78"/>
                </a:rPr>
                <a:t>آشاميدن آب سرد،پس از خوردن چيز گرم وشيريني</a:t>
              </a:r>
              <a:endParaRPr lang="en-US" dirty="0">
                <a:solidFill>
                  <a:srgbClr val="0033CC"/>
                </a:solidFill>
                <a:cs typeface="B Titr" pitchFamily="2" charset="-78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2880880"/>
            <a:ext cx="9144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5400" dirty="0" smtClean="0">
                <a:solidFill>
                  <a:srgbClr val="006600"/>
                </a:solidFill>
                <a:cs typeface="B Titr" pitchFamily="2" charset="-78"/>
              </a:rPr>
              <a:t>      امام رضا</a:t>
            </a:r>
            <a:r>
              <a:rPr lang="fa-IR" sz="2800" dirty="0" smtClean="0">
                <a:solidFill>
                  <a:srgbClr val="006600"/>
                </a:solidFill>
                <a:cs typeface="B Titr" pitchFamily="2" charset="-78"/>
              </a:rPr>
              <a:t>(ع):</a:t>
            </a:r>
            <a:endParaRPr lang="fa-IR" sz="1400" b="1" dirty="0" smtClean="0">
              <a:cs typeface="B Mitra" pitchFamily="2" charset="-78"/>
            </a:endParaRPr>
          </a:p>
          <a:p>
            <a:pPr algn="ctr" rtl="1"/>
            <a:r>
              <a:rPr lang="fa-IR" sz="4800" b="1" dirty="0" smtClean="0">
                <a:cs typeface="B Titr" pitchFamily="2" charset="-78"/>
              </a:rPr>
              <a:t>آشاميدن </a:t>
            </a:r>
            <a:r>
              <a:rPr lang="fa-IR" sz="4800" b="1" dirty="0" smtClean="0">
                <a:solidFill>
                  <a:srgbClr val="FF0000"/>
                </a:solidFill>
                <a:cs typeface="B Titr" pitchFamily="2" charset="-78"/>
              </a:rPr>
              <a:t>آب سرد</a:t>
            </a:r>
          </a:p>
          <a:p>
            <a:pPr algn="ctr" rtl="1"/>
            <a:r>
              <a:rPr lang="fa-IR" sz="3600" b="1" dirty="0" smtClean="0">
                <a:solidFill>
                  <a:srgbClr val="0033CC"/>
                </a:solidFill>
                <a:cs typeface="B Titr" pitchFamily="2" charset="-78"/>
              </a:rPr>
              <a:t>پس از خوردن چيز گرم </a:t>
            </a:r>
            <a:r>
              <a:rPr lang="fa-IR" sz="3600" b="1" dirty="0" smtClean="0">
                <a:cs typeface="B Titr" pitchFamily="2" charset="-78"/>
              </a:rPr>
              <a:t>و</a:t>
            </a:r>
            <a:r>
              <a:rPr lang="fa-IR" sz="3600" b="1" dirty="0" smtClean="0">
                <a:solidFill>
                  <a:srgbClr val="990099"/>
                </a:solidFill>
                <a:cs typeface="B Titr" pitchFamily="2" charset="-78"/>
              </a:rPr>
              <a:t>پس ازخوردن شيريني</a:t>
            </a:r>
            <a:r>
              <a:rPr lang="fa-IR" sz="2400" b="1" dirty="0" smtClean="0">
                <a:cs typeface="B Titr" pitchFamily="2" charset="-78"/>
              </a:rPr>
              <a:t>،</a:t>
            </a:r>
            <a:endParaRPr lang="fa-IR" sz="3600" b="1" dirty="0" smtClean="0">
              <a:cs typeface="B Titr" pitchFamily="2" charset="-78"/>
            </a:endParaRPr>
          </a:p>
          <a:p>
            <a:pPr algn="ctr" rtl="1"/>
            <a:r>
              <a:rPr lang="fa-IR" sz="3600" b="1" dirty="0" smtClean="0">
                <a:solidFill>
                  <a:srgbClr val="FF0000"/>
                </a:solidFill>
                <a:cs typeface="B Titr" pitchFamily="2" charset="-78"/>
              </a:rPr>
              <a:t>دندانها را از بين مي برد</a:t>
            </a:r>
            <a:r>
              <a:rPr lang="fa-IR" sz="3600" b="1" dirty="0" smtClean="0">
                <a:cs typeface="B Titr" pitchFamily="2" charset="-78"/>
              </a:rPr>
              <a:t>.</a:t>
            </a:r>
            <a:endParaRPr lang="en-US" sz="7200" b="1" dirty="0" smtClean="0">
              <a:cs typeface="B Titr" pitchFamily="2" charset="-78"/>
            </a:endParaRPr>
          </a:p>
          <a:p>
            <a:pPr algn="ctr" rtl="1"/>
            <a:endParaRPr lang="fa-IR" sz="3600" b="1" dirty="0" smtClean="0">
              <a:cs typeface="B Titr" pitchFamily="2" charset="-78"/>
            </a:endParaRPr>
          </a:p>
          <a:p>
            <a:pPr algn="r" rtl="1"/>
            <a:endParaRPr lang="fa-IR" sz="6000" dirty="0" smtClean="0">
              <a:cs typeface="B Titr" pitchFamily="2" charset="-78"/>
            </a:endParaRPr>
          </a:p>
          <a:p>
            <a:pPr algn="r" rtl="1"/>
            <a:endParaRPr lang="fa-IR" sz="4000" dirty="0" smtClean="0">
              <a:solidFill>
                <a:srgbClr val="006600"/>
              </a:solidFill>
              <a:cs typeface="B Titr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86380" y="600076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dirty="0" smtClean="0">
                <a:cs typeface="B Tehran" pitchFamily="2" charset="-78"/>
              </a:rPr>
              <a:t>منبع: طب الامام الرضا(ع)/ص 29</a:t>
            </a:r>
            <a:endParaRPr lang="en-US" dirty="0">
              <a:cs typeface="B Tehr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650</Words>
  <Application>Microsoft Office PowerPoint</Application>
  <PresentationFormat>On-screen Show (4:3)</PresentationFormat>
  <Paragraphs>127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 Mitra</vt:lpstr>
      <vt:lpstr>B Tehran</vt:lpstr>
      <vt:lpstr>B Titr</vt:lpstr>
      <vt:lpstr>Besmellah 1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mostafa</dc:creator>
  <cp:lastModifiedBy>fateme</cp:lastModifiedBy>
  <cp:revision>64</cp:revision>
  <dcterms:created xsi:type="dcterms:W3CDTF">2010-04-15T05:20:46Z</dcterms:created>
  <dcterms:modified xsi:type="dcterms:W3CDTF">2013-11-22T16:54:18Z</dcterms:modified>
</cp:coreProperties>
</file>